
<file path=[Content_Types].xml><?xml version="1.0" encoding="utf-8"?>
<Types xmlns="http://schemas.openxmlformats.org/package/2006/content-types">
  <Default Extension="png" ContentType="image/png"/>
  <Default Extension="emf" ContentType="image/x-emf"/>
  <Default Extension="WMF" ContentType="image/x-w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7"/>
  </p:notesMasterIdLst>
  <p:handoutMasterIdLst>
    <p:handoutMasterId r:id="rId88"/>
  </p:handoutMasterIdLst>
  <p:sldIdLst>
    <p:sldId id="617" r:id="rId2"/>
    <p:sldId id="656" r:id="rId3"/>
    <p:sldId id="684" r:id="rId4"/>
    <p:sldId id="649" r:id="rId5"/>
    <p:sldId id="618" r:id="rId6"/>
    <p:sldId id="619" r:id="rId7"/>
    <p:sldId id="650" r:id="rId8"/>
    <p:sldId id="620" r:id="rId9"/>
    <p:sldId id="686" r:id="rId10"/>
    <p:sldId id="687" r:id="rId11"/>
    <p:sldId id="688" r:id="rId12"/>
    <p:sldId id="689" r:id="rId13"/>
    <p:sldId id="690" r:id="rId14"/>
    <p:sldId id="685" r:id="rId15"/>
    <p:sldId id="651" r:id="rId16"/>
    <p:sldId id="621" r:id="rId17"/>
    <p:sldId id="622" r:id="rId18"/>
    <p:sldId id="623" r:id="rId19"/>
    <p:sldId id="624" r:id="rId20"/>
    <p:sldId id="625" r:id="rId21"/>
    <p:sldId id="626" r:id="rId22"/>
    <p:sldId id="627" r:id="rId23"/>
    <p:sldId id="628" r:id="rId24"/>
    <p:sldId id="659" r:id="rId25"/>
    <p:sldId id="630" r:id="rId26"/>
    <p:sldId id="631" r:id="rId27"/>
    <p:sldId id="632" r:id="rId28"/>
    <p:sldId id="660" r:id="rId29"/>
    <p:sldId id="661" r:id="rId30"/>
    <p:sldId id="663" r:id="rId31"/>
    <p:sldId id="664" r:id="rId32"/>
    <p:sldId id="662" r:id="rId33"/>
    <p:sldId id="665" r:id="rId34"/>
    <p:sldId id="666" r:id="rId35"/>
    <p:sldId id="667" r:id="rId36"/>
    <p:sldId id="668" r:id="rId37"/>
    <p:sldId id="669" r:id="rId38"/>
    <p:sldId id="670" r:id="rId39"/>
    <p:sldId id="671" r:id="rId40"/>
    <p:sldId id="672" r:id="rId41"/>
    <p:sldId id="673" r:id="rId42"/>
    <p:sldId id="674" r:id="rId43"/>
    <p:sldId id="675" r:id="rId44"/>
    <p:sldId id="676" r:id="rId45"/>
    <p:sldId id="652" r:id="rId46"/>
    <p:sldId id="633" r:id="rId47"/>
    <p:sldId id="634" r:id="rId48"/>
    <p:sldId id="635" r:id="rId49"/>
    <p:sldId id="636" r:id="rId50"/>
    <p:sldId id="637" r:id="rId51"/>
    <p:sldId id="638" r:id="rId52"/>
    <p:sldId id="639" r:id="rId53"/>
    <p:sldId id="640" r:id="rId54"/>
    <p:sldId id="653" r:id="rId55"/>
    <p:sldId id="641" r:id="rId56"/>
    <p:sldId id="642" r:id="rId57"/>
    <p:sldId id="643" r:id="rId58"/>
    <p:sldId id="644" r:id="rId59"/>
    <p:sldId id="645" r:id="rId60"/>
    <p:sldId id="646" r:id="rId61"/>
    <p:sldId id="677" r:id="rId62"/>
    <p:sldId id="647" r:id="rId63"/>
    <p:sldId id="648" r:id="rId64"/>
    <p:sldId id="654" r:id="rId65"/>
    <p:sldId id="655" r:id="rId66"/>
    <p:sldId id="657" r:id="rId67"/>
    <p:sldId id="658" r:id="rId68"/>
    <p:sldId id="691" r:id="rId69"/>
    <p:sldId id="701" r:id="rId70"/>
    <p:sldId id="702" r:id="rId71"/>
    <p:sldId id="692" r:id="rId72"/>
    <p:sldId id="693" r:id="rId73"/>
    <p:sldId id="694" r:id="rId74"/>
    <p:sldId id="695" r:id="rId75"/>
    <p:sldId id="696" r:id="rId76"/>
    <p:sldId id="697" r:id="rId77"/>
    <p:sldId id="698" r:id="rId78"/>
    <p:sldId id="699" r:id="rId79"/>
    <p:sldId id="700" r:id="rId80"/>
    <p:sldId id="678" r:id="rId81"/>
    <p:sldId id="682" r:id="rId82"/>
    <p:sldId id="679" r:id="rId83"/>
    <p:sldId id="683" r:id="rId84"/>
    <p:sldId id="680" r:id="rId85"/>
    <p:sldId id="681" r:id="rId86"/>
  </p:sldIdLst>
  <p:sldSz cx="12192000" cy="6858000"/>
  <p:notesSz cx="9144000" cy="6858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FFFFCC"/>
    <a:srgbClr val="99FFCC"/>
    <a:srgbClr val="66FFFF"/>
    <a:srgbClr val="FFCCFF"/>
    <a:srgbClr val="050505"/>
    <a:srgbClr val="1E2E5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308" autoAdjust="0"/>
    <p:restoredTop sz="96314" autoAdjust="0"/>
  </p:normalViewPr>
  <p:slideViewPr>
    <p:cSldViewPr snapToGrid="0">
      <p:cViewPr varScale="1">
        <p:scale>
          <a:sx n="123" d="100"/>
          <a:sy n="123" d="100"/>
        </p:scale>
        <p:origin x="96" y="174"/>
      </p:cViewPr>
      <p:guideLst/>
    </p:cSldViewPr>
  </p:slideViewPr>
  <p:outlineViewPr>
    <p:cViewPr>
      <p:scale>
        <a:sx n="33" d="100"/>
        <a:sy n="33" d="100"/>
      </p:scale>
      <p:origin x="0" y="0"/>
    </p:cViewPr>
  </p:outlineViewPr>
  <p:notesTextViewPr>
    <p:cViewPr>
      <p:scale>
        <a:sx n="3" d="2"/>
        <a:sy n="3" d="2"/>
      </p:scale>
      <p:origin x="0" y="0"/>
    </p:cViewPr>
  </p:notesTextViewPr>
  <p:notesViewPr>
    <p:cSldViewPr snapToGrid="0">
      <p:cViewPr varScale="1">
        <p:scale>
          <a:sx n="126" d="100"/>
          <a:sy n="126" d="100"/>
        </p:scale>
        <p:origin x="2112" y="13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handoutMaster" Target="handoutMasters/handoutMaster1.xml"/><Relationship Id="rId9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2"/>
            <a:ext cx="3962400" cy="344091"/>
          </a:xfrm>
          <a:prstGeom prst="rect">
            <a:avLst/>
          </a:prstGeom>
        </p:spPr>
        <p:txBody>
          <a:bodyPr vert="horz" lIns="91440" tIns="45720" rIns="91440" bIns="45720" rtlCol="0"/>
          <a:lstStyle>
            <a:lvl1pPr algn="l">
              <a:defRPr sz="1200"/>
            </a:lvl1pPr>
          </a:lstStyle>
          <a:p>
            <a:endParaRPr kumimoji="1" lang="ja-JP" altLang="en-US" dirty="0"/>
          </a:p>
        </p:txBody>
      </p:sp>
      <p:sp>
        <p:nvSpPr>
          <p:cNvPr id="3" name="日付プレースホルダー 2"/>
          <p:cNvSpPr>
            <a:spLocks noGrp="1"/>
          </p:cNvSpPr>
          <p:nvPr>
            <p:ph type="dt" sz="quarter" idx="1"/>
          </p:nvPr>
        </p:nvSpPr>
        <p:spPr>
          <a:xfrm>
            <a:off x="5179484" y="2"/>
            <a:ext cx="3962400" cy="344091"/>
          </a:xfrm>
          <a:prstGeom prst="rect">
            <a:avLst/>
          </a:prstGeom>
        </p:spPr>
        <p:txBody>
          <a:bodyPr vert="horz" lIns="91440" tIns="45720" rIns="91440" bIns="45720" rtlCol="0"/>
          <a:lstStyle>
            <a:lvl1pPr algn="r">
              <a:defRPr sz="1200"/>
            </a:lvl1pPr>
          </a:lstStyle>
          <a:p>
            <a:fld id="{43004559-E693-417D-832F-282830CA0F2C}" type="datetimeFigureOut">
              <a:rPr kumimoji="1" lang="ja-JP" altLang="en-US" smtClean="0"/>
              <a:t>2021/9/19</a:t>
            </a:fld>
            <a:endParaRPr kumimoji="1" lang="ja-JP" altLang="en-US" dirty="0"/>
          </a:p>
        </p:txBody>
      </p:sp>
      <p:sp>
        <p:nvSpPr>
          <p:cNvPr id="4" name="フッター プレースホルダー 3"/>
          <p:cNvSpPr>
            <a:spLocks noGrp="1"/>
          </p:cNvSpPr>
          <p:nvPr>
            <p:ph type="ftr" sz="quarter" idx="2"/>
          </p:nvPr>
        </p:nvSpPr>
        <p:spPr>
          <a:xfrm>
            <a:off x="0" y="6513910"/>
            <a:ext cx="3962400" cy="344090"/>
          </a:xfrm>
          <a:prstGeom prst="rect">
            <a:avLst/>
          </a:prstGeom>
        </p:spPr>
        <p:txBody>
          <a:bodyPr vert="horz" lIns="91440" tIns="45720" rIns="91440" bIns="45720" rtlCol="0" anchor="b"/>
          <a:lstStyle>
            <a:lvl1pPr algn="l">
              <a:defRPr sz="1200"/>
            </a:lvl1pPr>
          </a:lstStyle>
          <a:p>
            <a:r>
              <a:rPr kumimoji="1" lang="en-US" altLang="ja-JP" dirty="0"/>
              <a:t>Confidential</a:t>
            </a:r>
            <a:endParaRPr kumimoji="1" lang="ja-JP" altLang="en-US" dirty="0"/>
          </a:p>
        </p:txBody>
      </p:sp>
      <p:sp>
        <p:nvSpPr>
          <p:cNvPr id="5" name="スライド番号プレースホルダー 4"/>
          <p:cNvSpPr>
            <a:spLocks noGrp="1"/>
          </p:cNvSpPr>
          <p:nvPr>
            <p:ph type="sldNum" sz="quarter" idx="3"/>
          </p:nvPr>
        </p:nvSpPr>
        <p:spPr>
          <a:xfrm>
            <a:off x="5179484" y="6513910"/>
            <a:ext cx="3962400" cy="344090"/>
          </a:xfrm>
          <a:prstGeom prst="rect">
            <a:avLst/>
          </a:prstGeom>
        </p:spPr>
        <p:txBody>
          <a:bodyPr vert="horz" lIns="91440" tIns="45720" rIns="91440" bIns="45720" rtlCol="0" anchor="b"/>
          <a:lstStyle>
            <a:lvl1pPr algn="r">
              <a:defRPr sz="1200"/>
            </a:lvl1pPr>
          </a:lstStyle>
          <a:p>
            <a:fld id="{CC0A583E-C166-4917-A0BF-D1BE5ACF047B}" type="slidenum">
              <a:rPr kumimoji="1" lang="ja-JP" altLang="en-US" smtClean="0"/>
              <a:t>‹#›</a:t>
            </a:fld>
            <a:endParaRPr kumimoji="1" lang="ja-JP" altLang="en-US" dirty="0"/>
          </a:p>
        </p:txBody>
      </p:sp>
    </p:spTree>
    <p:extLst>
      <p:ext uri="{BB962C8B-B14F-4D97-AF65-F5344CB8AC3E}">
        <p14:creationId xmlns:p14="http://schemas.microsoft.com/office/powerpoint/2010/main" val="1911997904"/>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2"/>
            <a:ext cx="3962400" cy="344091"/>
          </a:xfrm>
          <a:prstGeom prst="rect">
            <a:avLst/>
          </a:prstGeom>
        </p:spPr>
        <p:txBody>
          <a:bodyPr vert="horz" lIns="91440" tIns="45720" rIns="91440" bIns="45720" rtlCol="0"/>
          <a:lstStyle>
            <a:lvl1pPr algn="l">
              <a:defRPr sz="1200"/>
            </a:lvl1pPr>
          </a:lstStyle>
          <a:p>
            <a:endParaRPr kumimoji="1" lang="ja-JP" altLang="en-US" dirty="0"/>
          </a:p>
        </p:txBody>
      </p:sp>
      <p:sp>
        <p:nvSpPr>
          <p:cNvPr id="3" name="日付プレースホルダー 2"/>
          <p:cNvSpPr>
            <a:spLocks noGrp="1"/>
          </p:cNvSpPr>
          <p:nvPr>
            <p:ph type="dt" idx="1"/>
          </p:nvPr>
        </p:nvSpPr>
        <p:spPr>
          <a:xfrm>
            <a:off x="5179484" y="2"/>
            <a:ext cx="3962400" cy="344091"/>
          </a:xfrm>
          <a:prstGeom prst="rect">
            <a:avLst/>
          </a:prstGeom>
        </p:spPr>
        <p:txBody>
          <a:bodyPr vert="horz" lIns="91440" tIns="45720" rIns="91440" bIns="45720" rtlCol="0"/>
          <a:lstStyle>
            <a:lvl1pPr algn="r">
              <a:defRPr sz="1200"/>
            </a:lvl1pPr>
          </a:lstStyle>
          <a:p>
            <a:fld id="{2647D927-0592-4B54-A511-F775D23C7FAD}" type="datetimeFigureOut">
              <a:rPr kumimoji="1" lang="ja-JP" altLang="en-US" smtClean="0"/>
              <a:t>2021/9/19</a:t>
            </a:fld>
            <a:endParaRPr kumimoji="1" lang="ja-JP" altLang="en-US" dirty="0"/>
          </a:p>
        </p:txBody>
      </p:sp>
      <p:sp>
        <p:nvSpPr>
          <p:cNvPr id="4" name="スライド イメージ プレースホルダー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ja-JP" altLang="en-US" dirty="0"/>
          </a:p>
        </p:txBody>
      </p:sp>
      <p:sp>
        <p:nvSpPr>
          <p:cNvPr id="5" name="ノート プレースホルダー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r>
              <a:rPr kumimoji="1" lang="en-US" altLang="ja-JP" dirty="0"/>
              <a:t>Confidential</a:t>
            </a:r>
            <a:endParaRPr kumimoji="1" lang="ja-JP" altLang="en-US" dirty="0"/>
          </a:p>
        </p:txBody>
      </p:sp>
      <p:sp>
        <p:nvSpPr>
          <p:cNvPr id="7" name="スライド番号プレースホルダー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B8560A76-A9AA-40A3-B9BD-8A5068D5FB20}" type="slidenum">
              <a:rPr kumimoji="1" lang="ja-JP" altLang="en-US" smtClean="0"/>
              <a:t>‹#›</a:t>
            </a:fld>
            <a:endParaRPr kumimoji="1" lang="ja-JP" altLang="en-US" dirty="0"/>
          </a:p>
        </p:txBody>
      </p:sp>
    </p:spTree>
    <p:extLst>
      <p:ext uri="{BB962C8B-B14F-4D97-AF65-F5344CB8AC3E}">
        <p14:creationId xmlns:p14="http://schemas.microsoft.com/office/powerpoint/2010/main" val="1213132560"/>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サブタイトル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p:cNvSpPr>
            <a:spLocks noGrp="1"/>
          </p:cNvSpPr>
          <p:nvPr>
            <p:ph type="dt" sz="half" idx="10"/>
          </p:nvPr>
        </p:nvSpPr>
        <p:spPr/>
        <p:txBody>
          <a:bodyPr/>
          <a:lstStyle/>
          <a:p>
            <a:fld id="{FC76B12B-05AE-4C08-B2DB-0751F37B9E89}" type="datetime1">
              <a:rPr kumimoji="1" lang="ja-JP" altLang="en-US" smtClean="0"/>
              <a:t>2021/9/19</a:t>
            </a:fld>
            <a:endParaRPr kumimoji="1" lang="ja-JP" altLang="en-US" dirty="0"/>
          </a:p>
        </p:txBody>
      </p:sp>
      <p:sp>
        <p:nvSpPr>
          <p:cNvPr id="5" name="フッター プレースホルダー 4"/>
          <p:cNvSpPr>
            <a:spLocks noGrp="1"/>
          </p:cNvSpPr>
          <p:nvPr>
            <p:ph type="ftr" sz="quarter" idx="11"/>
          </p:nvPr>
        </p:nvSpPr>
        <p:spPr/>
        <p:txBody>
          <a:bodyPr/>
          <a:lstStyle/>
          <a:p>
            <a:endParaRPr kumimoji="1" lang="ja-JP" altLang="en-US" dirty="0"/>
          </a:p>
        </p:txBody>
      </p:sp>
      <p:sp>
        <p:nvSpPr>
          <p:cNvPr id="6" name="スライド番号プレースホルダー 5"/>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4029469558"/>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dirty="0"/>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p:txBody>
          <a:bodyPr/>
          <a:lstStyle/>
          <a:p>
            <a:fld id="{8619FE48-DA9A-4525-A7A6-03B3BAB20900}" type="datetime1">
              <a:rPr kumimoji="1" lang="ja-JP" altLang="en-US" smtClean="0"/>
              <a:t>2021/9/19</a:t>
            </a:fld>
            <a:endParaRPr kumimoji="1" lang="ja-JP" altLang="en-US" dirty="0"/>
          </a:p>
        </p:txBody>
      </p:sp>
      <p:sp>
        <p:nvSpPr>
          <p:cNvPr id="6" name="フッター プレースホルダー 5"/>
          <p:cNvSpPr>
            <a:spLocks noGrp="1"/>
          </p:cNvSpPr>
          <p:nvPr>
            <p:ph type="ftr" sz="quarter" idx="11"/>
          </p:nvPr>
        </p:nvSpPr>
        <p:spPr/>
        <p:txBody>
          <a:bodyPr/>
          <a:lstStyle/>
          <a:p>
            <a:endParaRPr kumimoji="1" lang="ja-JP" altLang="en-US" dirty="0"/>
          </a:p>
        </p:txBody>
      </p:sp>
      <p:sp>
        <p:nvSpPr>
          <p:cNvPr id="7" name="スライド番号プレースホルダー 6"/>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4267435799"/>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76EE422A-7189-49E7-8DCC-CAC2D968BFCD}" type="datetime1">
              <a:rPr kumimoji="1" lang="ja-JP" altLang="en-US" smtClean="0"/>
              <a:t>2021/9/19</a:t>
            </a:fld>
            <a:endParaRPr kumimoji="1" lang="ja-JP" altLang="en-US" dirty="0"/>
          </a:p>
        </p:txBody>
      </p:sp>
      <p:sp>
        <p:nvSpPr>
          <p:cNvPr id="5" name="フッター プレースホルダー 4"/>
          <p:cNvSpPr>
            <a:spLocks noGrp="1"/>
          </p:cNvSpPr>
          <p:nvPr>
            <p:ph type="ftr" sz="quarter" idx="11"/>
          </p:nvPr>
        </p:nvSpPr>
        <p:spPr/>
        <p:txBody>
          <a:bodyPr/>
          <a:lstStyle/>
          <a:p>
            <a:endParaRPr kumimoji="1" lang="ja-JP" altLang="en-US" dirty="0"/>
          </a:p>
        </p:txBody>
      </p:sp>
      <p:sp>
        <p:nvSpPr>
          <p:cNvPr id="6" name="スライド番号プレースホルダー 5"/>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3342797658"/>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4CDE5988-4DE2-4EFC-A8DB-17FD59362483}" type="datetime1">
              <a:rPr kumimoji="1" lang="ja-JP" altLang="en-US" smtClean="0"/>
              <a:t>2021/9/19</a:t>
            </a:fld>
            <a:endParaRPr kumimoji="1" lang="ja-JP" altLang="en-US" dirty="0"/>
          </a:p>
        </p:txBody>
      </p:sp>
      <p:sp>
        <p:nvSpPr>
          <p:cNvPr id="5" name="フッター プレースホルダー 4"/>
          <p:cNvSpPr>
            <a:spLocks noGrp="1"/>
          </p:cNvSpPr>
          <p:nvPr>
            <p:ph type="ftr" sz="quarter" idx="11"/>
          </p:nvPr>
        </p:nvSpPr>
        <p:spPr/>
        <p:txBody>
          <a:bodyPr/>
          <a:lstStyle/>
          <a:p>
            <a:endParaRPr kumimoji="1" lang="ja-JP" altLang="en-US" dirty="0"/>
          </a:p>
        </p:txBody>
      </p:sp>
      <p:sp>
        <p:nvSpPr>
          <p:cNvPr id="6" name="スライド番号プレースホルダー 5"/>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3779554994"/>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332741" y="1136073"/>
            <a:ext cx="11545223" cy="5040890"/>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4" name="日付プレースホルダー 3"/>
          <p:cNvSpPr>
            <a:spLocks noGrp="1"/>
          </p:cNvSpPr>
          <p:nvPr>
            <p:ph type="dt" sz="half" idx="10"/>
          </p:nvPr>
        </p:nvSpPr>
        <p:spPr/>
        <p:txBody>
          <a:bodyPr/>
          <a:lstStyle/>
          <a:p>
            <a:fld id="{4433F5D8-019C-4B4E-B06F-664B0E73F44C}" type="datetime1">
              <a:rPr kumimoji="1" lang="ja-JP" altLang="en-US" smtClean="0"/>
              <a:t>2021/9/19</a:t>
            </a:fld>
            <a:endParaRPr kumimoji="1" lang="ja-JP" altLang="en-US" dirty="0"/>
          </a:p>
        </p:txBody>
      </p:sp>
      <p:sp>
        <p:nvSpPr>
          <p:cNvPr id="5" name="フッター プレースホルダー 4"/>
          <p:cNvSpPr>
            <a:spLocks noGrp="1"/>
          </p:cNvSpPr>
          <p:nvPr>
            <p:ph type="ftr" sz="quarter" idx="11"/>
          </p:nvPr>
        </p:nvSpPr>
        <p:spPr/>
        <p:txBody>
          <a:bodyPr/>
          <a:lstStyle/>
          <a:p>
            <a:endParaRPr kumimoji="1" lang="ja-JP" altLang="en-US" dirty="0"/>
          </a:p>
        </p:txBody>
      </p:sp>
      <p:sp>
        <p:nvSpPr>
          <p:cNvPr id="6" name="スライド番号プレースホルダー 5"/>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grpSp>
        <p:nvGrpSpPr>
          <p:cNvPr id="7" name="Group 2"/>
          <p:cNvGrpSpPr>
            <a:grpSpLocks/>
          </p:cNvGrpSpPr>
          <p:nvPr userDrawn="1"/>
        </p:nvGrpSpPr>
        <p:grpSpPr bwMode="auto">
          <a:xfrm>
            <a:off x="248431" y="93926"/>
            <a:ext cx="10131299" cy="865318"/>
            <a:chOff x="240" y="228"/>
            <a:chExt cx="5768" cy="336"/>
          </a:xfrm>
        </p:grpSpPr>
        <p:sp>
          <p:nvSpPr>
            <p:cNvPr id="8" name="Rectangle 3"/>
            <p:cNvSpPr>
              <a:spLocks noChangeArrowheads="1"/>
            </p:cNvSpPr>
            <p:nvPr/>
          </p:nvSpPr>
          <p:spPr bwMode="auto">
            <a:xfrm>
              <a:off x="248" y="228"/>
              <a:ext cx="5760" cy="336"/>
            </a:xfrm>
            <a:prstGeom prst="rect">
              <a:avLst/>
            </a:prstGeom>
            <a:gradFill rotWithShape="0">
              <a:gsLst>
                <a:gs pos="0">
                  <a:schemeClr val="bg1"/>
                </a:gs>
                <a:gs pos="100000">
                  <a:srgbClr val="99CC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dirty="0"/>
            </a:p>
          </p:txBody>
        </p:sp>
        <p:sp>
          <p:nvSpPr>
            <p:cNvPr id="9" name="Line 4"/>
            <p:cNvSpPr>
              <a:spLocks noChangeShapeType="1"/>
            </p:cNvSpPr>
            <p:nvPr/>
          </p:nvSpPr>
          <p:spPr bwMode="auto">
            <a:xfrm>
              <a:off x="243" y="564"/>
              <a:ext cx="5757" cy="0"/>
            </a:xfrm>
            <a:prstGeom prst="line">
              <a:avLst/>
            </a:prstGeom>
            <a:noFill/>
            <a:ln w="12700">
              <a:solidFill>
                <a:srgbClr val="0000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sz="1400"/>
            </a:p>
          </p:txBody>
        </p:sp>
        <p:sp>
          <p:nvSpPr>
            <p:cNvPr id="10" name="Rectangle 5"/>
            <p:cNvSpPr>
              <a:spLocks noChangeArrowheads="1"/>
            </p:cNvSpPr>
            <p:nvPr/>
          </p:nvSpPr>
          <p:spPr bwMode="auto">
            <a:xfrm>
              <a:off x="240" y="228"/>
              <a:ext cx="48" cy="336"/>
            </a:xfrm>
            <a:prstGeom prst="rect">
              <a:avLst/>
            </a:prstGeom>
            <a:solidFill>
              <a:srgbClr val="0000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grpSp>
      <p:sp>
        <p:nvSpPr>
          <p:cNvPr id="2" name="タイトル 1"/>
          <p:cNvSpPr>
            <a:spLocks noGrp="1"/>
          </p:cNvSpPr>
          <p:nvPr>
            <p:ph type="title"/>
          </p:nvPr>
        </p:nvSpPr>
        <p:spPr>
          <a:xfrm>
            <a:off x="332741" y="184309"/>
            <a:ext cx="10046989" cy="683490"/>
          </a:xfrm>
        </p:spPr>
        <p:txBody>
          <a:bodyPr>
            <a:normAutofit/>
          </a:bodyPr>
          <a:lstStyle/>
          <a:p>
            <a:r>
              <a:rPr kumimoji="1" lang="ja-JP" altLang="en-US" dirty="0"/>
              <a:t>マスター タイトルの書式設定</a:t>
            </a:r>
          </a:p>
        </p:txBody>
      </p:sp>
    </p:spTree>
    <p:extLst>
      <p:ext uri="{BB962C8B-B14F-4D97-AF65-F5344CB8AC3E}">
        <p14:creationId xmlns:p14="http://schemas.microsoft.com/office/powerpoint/2010/main" val="3522952860"/>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タイトルとコンテンツ">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332741" y="1136073"/>
            <a:ext cx="11545223" cy="5040890"/>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4" name="日付プレースホルダー 3"/>
          <p:cNvSpPr>
            <a:spLocks noGrp="1"/>
          </p:cNvSpPr>
          <p:nvPr>
            <p:ph type="dt" sz="half" idx="10"/>
          </p:nvPr>
        </p:nvSpPr>
        <p:spPr/>
        <p:txBody>
          <a:bodyPr/>
          <a:lstStyle/>
          <a:p>
            <a:fld id="{4433F5D8-019C-4B4E-B06F-664B0E73F44C}" type="datetime1">
              <a:rPr kumimoji="1" lang="ja-JP" altLang="en-US" smtClean="0"/>
              <a:t>2021/9/19</a:t>
            </a:fld>
            <a:endParaRPr kumimoji="1" lang="ja-JP" altLang="en-US" dirty="0"/>
          </a:p>
        </p:txBody>
      </p:sp>
      <p:sp>
        <p:nvSpPr>
          <p:cNvPr id="5" name="フッター プレースホルダー 4"/>
          <p:cNvSpPr>
            <a:spLocks noGrp="1"/>
          </p:cNvSpPr>
          <p:nvPr>
            <p:ph type="ftr" sz="quarter" idx="11"/>
          </p:nvPr>
        </p:nvSpPr>
        <p:spPr/>
        <p:txBody>
          <a:bodyPr/>
          <a:lstStyle/>
          <a:p>
            <a:endParaRPr kumimoji="1" lang="ja-JP" altLang="en-US" dirty="0"/>
          </a:p>
        </p:txBody>
      </p:sp>
      <p:sp>
        <p:nvSpPr>
          <p:cNvPr id="6" name="スライド番号プレースホルダー 5"/>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
        <p:nvSpPr>
          <p:cNvPr id="2" name="タイトル 1"/>
          <p:cNvSpPr>
            <a:spLocks noGrp="1"/>
          </p:cNvSpPr>
          <p:nvPr>
            <p:ph type="title"/>
          </p:nvPr>
        </p:nvSpPr>
        <p:spPr>
          <a:xfrm>
            <a:off x="332741" y="184309"/>
            <a:ext cx="10046989" cy="683490"/>
          </a:xfrm>
        </p:spPr>
        <p:txBody>
          <a:bodyPr>
            <a:normAutofit/>
          </a:bodyPr>
          <a:lstStyle/>
          <a:p>
            <a:r>
              <a:rPr kumimoji="1" lang="ja-JP" altLang="en-US" dirty="0"/>
              <a:t>マスター タイトルの書式設定</a:t>
            </a:r>
          </a:p>
        </p:txBody>
      </p:sp>
    </p:spTree>
    <p:extLst>
      <p:ext uri="{BB962C8B-B14F-4D97-AF65-F5344CB8AC3E}">
        <p14:creationId xmlns:p14="http://schemas.microsoft.com/office/powerpoint/2010/main" val="23480330"/>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p:cNvSpPr>
            <a:spLocks noGrp="1"/>
          </p:cNvSpPr>
          <p:nvPr>
            <p:ph type="dt" sz="half" idx="10"/>
          </p:nvPr>
        </p:nvSpPr>
        <p:spPr/>
        <p:txBody>
          <a:bodyPr/>
          <a:lstStyle/>
          <a:p>
            <a:fld id="{BE08DC06-71B5-4D82-9EC9-2CDCDFC7E949}" type="datetime1">
              <a:rPr kumimoji="1" lang="ja-JP" altLang="en-US" smtClean="0"/>
              <a:t>2021/9/19</a:t>
            </a:fld>
            <a:endParaRPr kumimoji="1" lang="ja-JP" altLang="en-US" dirty="0"/>
          </a:p>
        </p:txBody>
      </p:sp>
      <p:sp>
        <p:nvSpPr>
          <p:cNvPr id="5" name="フッター プレースホルダー 4"/>
          <p:cNvSpPr>
            <a:spLocks noGrp="1"/>
          </p:cNvSpPr>
          <p:nvPr>
            <p:ph type="ftr" sz="quarter" idx="11"/>
          </p:nvPr>
        </p:nvSpPr>
        <p:spPr/>
        <p:txBody>
          <a:bodyPr/>
          <a:lstStyle/>
          <a:p>
            <a:endParaRPr kumimoji="1" lang="ja-JP" altLang="en-US" dirty="0"/>
          </a:p>
        </p:txBody>
      </p:sp>
      <p:sp>
        <p:nvSpPr>
          <p:cNvPr id="6" name="スライド番号プレースホルダー 5"/>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597332631"/>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コンテンツ プレースホルダー 2"/>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p:cNvSpPr>
            <a:spLocks noGrp="1"/>
          </p:cNvSpPr>
          <p:nvPr>
            <p:ph type="dt" sz="half" idx="10"/>
          </p:nvPr>
        </p:nvSpPr>
        <p:spPr/>
        <p:txBody>
          <a:bodyPr/>
          <a:lstStyle/>
          <a:p>
            <a:fld id="{DE955005-761B-4B23-9C6F-D86728326A39}" type="datetime1">
              <a:rPr kumimoji="1" lang="ja-JP" altLang="en-US" smtClean="0"/>
              <a:t>2021/9/19</a:t>
            </a:fld>
            <a:endParaRPr kumimoji="1" lang="ja-JP" altLang="en-US" dirty="0"/>
          </a:p>
        </p:txBody>
      </p:sp>
      <p:sp>
        <p:nvSpPr>
          <p:cNvPr id="6" name="フッター プレースホルダー 5"/>
          <p:cNvSpPr>
            <a:spLocks noGrp="1"/>
          </p:cNvSpPr>
          <p:nvPr>
            <p:ph type="ftr" sz="quarter" idx="11"/>
          </p:nvPr>
        </p:nvSpPr>
        <p:spPr/>
        <p:txBody>
          <a:bodyPr/>
          <a:lstStyle/>
          <a:p>
            <a:endParaRPr kumimoji="1" lang="ja-JP" altLang="en-US" dirty="0"/>
          </a:p>
        </p:txBody>
      </p:sp>
      <p:sp>
        <p:nvSpPr>
          <p:cNvPr id="7" name="スライド番号プレースホルダー 6"/>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950647153"/>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365125"/>
            <a:ext cx="9442547" cy="1325563"/>
          </a:xfrm>
        </p:spPr>
        <p:txBody>
          <a:bodyPr/>
          <a:lstStyle/>
          <a:p>
            <a:r>
              <a:rPr kumimoji="1" lang="ja-JP" altLang="en-US" dirty="0"/>
              <a:t>マスター タイトルの書式設定</a:t>
            </a:r>
          </a:p>
        </p:txBody>
      </p:sp>
      <p:sp>
        <p:nvSpPr>
          <p:cNvPr id="3" name="テキスト プレースホルダー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p:cNvSpPr>
            <a:spLocks noGrp="1"/>
          </p:cNvSpPr>
          <p:nvPr>
            <p:ph type="dt" sz="half" idx="10"/>
          </p:nvPr>
        </p:nvSpPr>
        <p:spPr/>
        <p:txBody>
          <a:bodyPr/>
          <a:lstStyle/>
          <a:p>
            <a:fld id="{85D497FD-40DA-48BD-8DD0-EB755C7D6238}" type="datetime1">
              <a:rPr kumimoji="1" lang="ja-JP" altLang="en-US" smtClean="0"/>
              <a:t>2021/9/19</a:t>
            </a:fld>
            <a:endParaRPr kumimoji="1" lang="ja-JP" altLang="en-US" dirty="0"/>
          </a:p>
        </p:txBody>
      </p:sp>
      <p:sp>
        <p:nvSpPr>
          <p:cNvPr id="8" name="フッター プレースホルダー 7"/>
          <p:cNvSpPr>
            <a:spLocks noGrp="1"/>
          </p:cNvSpPr>
          <p:nvPr>
            <p:ph type="ftr" sz="quarter" idx="11"/>
          </p:nvPr>
        </p:nvSpPr>
        <p:spPr/>
        <p:txBody>
          <a:bodyPr/>
          <a:lstStyle/>
          <a:p>
            <a:endParaRPr kumimoji="1" lang="ja-JP" altLang="en-US" dirty="0"/>
          </a:p>
        </p:txBody>
      </p:sp>
      <p:sp>
        <p:nvSpPr>
          <p:cNvPr id="9" name="スライド番号プレースホルダー 8"/>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405621034"/>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日付プレースホルダー 2"/>
          <p:cNvSpPr>
            <a:spLocks noGrp="1"/>
          </p:cNvSpPr>
          <p:nvPr>
            <p:ph type="dt" sz="half" idx="10"/>
          </p:nvPr>
        </p:nvSpPr>
        <p:spPr/>
        <p:txBody>
          <a:bodyPr/>
          <a:lstStyle/>
          <a:p>
            <a:fld id="{F5101842-F394-43EE-B2A2-4C5CD8EF8ECB}" type="datetime1">
              <a:rPr kumimoji="1" lang="ja-JP" altLang="en-US" smtClean="0"/>
              <a:t>2021/9/19</a:t>
            </a:fld>
            <a:endParaRPr kumimoji="1" lang="ja-JP" altLang="en-US" dirty="0"/>
          </a:p>
        </p:txBody>
      </p:sp>
      <p:sp>
        <p:nvSpPr>
          <p:cNvPr id="4" name="フッター プレースホルダー 3"/>
          <p:cNvSpPr>
            <a:spLocks noGrp="1"/>
          </p:cNvSpPr>
          <p:nvPr>
            <p:ph type="ftr" sz="quarter" idx="11"/>
          </p:nvPr>
        </p:nvSpPr>
        <p:spPr/>
        <p:txBody>
          <a:bodyPr/>
          <a:lstStyle/>
          <a:p>
            <a:endParaRPr kumimoji="1" lang="ja-JP" altLang="en-US" dirty="0"/>
          </a:p>
        </p:txBody>
      </p:sp>
      <p:sp>
        <p:nvSpPr>
          <p:cNvPr id="5" name="スライド番号プレースホルダー 4"/>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3751559888"/>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fld id="{39F0FA9D-8531-4AA2-9DAB-F3E4DE0A77C4}" type="datetime1">
              <a:rPr kumimoji="1" lang="ja-JP" altLang="en-US" smtClean="0"/>
              <a:t>2021/9/19</a:t>
            </a:fld>
            <a:endParaRPr kumimoji="1" lang="ja-JP" altLang="en-US" dirty="0"/>
          </a:p>
        </p:txBody>
      </p:sp>
      <p:sp>
        <p:nvSpPr>
          <p:cNvPr id="3" name="フッター プレースホルダー 2"/>
          <p:cNvSpPr>
            <a:spLocks noGrp="1"/>
          </p:cNvSpPr>
          <p:nvPr>
            <p:ph type="ftr" sz="quarter" idx="11"/>
          </p:nvPr>
        </p:nvSpPr>
        <p:spPr/>
        <p:txBody>
          <a:bodyPr/>
          <a:lstStyle/>
          <a:p>
            <a:endParaRPr kumimoji="1" lang="ja-JP" altLang="en-US" dirty="0"/>
          </a:p>
        </p:txBody>
      </p:sp>
      <p:sp>
        <p:nvSpPr>
          <p:cNvPr id="4" name="スライド番号プレースホルダー 3"/>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3622239005"/>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p:cNvSpPr>
            <a:spLocks noGrp="1"/>
          </p:cNvSpPr>
          <p:nvPr>
            <p:ph idx="1"/>
          </p:nvPr>
        </p:nvSpPr>
        <p:spPr>
          <a:xfrm>
            <a:off x="5183188" y="1819469"/>
            <a:ext cx="6172200" cy="404158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p:txBody>
          <a:bodyPr/>
          <a:lstStyle/>
          <a:p>
            <a:fld id="{ACBB3051-103A-431A-A155-BC03D46EAC2E}" type="datetime1">
              <a:rPr kumimoji="1" lang="ja-JP" altLang="en-US" smtClean="0"/>
              <a:t>2021/9/19</a:t>
            </a:fld>
            <a:endParaRPr kumimoji="1" lang="ja-JP" altLang="en-US" dirty="0"/>
          </a:p>
        </p:txBody>
      </p:sp>
      <p:sp>
        <p:nvSpPr>
          <p:cNvPr id="6" name="フッター プレースホルダー 5"/>
          <p:cNvSpPr>
            <a:spLocks noGrp="1"/>
          </p:cNvSpPr>
          <p:nvPr>
            <p:ph type="ftr" sz="quarter" idx="11"/>
          </p:nvPr>
        </p:nvSpPr>
        <p:spPr/>
        <p:txBody>
          <a:bodyPr/>
          <a:lstStyle/>
          <a:p>
            <a:endParaRPr kumimoji="1" lang="ja-JP" altLang="en-US" dirty="0"/>
          </a:p>
        </p:txBody>
      </p:sp>
      <p:sp>
        <p:nvSpPr>
          <p:cNvPr id="7" name="スライド番号プレースホルダー 6"/>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470643651"/>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3.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em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838200" y="365125"/>
            <a:ext cx="9806940" cy="1325563"/>
          </a:xfrm>
          <a:prstGeom prst="rect">
            <a:avLst/>
          </a:prstGeom>
        </p:spPr>
        <p:txBody>
          <a:bodyPr vert="horz" lIns="91440" tIns="45720" rIns="91440" bIns="45720" rtlCol="0" anchor="ctr">
            <a:normAutofit/>
          </a:bodyPr>
          <a:lstStyle/>
          <a:p>
            <a:r>
              <a:rPr kumimoji="1" lang="ja-JP" altLang="en-US" dirty="0"/>
              <a:t>マスター タイトルの書式設定</a:t>
            </a:r>
          </a:p>
        </p:txBody>
      </p:sp>
      <p:sp>
        <p:nvSpPr>
          <p:cNvPr id="3" name="テキスト プレースホルダー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62382E3-DAC9-4085-B802-61A979310D0F}" type="datetime1">
              <a:rPr kumimoji="1" lang="ja-JP" altLang="en-US" smtClean="0"/>
              <a:t>2021/9/19</a:t>
            </a:fld>
            <a:endParaRPr kumimoji="1" lang="ja-JP" altLang="en-US" dirty="0"/>
          </a:p>
        </p:txBody>
      </p:sp>
      <p:sp>
        <p:nvSpPr>
          <p:cNvPr id="5" name="フッター プレースホルダー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dirty="0"/>
          </a:p>
        </p:txBody>
      </p:sp>
      <p:sp>
        <p:nvSpPr>
          <p:cNvPr id="6" name="スライド番号プレースホルダー 5"/>
          <p:cNvSpPr>
            <a:spLocks noGrp="1"/>
          </p:cNvSpPr>
          <p:nvPr>
            <p:ph type="sldNum" sz="quarter" idx="4"/>
          </p:nvPr>
        </p:nvSpPr>
        <p:spPr>
          <a:xfrm>
            <a:off x="8610600" y="6356350"/>
            <a:ext cx="3425890" cy="365125"/>
          </a:xfrm>
          <a:prstGeom prst="rect">
            <a:avLst/>
          </a:prstGeom>
        </p:spPr>
        <p:txBody>
          <a:bodyPr vert="horz" lIns="91440" tIns="45720" rIns="91440" bIns="45720" rtlCol="0" anchor="ctr"/>
          <a:lstStyle>
            <a:lvl1pPr algn="r">
              <a:defRPr sz="2000">
                <a:solidFill>
                  <a:schemeClr val="tx1">
                    <a:tint val="75000"/>
                  </a:schemeClr>
                </a:solidFill>
                <a:latin typeface="Segoe Condensed" panose="020B0606040200020203" pitchFamily="34" charset="0"/>
                <a:cs typeface="Segoe UI Light" panose="020B0502040204020203" pitchFamily="34" charset="0"/>
              </a:defRPr>
            </a:lvl1pPr>
          </a:lstStyle>
          <a:p>
            <a:fld id="{63DCA85F-F225-44A4-AEA8-9083CAE61796}" type="slidenum">
              <a:rPr lang="ja-JP" altLang="en-US" smtClean="0"/>
              <a:pPr/>
              <a:t>‹#›</a:t>
            </a:fld>
            <a:endParaRPr lang="ja-JP" altLang="en-US" dirty="0"/>
          </a:p>
        </p:txBody>
      </p:sp>
      <p:sp>
        <p:nvSpPr>
          <p:cNvPr id="13" name="テキスト ボックス 12"/>
          <p:cNvSpPr txBox="1"/>
          <p:nvPr userDrawn="1"/>
        </p:nvSpPr>
        <p:spPr>
          <a:xfrm>
            <a:off x="0" y="6582103"/>
            <a:ext cx="1072055" cy="307777"/>
          </a:xfrm>
          <a:prstGeom prst="rect">
            <a:avLst/>
          </a:prstGeom>
          <a:noFill/>
        </p:spPr>
        <p:txBody>
          <a:bodyPr wrap="square" rtlCol="0">
            <a:spAutoFit/>
          </a:bodyPr>
          <a:lstStyle/>
          <a:p>
            <a:r>
              <a:rPr kumimoji="1" lang="en-US" altLang="ja-JP" sz="1400" dirty="0" smtClean="0">
                <a:solidFill>
                  <a:schemeClr val="bg2"/>
                </a:solidFill>
              </a:rPr>
              <a:t>DN</a:t>
            </a:r>
            <a:endParaRPr kumimoji="1" lang="ja-JP" altLang="en-US" sz="1400" dirty="0">
              <a:solidFill>
                <a:schemeClr val="bg2"/>
              </a:solidFill>
            </a:endParaRPr>
          </a:p>
        </p:txBody>
      </p:sp>
      <p:sp>
        <p:nvSpPr>
          <p:cNvPr id="14" name="テキスト ボックス 13"/>
          <p:cNvSpPr txBox="1"/>
          <p:nvPr userDrawn="1"/>
        </p:nvSpPr>
        <p:spPr>
          <a:xfrm>
            <a:off x="10691447" y="260597"/>
            <a:ext cx="1148862" cy="246221"/>
          </a:xfrm>
          <a:prstGeom prst="rect">
            <a:avLst/>
          </a:prstGeom>
          <a:noFill/>
        </p:spPr>
        <p:txBody>
          <a:bodyPr wrap="square" rtlCol="0">
            <a:spAutoFit/>
          </a:bodyPr>
          <a:lstStyle/>
          <a:p>
            <a:pPr algn="dist"/>
            <a:r>
              <a:rPr kumimoji="1" lang="ja-JP" altLang="en-US" sz="1000" b="1" dirty="0" smtClean="0"/>
              <a:t>特殊局</a:t>
            </a:r>
            <a:endParaRPr kumimoji="1" lang="en-US" altLang="ja-JP" sz="1000" b="1" dirty="0"/>
          </a:p>
        </p:txBody>
      </p:sp>
      <p:sp>
        <p:nvSpPr>
          <p:cNvPr id="11" name="テキスト ボックス 10"/>
          <p:cNvSpPr txBox="1"/>
          <p:nvPr userDrawn="1"/>
        </p:nvSpPr>
        <p:spPr>
          <a:xfrm>
            <a:off x="11052670" y="641681"/>
            <a:ext cx="1154460" cy="230832"/>
          </a:xfrm>
          <a:prstGeom prst="rect">
            <a:avLst/>
          </a:prstGeom>
          <a:noFill/>
        </p:spPr>
        <p:txBody>
          <a:bodyPr wrap="square" rtlCol="0">
            <a:spAutoFit/>
          </a:bodyPr>
          <a:lstStyle/>
          <a:p>
            <a:pPr algn="dist"/>
            <a:r>
              <a:rPr kumimoji="1" lang="ja-JP" altLang="en-US" sz="900" b="1" dirty="0" smtClean="0"/>
              <a:t>サイバー技術研究室 </a:t>
            </a:r>
            <a:endParaRPr kumimoji="1" lang="en-US" altLang="ja-JP" sz="900" b="1" dirty="0"/>
          </a:p>
        </p:txBody>
      </p:sp>
      <p:pic>
        <p:nvPicPr>
          <p:cNvPr id="12" name="図 11"/>
          <p:cNvPicPr>
            <a:picLocks noChangeAspect="1"/>
          </p:cNvPicPr>
          <p:nvPr userDrawn="1"/>
        </p:nvPicPr>
        <p:blipFill>
          <a:blip r:embed="rId14"/>
          <a:stretch>
            <a:fillRect/>
          </a:stretch>
        </p:blipFill>
        <p:spPr>
          <a:xfrm>
            <a:off x="10754306" y="488150"/>
            <a:ext cx="1365298" cy="192683"/>
          </a:xfrm>
          <a:prstGeom prst="rect">
            <a:avLst/>
          </a:prstGeom>
        </p:spPr>
      </p:pic>
      <p:pic>
        <p:nvPicPr>
          <p:cNvPr id="34" name="Picture 7"/>
          <p:cNvPicPr>
            <a:picLocks noChangeAspect="1" noChangeArrowheads="1"/>
          </p:cNvPicPr>
          <p:nvPr userDrawn="1"/>
        </p:nvPicPr>
        <p:blipFill>
          <a:blip r:embed="rId15" cstate="print">
            <a:extLst>
              <a:ext uri="{28A0092B-C50C-407E-A947-70E740481C1C}">
                <a14:useLocalDpi xmlns:a14="http://schemas.microsoft.com/office/drawing/2010/main" val="0"/>
              </a:ext>
            </a:extLst>
          </a:blip>
          <a:srcRect/>
          <a:stretch>
            <a:fillRect/>
          </a:stretch>
        </p:blipFill>
        <p:spPr bwMode="auto">
          <a:xfrm>
            <a:off x="10776521" y="48556"/>
            <a:ext cx="1358713" cy="303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図 34"/>
          <p:cNvPicPr>
            <a:picLocks noChangeAspect="1"/>
          </p:cNvPicPr>
          <p:nvPr userDrawn="1"/>
        </p:nvPicPr>
        <p:blipFill>
          <a:blip r:embed="rId16"/>
          <a:stretch>
            <a:fillRect/>
          </a:stretch>
        </p:blipFill>
        <p:spPr>
          <a:xfrm>
            <a:off x="797" y="6176963"/>
            <a:ext cx="572405" cy="681037"/>
          </a:xfrm>
          <a:prstGeom prst="rect">
            <a:avLst/>
          </a:prstGeom>
        </p:spPr>
      </p:pic>
    </p:spTree>
    <p:extLst>
      <p:ext uri="{BB962C8B-B14F-4D97-AF65-F5344CB8AC3E}">
        <p14:creationId xmlns:p14="http://schemas.microsoft.com/office/powerpoint/2010/main" val="34398441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iming>
    <p:tnLst>
      <p:par>
        <p:cTn id="1" dur="indefinite" restart="never" nodeType="tmRoot"/>
      </p:par>
    </p:tnLst>
  </p:timing>
  <p:hf hdr="0" ft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emf"/><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WMF"/><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WMF"/><Relationship Id="rId2" Type="http://schemas.openxmlformats.org/officeDocument/2006/relationships/image" Target="../media/image12.WMF"/><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hyperlink" Target="https://github.com/IPA-CyberLab/IPA-DN-Ultra/" TargetMode="Externa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3.xml"/><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8.wmf"/><Relationship Id="rId7" Type="http://schemas.openxmlformats.org/officeDocument/2006/relationships/image" Target="../media/image35.WMF"/><Relationship Id="rId2" Type="http://schemas.openxmlformats.org/officeDocument/2006/relationships/image" Target="../media/image33.wmf"/><Relationship Id="rId1" Type="http://schemas.openxmlformats.org/officeDocument/2006/relationships/slideLayout" Target="../slideLayouts/slideLayout3.xml"/><Relationship Id="rId6" Type="http://schemas.openxmlformats.org/officeDocument/2006/relationships/image" Target="../media/image11.emf"/><Relationship Id="rId5" Type="http://schemas.openxmlformats.org/officeDocument/2006/relationships/image" Target="../media/image9.wmf"/><Relationship Id="rId10" Type="http://schemas.openxmlformats.org/officeDocument/2006/relationships/image" Target="../media/image38.WMF"/><Relationship Id="rId4" Type="http://schemas.openxmlformats.org/officeDocument/2006/relationships/image" Target="../media/image34.emf"/><Relationship Id="rId9" Type="http://schemas.openxmlformats.org/officeDocument/2006/relationships/image" Target="../media/image37.WM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6.WMF"/><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jpeg"/><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2.jpeg"/></Relationships>
</file>

<file path=ppt/slides/_rels/slide45.xml.rels><?xml version="1.0" encoding="UTF-8" standalone="yes"?>
<Relationships xmlns="http://schemas.openxmlformats.org/package/2006/relationships"><Relationship Id="rId3" Type="http://schemas.openxmlformats.org/officeDocument/2006/relationships/image" Target="../media/image45.WMF"/><Relationship Id="rId2" Type="http://schemas.openxmlformats.org/officeDocument/2006/relationships/image" Target="../media/image44.WMF"/><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8.wmf"/><Relationship Id="rId2" Type="http://schemas.openxmlformats.org/officeDocument/2006/relationships/image" Target="../media/image7.emf"/><Relationship Id="rId1" Type="http://schemas.openxmlformats.org/officeDocument/2006/relationships/slideLayout" Target="../slideLayouts/slideLayout2.xml"/><Relationship Id="rId4" Type="http://schemas.openxmlformats.org/officeDocument/2006/relationships/image" Target="../media/image9.wmf"/></Relationships>
</file>

<file path=ppt/slides/_rels/slide5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5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5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4.xml.rels><?xml version="1.0" encoding="UTF-8" standalone="yes"?>
<Relationships xmlns="http://schemas.openxmlformats.org/package/2006/relationships"><Relationship Id="rId3" Type="http://schemas.openxmlformats.org/officeDocument/2006/relationships/image" Target="../media/image61.WMF"/><Relationship Id="rId2" Type="http://schemas.openxmlformats.org/officeDocument/2006/relationships/image" Target="../media/image60.WMF"/><Relationship Id="rId1" Type="http://schemas.openxmlformats.org/officeDocument/2006/relationships/slideLayout" Target="../slideLayouts/slideLayout8.xml"/><Relationship Id="rId4" Type="http://schemas.openxmlformats.org/officeDocument/2006/relationships/image" Target="../media/image62.WMF"/></Relationships>
</file>

<file path=ppt/slides/_rels/slide5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wmf"/><Relationship Id="rId2" Type="http://schemas.openxmlformats.org/officeDocument/2006/relationships/image" Target="../media/image7.emf"/><Relationship Id="rId1" Type="http://schemas.openxmlformats.org/officeDocument/2006/relationships/slideLayout" Target="../slideLayouts/slideLayout2.xml"/><Relationship Id="rId4" Type="http://schemas.openxmlformats.org/officeDocument/2006/relationships/image" Target="../media/image9.wmf"/></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67.WMF"/><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3.xml"/><Relationship Id="rId4" Type="http://schemas.openxmlformats.org/officeDocument/2006/relationships/image" Target="../media/image71.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10.WMF"/><Relationship Id="rId1" Type="http://schemas.openxmlformats.org/officeDocument/2006/relationships/slideLayout" Target="../slideLayouts/slideLayout8.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image" Target="../media/image74.jpg"/><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2" Type="http://schemas.openxmlformats.org/officeDocument/2006/relationships/image" Target="../media/image74.jpg"/><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2.WMF"/><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64169" y="51913"/>
            <a:ext cx="11972321" cy="2157684"/>
          </a:xfrm>
        </p:spPr>
        <p:txBody>
          <a:bodyPr anchor="ctr">
            <a:normAutofit fontScale="90000"/>
          </a:bodyPr>
          <a:lstStyle/>
          <a:p>
            <a:pPr>
              <a:lnSpc>
                <a:spcPct val="100000"/>
              </a:lnSpc>
            </a:pPr>
            <a:r>
              <a:rPr lang="en-US" altLang="ja-JP" sz="4800" b="1" dirty="0" smtClean="0">
                <a:latin typeface="+mn-ea"/>
              </a:rPr>
              <a:t>NTT</a:t>
            </a:r>
            <a:r>
              <a:rPr lang="ja-JP" altLang="en-US" sz="4800" b="1" dirty="0" smtClean="0">
                <a:latin typeface="+mn-ea"/>
              </a:rPr>
              <a:t>東日本 </a:t>
            </a:r>
            <a:r>
              <a:rPr lang="en-US" altLang="ja-JP" sz="4800" b="1" dirty="0" smtClean="0">
                <a:latin typeface="+mn-ea"/>
              </a:rPr>
              <a:t>– IPA</a:t>
            </a:r>
            <a:r>
              <a:rPr lang="ja-JP" altLang="en-US" sz="4800" b="1" dirty="0" smtClean="0">
                <a:latin typeface="+mn-ea"/>
              </a:rPr>
              <a:t> シン・テレワークシステム</a:t>
            </a:r>
            <a:br>
              <a:rPr lang="ja-JP" altLang="en-US" sz="4800" b="1" dirty="0" smtClean="0">
                <a:latin typeface="+mn-ea"/>
              </a:rPr>
            </a:br>
            <a:r>
              <a:rPr lang="en-US" altLang="ja-JP" sz="4800" b="1" dirty="0" smtClean="0">
                <a:latin typeface="+mn-ea"/>
              </a:rPr>
              <a:t>Doc001.</a:t>
            </a:r>
            <a:r>
              <a:rPr lang="ja-JP" altLang="en-US" sz="4800" b="1" dirty="0" smtClean="0">
                <a:latin typeface="+mn-ea"/>
              </a:rPr>
              <a:t/>
            </a:r>
            <a:br>
              <a:rPr lang="ja-JP" altLang="en-US" sz="4800" b="1" dirty="0" smtClean="0">
                <a:latin typeface="+mn-ea"/>
              </a:rPr>
            </a:br>
            <a:r>
              <a:rPr lang="ja-JP" altLang="en-US" sz="4800" b="1" dirty="0" smtClean="0">
                <a:latin typeface="+mn-ea"/>
              </a:rPr>
              <a:t>プライベート版 構築マニュアル </a:t>
            </a:r>
            <a:r>
              <a:rPr lang="en-US" altLang="ja-JP" sz="4800" b="1" dirty="0" smtClean="0">
                <a:latin typeface="+mn-ea"/>
              </a:rPr>
              <a:t>(</a:t>
            </a:r>
            <a:r>
              <a:rPr lang="ja-JP" altLang="en-US" sz="4800" b="1" dirty="0" smtClean="0">
                <a:latin typeface="+mn-ea"/>
              </a:rPr>
              <a:t>スタンドアロン版</a:t>
            </a:r>
            <a:r>
              <a:rPr lang="en-US" altLang="ja-JP" sz="4800" b="1" dirty="0" smtClean="0">
                <a:latin typeface="+mn-ea"/>
              </a:rPr>
              <a:t>)</a:t>
            </a:r>
            <a:endParaRPr kumimoji="1" lang="ja-JP" altLang="en-US" sz="4800" dirty="0"/>
          </a:p>
        </p:txBody>
      </p:sp>
      <p:sp>
        <p:nvSpPr>
          <p:cNvPr id="4" name="スライド番号プレースホルダー 3"/>
          <p:cNvSpPr>
            <a:spLocks noGrp="1"/>
          </p:cNvSpPr>
          <p:nvPr>
            <p:ph type="sldNum" sz="quarter" idx="12"/>
          </p:nvPr>
        </p:nvSpPr>
        <p:spPr/>
        <p:txBody>
          <a:bodyPr/>
          <a:lstStyle/>
          <a:p>
            <a:fld id="{63DCA85F-F225-44A4-AEA8-9083CAE61796}" type="slidenum">
              <a:rPr kumimoji="1" lang="ja-JP" altLang="en-US" smtClean="0"/>
              <a:t>1</a:t>
            </a:fld>
            <a:endParaRPr kumimoji="1" lang="ja-JP" altLang="en-US" dirty="0"/>
          </a:p>
        </p:txBody>
      </p:sp>
      <p:pic>
        <p:nvPicPr>
          <p:cNvPr id="13" name="図 12"/>
          <p:cNvPicPr>
            <a:picLocks noChangeAspect="1"/>
          </p:cNvPicPr>
          <p:nvPr/>
        </p:nvPicPr>
        <p:blipFill>
          <a:blip r:embed="rId2"/>
          <a:stretch>
            <a:fillRect/>
          </a:stretch>
        </p:blipFill>
        <p:spPr>
          <a:xfrm>
            <a:off x="2826883" y="5491157"/>
            <a:ext cx="3084272" cy="1230318"/>
          </a:xfrm>
          <a:prstGeom prst="rect">
            <a:avLst/>
          </a:prstGeom>
        </p:spPr>
      </p:pic>
      <p:sp>
        <p:nvSpPr>
          <p:cNvPr id="12" name="テキスト ボックス 11"/>
          <p:cNvSpPr txBox="1"/>
          <p:nvPr/>
        </p:nvSpPr>
        <p:spPr>
          <a:xfrm>
            <a:off x="5967330" y="5947892"/>
            <a:ext cx="3505827" cy="615553"/>
          </a:xfrm>
          <a:prstGeom prst="rect">
            <a:avLst/>
          </a:prstGeom>
          <a:noFill/>
        </p:spPr>
        <p:txBody>
          <a:bodyPr wrap="square" rtlCol="0">
            <a:spAutoFit/>
          </a:bodyPr>
          <a:lstStyle/>
          <a:p>
            <a:pPr algn="dist"/>
            <a:r>
              <a:rPr kumimoji="1" lang="ja-JP" altLang="en-US" sz="1600" b="1" dirty="0" smtClean="0"/>
              <a:t>産業サイバーセキュリティセンター</a:t>
            </a:r>
          </a:p>
          <a:p>
            <a:pPr algn="dist"/>
            <a:r>
              <a:rPr kumimoji="1" lang="ja-JP" altLang="en-US" b="1" dirty="0" smtClean="0"/>
              <a:t>サイバー技術研究室 </a:t>
            </a:r>
            <a:endParaRPr kumimoji="1" lang="en-US" altLang="ja-JP" b="1" dirty="0"/>
          </a:p>
        </p:txBody>
      </p:sp>
      <p:pic>
        <p:nvPicPr>
          <p:cNvPr id="14" name="図 13"/>
          <p:cNvPicPr>
            <a:picLocks noChangeAspect="1"/>
          </p:cNvPicPr>
          <p:nvPr/>
        </p:nvPicPr>
        <p:blipFill>
          <a:blip r:embed="rId3"/>
          <a:stretch>
            <a:fillRect/>
          </a:stretch>
        </p:blipFill>
        <p:spPr>
          <a:xfrm>
            <a:off x="5989061" y="5491157"/>
            <a:ext cx="3282757" cy="463293"/>
          </a:xfrm>
          <a:prstGeom prst="rect">
            <a:avLst/>
          </a:prstGeom>
        </p:spPr>
      </p:pic>
      <p:pic>
        <p:nvPicPr>
          <p:cNvPr id="17" name="図 16"/>
          <p:cNvPicPr>
            <a:picLocks noChangeAspect="1"/>
          </p:cNvPicPr>
          <p:nvPr/>
        </p:nvPicPr>
        <p:blipFill>
          <a:blip r:embed="rId4"/>
          <a:stretch>
            <a:fillRect/>
          </a:stretch>
        </p:blipFill>
        <p:spPr>
          <a:xfrm>
            <a:off x="3735481" y="2201663"/>
            <a:ext cx="4898767" cy="2063117"/>
          </a:xfrm>
          <a:prstGeom prst="rect">
            <a:avLst/>
          </a:prstGeom>
        </p:spPr>
      </p:pic>
      <p:sp>
        <p:nvSpPr>
          <p:cNvPr id="15" name="角丸四角形 14"/>
          <p:cNvSpPr/>
          <p:nvPr/>
        </p:nvSpPr>
        <p:spPr>
          <a:xfrm>
            <a:off x="9271818" y="2612910"/>
            <a:ext cx="1720586" cy="922282"/>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smtClean="0"/>
              <a:t>開発中</a:t>
            </a:r>
            <a:endParaRPr lang="ja-JP" altLang="en-US" sz="2400" b="1" dirty="0"/>
          </a:p>
          <a:p>
            <a:pPr algn="ctr"/>
            <a:r>
              <a:rPr lang="en-US" altLang="ja-JP" sz="2400" b="1" dirty="0" smtClean="0"/>
              <a:t>(</a:t>
            </a:r>
            <a:r>
              <a:rPr lang="ja-JP" altLang="en-US" sz="2400" b="1" dirty="0" smtClean="0"/>
              <a:t>未完成</a:t>
            </a:r>
            <a:r>
              <a:rPr lang="en-US" altLang="ja-JP" sz="2400" b="1" dirty="0" smtClean="0"/>
              <a:t>)</a:t>
            </a:r>
            <a:endParaRPr kumimoji="1" lang="ja-JP" altLang="en-US" sz="2400" b="1" dirty="0" smtClean="0"/>
          </a:p>
        </p:txBody>
      </p:sp>
      <p:sp>
        <p:nvSpPr>
          <p:cNvPr id="20" name="正方形/長方形 19">
            <a:extLst>
              <a:ext uri="{FF2B5EF4-FFF2-40B4-BE49-F238E27FC236}">
                <a16:creationId xmlns:a16="http://schemas.microsoft.com/office/drawing/2014/main" id="{1972D522-B0A5-4E15-A7B5-E02E250570A9}"/>
              </a:ext>
            </a:extLst>
          </p:cNvPr>
          <p:cNvSpPr/>
          <p:nvPr/>
        </p:nvSpPr>
        <p:spPr>
          <a:xfrm>
            <a:off x="2733519" y="4382970"/>
            <a:ext cx="3771430" cy="584775"/>
          </a:xfrm>
          <a:prstGeom prst="rect">
            <a:avLst/>
          </a:prstGeom>
          <a:solidFill>
            <a:srgbClr val="FFC000"/>
          </a:solidFill>
        </p:spPr>
        <p:txBody>
          <a:bodyPr wrap="square">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a:r>
              <a:rPr lang="en-US" altLang="ja-JP" sz="3200" b="1" dirty="0" smtClean="0">
                <a:latin typeface="Consolas" panose="020B0609020204030204" pitchFamily="49" charset="0"/>
              </a:rPr>
              <a:t>beta8preview2</a:t>
            </a:r>
            <a:endParaRPr lang="ja-JP" altLang="en-US" b="1" dirty="0">
              <a:latin typeface="Consolas" panose="020B0609020204030204" pitchFamily="49" charset="0"/>
            </a:endParaRPr>
          </a:p>
        </p:txBody>
      </p:sp>
      <p:sp>
        <p:nvSpPr>
          <p:cNvPr id="21" name="テキスト ボックス 20"/>
          <p:cNvSpPr txBox="1"/>
          <p:nvPr/>
        </p:nvSpPr>
        <p:spPr>
          <a:xfrm>
            <a:off x="1157418" y="4413748"/>
            <a:ext cx="1674164" cy="523220"/>
          </a:xfrm>
          <a:prstGeom prst="rect">
            <a:avLst/>
          </a:prstGeom>
          <a:noFill/>
        </p:spPr>
        <p:txBody>
          <a:bodyPr wrap="square" rtlCol="0">
            <a:spAutoFit/>
          </a:bodyPr>
          <a:lstStyle/>
          <a:p>
            <a:r>
              <a:rPr kumimoji="1" lang="ja-JP" altLang="en-US" sz="2800" dirty="0" smtClean="0"/>
              <a:t>バージョン</a:t>
            </a:r>
            <a:r>
              <a:rPr kumimoji="1" lang="en-US" altLang="ja-JP" sz="2800" dirty="0" smtClean="0"/>
              <a:t>:</a:t>
            </a:r>
            <a:endParaRPr kumimoji="1" lang="ja-JP" altLang="en-US" sz="2800" dirty="0"/>
          </a:p>
        </p:txBody>
      </p:sp>
      <p:sp>
        <p:nvSpPr>
          <p:cNvPr id="22" name="テキスト ボックス 21"/>
          <p:cNvSpPr txBox="1"/>
          <p:nvPr/>
        </p:nvSpPr>
        <p:spPr>
          <a:xfrm>
            <a:off x="1776185" y="4987925"/>
            <a:ext cx="4350391" cy="523220"/>
          </a:xfrm>
          <a:prstGeom prst="rect">
            <a:avLst/>
          </a:prstGeom>
          <a:noFill/>
        </p:spPr>
        <p:txBody>
          <a:bodyPr wrap="square" rtlCol="0">
            <a:spAutoFit/>
          </a:bodyPr>
          <a:lstStyle/>
          <a:p>
            <a:r>
              <a:rPr kumimoji="1" lang="ja-JP" altLang="en-US" sz="2800" dirty="0" smtClean="0"/>
              <a:t>日付</a:t>
            </a:r>
            <a:r>
              <a:rPr kumimoji="1" lang="en-US" altLang="ja-JP" sz="2800" dirty="0" smtClean="0"/>
              <a:t>:</a:t>
            </a:r>
            <a:r>
              <a:rPr kumimoji="1" lang="ja-JP" altLang="en-US" sz="2800" b="1" dirty="0" smtClean="0"/>
              <a:t>   </a:t>
            </a:r>
            <a:r>
              <a:rPr kumimoji="1" lang="en-US" altLang="ja-JP" sz="2800" b="1" dirty="0" smtClean="0"/>
              <a:t>2021/09/17  (</a:t>
            </a:r>
            <a:r>
              <a:rPr kumimoji="1" lang="ja-JP" altLang="en-US" sz="2800" b="1" dirty="0" smtClean="0"/>
              <a:t>登</a:t>
            </a:r>
            <a:r>
              <a:rPr kumimoji="1" lang="en-US" altLang="ja-JP" sz="2800" b="1" dirty="0" smtClean="0"/>
              <a:t>)</a:t>
            </a:r>
            <a:endParaRPr kumimoji="1" lang="ja-JP" altLang="en-US" sz="2800" b="1" dirty="0"/>
          </a:p>
        </p:txBody>
      </p:sp>
      <p:sp>
        <p:nvSpPr>
          <p:cNvPr id="23" name="テキスト ボックス 22"/>
          <p:cNvSpPr txBox="1"/>
          <p:nvPr/>
        </p:nvSpPr>
        <p:spPr>
          <a:xfrm>
            <a:off x="6671527" y="4411628"/>
            <a:ext cx="1674164" cy="523220"/>
          </a:xfrm>
          <a:prstGeom prst="rect">
            <a:avLst/>
          </a:prstGeom>
          <a:noFill/>
        </p:spPr>
        <p:txBody>
          <a:bodyPr wrap="square" rtlCol="0">
            <a:spAutoFit/>
          </a:bodyPr>
          <a:lstStyle/>
          <a:p>
            <a:r>
              <a:rPr kumimoji="1" lang="en-US" altLang="ja-JP" sz="2800" dirty="0" smtClean="0"/>
              <a:t>.NET SDK:</a:t>
            </a:r>
            <a:endParaRPr kumimoji="1" lang="ja-JP" altLang="en-US" sz="2800" dirty="0"/>
          </a:p>
        </p:txBody>
      </p:sp>
      <p:sp>
        <p:nvSpPr>
          <p:cNvPr id="24" name="正方形/長方形 23">
            <a:extLst>
              <a:ext uri="{FF2B5EF4-FFF2-40B4-BE49-F238E27FC236}">
                <a16:creationId xmlns:a16="http://schemas.microsoft.com/office/drawing/2014/main" id="{1972D522-B0A5-4E15-A7B5-E02E250570A9}"/>
              </a:ext>
            </a:extLst>
          </p:cNvPr>
          <p:cNvSpPr/>
          <p:nvPr/>
        </p:nvSpPr>
        <p:spPr>
          <a:xfrm>
            <a:off x="8345690" y="4382970"/>
            <a:ext cx="2249927" cy="584775"/>
          </a:xfrm>
          <a:prstGeom prst="rect">
            <a:avLst/>
          </a:prstGeom>
          <a:solidFill>
            <a:schemeClr val="accent4">
              <a:lumMod val="40000"/>
              <a:lumOff val="60000"/>
            </a:schemeClr>
          </a:solidFill>
        </p:spPr>
        <p:txBody>
          <a:bodyPr wrap="square">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a:r>
              <a:rPr lang="en-US" altLang="ja-JP" sz="3200" b="1" dirty="0" smtClean="0">
                <a:latin typeface="Consolas" panose="020B0609020204030204" pitchFamily="49" charset="0"/>
              </a:rPr>
              <a:t>5.0.401</a:t>
            </a:r>
            <a:endParaRPr lang="ja-JP" altLang="en-US" b="1" dirty="0">
              <a:latin typeface="Consolas" panose="020B0609020204030204" pitchFamily="49" charset="0"/>
            </a:endParaRPr>
          </a:p>
        </p:txBody>
      </p:sp>
    </p:spTree>
    <p:extLst>
      <p:ext uri="{BB962C8B-B14F-4D97-AF65-F5344CB8AC3E}">
        <p14:creationId xmlns:p14="http://schemas.microsoft.com/office/powerpoint/2010/main" val="307289180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a:bodyPr>
          <a:lstStyle/>
          <a:p>
            <a:r>
              <a:rPr kumimoji="1" lang="ja-JP" altLang="en-US" sz="1800" dirty="0" smtClean="0"/>
              <a:t>基本的事項 </a:t>
            </a:r>
            <a:r>
              <a:rPr kumimoji="1" lang="en-US" altLang="ja-JP" sz="1800" dirty="0" smtClean="0"/>
              <a:t>(</a:t>
            </a:r>
            <a:r>
              <a:rPr kumimoji="1" lang="ja-JP" altLang="en-US" sz="1800" dirty="0" smtClean="0"/>
              <a:t>共通</a:t>
            </a:r>
            <a:r>
              <a:rPr kumimoji="1" lang="en-US" altLang="ja-JP" sz="1800" dirty="0" smtClean="0"/>
              <a:t>)</a:t>
            </a:r>
          </a:p>
          <a:p>
            <a:pPr lvl="1"/>
            <a:r>
              <a:rPr kumimoji="1" lang="ja-JP" altLang="en-US" sz="1400" dirty="0" smtClean="0"/>
              <a:t>中継</a:t>
            </a:r>
            <a:r>
              <a:rPr kumimoji="1" lang="ja-JP" altLang="en-US" sz="1400" dirty="0" smtClean="0"/>
              <a:t>ゲートウェイには、インターネットから疎通可能なグローバル </a:t>
            </a:r>
            <a:r>
              <a:rPr kumimoji="1" lang="en-US" altLang="ja-JP" sz="1400" dirty="0" smtClean="0"/>
              <a:t>IPv4 </a:t>
            </a:r>
            <a:r>
              <a:rPr kumimoji="1" lang="ja-JP" altLang="en-US" sz="1400" dirty="0" smtClean="0"/>
              <a:t>アドレスを割当てる必要がある。</a:t>
            </a:r>
            <a:endParaRPr kumimoji="1" lang="en-US" altLang="ja-JP" sz="1400" dirty="0" smtClean="0"/>
          </a:p>
          <a:p>
            <a:pPr lvl="1"/>
            <a:r>
              <a:rPr kumimoji="1" lang="ja-JP" altLang="en-US" sz="1400" dirty="0" smtClean="0"/>
              <a:t>中継</a:t>
            </a:r>
            <a:r>
              <a:rPr kumimoji="1" lang="ja-JP" altLang="en-US" sz="1400" dirty="0" smtClean="0"/>
              <a:t>ゲートウェイ</a:t>
            </a:r>
            <a:r>
              <a:rPr kumimoji="1" lang="ja-JP" altLang="en-US" sz="1400" dirty="0" smtClean="0"/>
              <a:t>のホスト</a:t>
            </a:r>
            <a:r>
              <a:rPr kumimoji="1" lang="ja-JP" altLang="en-US" sz="1400" dirty="0" smtClean="0"/>
              <a:t>にグローバル </a:t>
            </a:r>
            <a:r>
              <a:rPr kumimoji="1" lang="en-US" altLang="ja-JP" sz="1400" dirty="0" smtClean="0"/>
              <a:t>IPv4 </a:t>
            </a:r>
            <a:r>
              <a:rPr kumimoji="1" lang="ja-JP" altLang="en-US" sz="1400" dirty="0" smtClean="0"/>
              <a:t>アドレスを割当てた後は、当該ホスト以外のインターネットグローバル </a:t>
            </a:r>
            <a:r>
              <a:rPr kumimoji="1" lang="en-US" altLang="ja-JP" sz="1400" dirty="0" smtClean="0"/>
              <a:t>IPv4 </a:t>
            </a:r>
            <a:r>
              <a:rPr kumimoji="1" lang="ja-JP" altLang="en-US" sz="1400" dirty="0" smtClean="0"/>
              <a:t>アドレスが割当てられた任意の送信元ホストからの、その送信元ホストの </a:t>
            </a:r>
            <a:r>
              <a:rPr kumimoji="1" lang="en-US" altLang="ja-JP" sz="1400" dirty="0" smtClean="0"/>
              <a:t>IPv4 </a:t>
            </a:r>
            <a:r>
              <a:rPr kumimoji="1" lang="ja-JP" altLang="en-US" sz="1400" dirty="0" smtClean="0"/>
              <a:t>アドレスをソースアドレス、当該対象ホストに割当てたグローバル  </a:t>
            </a:r>
            <a:r>
              <a:rPr kumimoji="1" lang="en-US" altLang="ja-JP" sz="1400" dirty="0" smtClean="0"/>
              <a:t>IPv4 </a:t>
            </a:r>
            <a:r>
              <a:rPr kumimoji="1" lang="ja-JP" altLang="en-US" sz="1400" dirty="0" smtClean="0"/>
              <a:t>アドレスを宛先アドレスとした </a:t>
            </a:r>
            <a:r>
              <a:rPr kumimoji="1" lang="en-US" altLang="ja-JP" sz="1400" dirty="0" smtClean="0"/>
              <a:t>IP </a:t>
            </a:r>
            <a:r>
              <a:rPr kumimoji="1" lang="ja-JP" altLang="en-US" sz="1400" dirty="0" smtClean="0"/>
              <a:t>パケットが到達する必要がある。</a:t>
            </a:r>
            <a:endParaRPr kumimoji="1" lang="en-US" altLang="ja-JP" sz="1400" dirty="0" smtClean="0"/>
          </a:p>
          <a:p>
            <a:pPr lvl="1"/>
            <a:r>
              <a:rPr kumimoji="1" lang="ja-JP" altLang="en-US" sz="1400" dirty="0" smtClean="0"/>
              <a:t>サービス運用者の判断でセキュリティを維持したい場合にファイアウォール等を設置することは許容されるが、一般的な </a:t>
            </a:r>
            <a:r>
              <a:rPr kumimoji="1" lang="en-US" altLang="ja-JP" sz="1400" dirty="0" smtClean="0"/>
              <a:t>IP </a:t>
            </a:r>
            <a:r>
              <a:rPr kumimoji="1" lang="ja-JP" altLang="en-US" sz="1400" dirty="0" smtClean="0"/>
              <a:t>または </a:t>
            </a:r>
            <a:r>
              <a:rPr kumimoji="1" lang="en-US" altLang="ja-JP" sz="1400" dirty="0" smtClean="0"/>
              <a:t>TCP </a:t>
            </a:r>
            <a:r>
              <a:rPr kumimoji="1" lang="ja-JP" altLang="en-US" sz="1400" dirty="0" smtClean="0"/>
              <a:t>レイヤでのパケットフィルタ以外の特殊なファイアウォール </a:t>
            </a:r>
            <a:r>
              <a:rPr kumimoji="1" lang="en-US" altLang="ja-JP" sz="1400" dirty="0" smtClean="0"/>
              <a:t>(</a:t>
            </a:r>
            <a:r>
              <a:rPr kumimoji="1" lang="ja-JP" altLang="en-US" sz="1400" dirty="0" smtClean="0"/>
              <a:t>通信の内容を書換えるもの、通信の内容を見て検閲をするもの、通信の振る舞いを勝手に推測して動作を決めるもの</a:t>
            </a:r>
            <a:r>
              <a:rPr kumimoji="1" lang="en-US" altLang="ja-JP" sz="1400" dirty="0" smtClean="0"/>
              <a:t>) </a:t>
            </a:r>
            <a:r>
              <a:rPr kumimoji="1" lang="ja-JP" altLang="en-US" sz="1400" dirty="0" smtClean="0"/>
              <a:t>の設置は推奨しない。そのような特殊なファイアウォールを設置することにセキュリティ上の利点はないし、逆にセキュリティ </a:t>
            </a:r>
            <a:r>
              <a:rPr kumimoji="1" lang="en-US" altLang="ja-JP" sz="1400" dirty="0" smtClean="0"/>
              <a:t>(</a:t>
            </a:r>
            <a:r>
              <a:rPr kumimoji="1" lang="ja-JP" altLang="en-US" sz="1400" dirty="0" smtClean="0"/>
              <a:t>特に可用性</a:t>
            </a:r>
            <a:r>
              <a:rPr kumimoji="1" lang="en-US" altLang="ja-JP" sz="1400" dirty="0" smtClean="0"/>
              <a:t>) </a:t>
            </a:r>
            <a:r>
              <a:rPr kumimoji="1" lang="ja-JP" altLang="en-US" sz="1400" dirty="0" smtClean="0"/>
              <a:t>が低下する可能性があるためである。</a:t>
            </a:r>
            <a:endParaRPr kumimoji="1" lang="en-US" altLang="ja-JP" sz="1400" dirty="0" smtClean="0"/>
          </a:p>
          <a:p>
            <a:r>
              <a:rPr kumimoji="1" lang="ja-JP" altLang="en-US" sz="1800" dirty="0" smtClean="0"/>
              <a:t>中継</a:t>
            </a:r>
            <a:r>
              <a:rPr kumimoji="1" lang="ja-JP" altLang="en-US" sz="1800" dirty="0" smtClean="0"/>
              <a:t>ゲートウェイとインターネットの間の疎通要件</a:t>
            </a:r>
            <a:endParaRPr kumimoji="1" lang="en-US" altLang="ja-JP" sz="1800" dirty="0" smtClean="0"/>
          </a:p>
          <a:p>
            <a:pPr lvl="1"/>
            <a:r>
              <a:rPr kumimoji="1" lang="ja-JP" altLang="en-US" sz="1400" dirty="0" smtClean="0"/>
              <a:t>中継ゲートウェイは、インターネット上の任意のホストから、少なくとも、</a:t>
            </a:r>
            <a:r>
              <a:rPr kumimoji="1" lang="en-US" altLang="ja-JP" sz="1400" dirty="0" smtClean="0"/>
              <a:t>TCP 443 </a:t>
            </a:r>
            <a:r>
              <a:rPr kumimoji="1" lang="ja-JP" altLang="en-US" sz="1400" dirty="0" smtClean="0"/>
              <a:t>宛の通信を受けることができる必要がある。</a:t>
            </a:r>
          </a:p>
          <a:p>
            <a:pPr lvl="1"/>
            <a:endParaRPr lang="en-US" altLang="ja-JP" sz="1400" dirty="0" smtClean="0"/>
          </a:p>
          <a:p>
            <a:pPr lvl="1"/>
            <a:endParaRPr kumimoji="1" lang="ja-JP" altLang="en-US" sz="14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10</a:t>
            </a:fld>
            <a:endParaRPr kumimoji="1" lang="ja-JP" altLang="en-US" dirty="0"/>
          </a:p>
        </p:txBody>
      </p:sp>
      <p:sp>
        <p:nvSpPr>
          <p:cNvPr id="4" name="タイトル 3"/>
          <p:cNvSpPr>
            <a:spLocks noGrp="1"/>
          </p:cNvSpPr>
          <p:nvPr>
            <p:ph type="title"/>
          </p:nvPr>
        </p:nvSpPr>
        <p:spPr/>
        <p:txBody>
          <a:bodyPr>
            <a:noAutofit/>
          </a:bodyPr>
          <a:lstStyle/>
          <a:p>
            <a:r>
              <a:rPr kumimoji="1" lang="en-US" altLang="ja-JP" sz="3200" dirty="0" smtClean="0"/>
              <a:t>2-3. </a:t>
            </a:r>
            <a:r>
              <a:rPr kumimoji="1" lang="ja-JP" altLang="en-US" sz="3200" dirty="0" smtClean="0"/>
              <a:t>中継</a:t>
            </a:r>
            <a:r>
              <a:rPr kumimoji="1" lang="ja-JP" altLang="en-US" sz="3200" dirty="0" smtClean="0"/>
              <a:t>ゲートウェイのインターネット接続</a:t>
            </a:r>
            <a:endParaRPr kumimoji="1" lang="ja-JP" altLang="en-US" sz="3200" dirty="0"/>
          </a:p>
        </p:txBody>
      </p:sp>
    </p:spTree>
    <p:extLst>
      <p:ext uri="{BB962C8B-B14F-4D97-AF65-F5344CB8AC3E}">
        <p14:creationId xmlns:p14="http://schemas.microsoft.com/office/powerpoint/2010/main" val="17861451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048608"/>
            <a:ext cx="11545223" cy="2950898"/>
          </a:xfrm>
        </p:spPr>
        <p:txBody>
          <a:bodyPr>
            <a:normAutofit lnSpcReduction="10000"/>
          </a:bodyPr>
          <a:lstStyle/>
          <a:p>
            <a:r>
              <a:rPr kumimoji="1" lang="ja-JP" altLang="en-US" sz="2000" dirty="0" smtClean="0"/>
              <a:t>シン・テレワークシステムの多要素認証機能の </a:t>
            </a:r>
            <a:r>
              <a:rPr kumimoji="1" lang="en-US" altLang="ja-JP" sz="2000" dirty="0" smtClean="0"/>
              <a:t>1 </a:t>
            </a:r>
            <a:r>
              <a:rPr kumimoji="1" lang="ja-JP" altLang="en-US" sz="2000" dirty="0" err="1" smtClean="0"/>
              <a:t>つで</a:t>
            </a:r>
            <a:r>
              <a:rPr kumimoji="1" lang="ja-JP" altLang="en-US" sz="2000" dirty="0" smtClean="0"/>
              <a:t>あるワンタイムパスワード機能 </a:t>
            </a:r>
            <a:r>
              <a:rPr kumimoji="1" lang="en-US" altLang="ja-JP" sz="2000" dirty="0" smtClean="0"/>
              <a:t>(OTP) </a:t>
            </a:r>
            <a:r>
              <a:rPr kumimoji="1" lang="ja-JP" altLang="en-US" sz="2000" dirty="0" smtClean="0"/>
              <a:t>をサポートするためには</a:t>
            </a:r>
            <a:r>
              <a:rPr kumimoji="1" lang="ja-JP" altLang="en-US" sz="2000" dirty="0" smtClean="0"/>
              <a:t>、中継ゲートウェイから </a:t>
            </a:r>
            <a:r>
              <a:rPr kumimoji="1" lang="en-US" altLang="ja-JP" sz="2000" dirty="0" smtClean="0"/>
              <a:t>SMTP </a:t>
            </a:r>
            <a:r>
              <a:rPr kumimoji="1" lang="ja-JP" altLang="en-US" sz="2000" dirty="0" smtClean="0"/>
              <a:t>プロトコルで接続し、メール送信をすることが可能な </a:t>
            </a:r>
            <a:r>
              <a:rPr kumimoji="1" lang="en-US" altLang="ja-JP" sz="2000" dirty="0" smtClean="0"/>
              <a:t>SMTP </a:t>
            </a:r>
            <a:r>
              <a:rPr kumimoji="1" lang="ja-JP" altLang="en-US" sz="2000" dirty="0" smtClean="0"/>
              <a:t>サーバーが設置されている必要がある。</a:t>
            </a:r>
            <a:r>
              <a:rPr kumimoji="1" lang="en-US" altLang="ja-JP" sz="2000" dirty="0" smtClean="0"/>
              <a:t/>
            </a:r>
            <a:br>
              <a:rPr kumimoji="1" lang="en-US" altLang="ja-JP" sz="2000" dirty="0" smtClean="0"/>
            </a:br>
            <a:r>
              <a:rPr kumimoji="1" lang="en-US" altLang="ja-JP" sz="2000" dirty="0" smtClean="0"/>
              <a:t>(</a:t>
            </a:r>
            <a:r>
              <a:rPr kumimoji="1" lang="ja-JP" altLang="en-US" sz="2000" dirty="0" smtClean="0"/>
              <a:t>既存の </a:t>
            </a:r>
            <a:r>
              <a:rPr kumimoji="1" lang="en-US" altLang="ja-JP" sz="2000" dirty="0" smtClean="0"/>
              <a:t>SMTP </a:t>
            </a:r>
            <a:r>
              <a:rPr kumimoji="1" lang="ja-JP" altLang="en-US" sz="2000" dirty="0" smtClean="0"/>
              <a:t>サーバーをそのまま利用することも可能である。</a:t>
            </a:r>
            <a:r>
              <a:rPr kumimoji="1" lang="en-US" altLang="ja-JP" sz="2000" dirty="0" smtClean="0"/>
              <a:t>)</a:t>
            </a:r>
          </a:p>
          <a:p>
            <a:r>
              <a:rPr lang="en-US" altLang="ja-JP" sz="2000" dirty="0" smtClean="0"/>
              <a:t>SMTP </a:t>
            </a:r>
            <a:r>
              <a:rPr lang="ja-JP" altLang="en-US" sz="2000" dirty="0" smtClean="0"/>
              <a:t>サーバーは、「認証なし</a:t>
            </a:r>
            <a:r>
              <a:rPr lang="ja-JP" altLang="en-US" sz="2000" dirty="0" smtClean="0"/>
              <a:t>」で</a:t>
            </a:r>
            <a:r>
              <a:rPr lang="ja-JP" altLang="en-US" sz="2000" dirty="0" smtClean="0"/>
              <a:t>メールを送信できる必要がある</a:t>
            </a:r>
            <a:r>
              <a:rPr lang="ja-JP" altLang="en-US" sz="2000" dirty="0" smtClean="0"/>
              <a:t>。</a:t>
            </a:r>
            <a:r>
              <a:rPr lang="en-US" altLang="ja-JP" sz="2000" dirty="0" smtClean="0"/>
              <a:t/>
            </a:r>
            <a:br>
              <a:rPr lang="en-US" altLang="ja-JP" sz="2000" dirty="0" smtClean="0"/>
            </a:br>
            <a:r>
              <a:rPr lang="en-US" altLang="ja-JP" sz="2000" dirty="0" smtClean="0"/>
              <a:t>(</a:t>
            </a:r>
            <a:r>
              <a:rPr lang="ja-JP" altLang="en-US" sz="2000" dirty="0" smtClean="0"/>
              <a:t>ハイパースケール版は、</a:t>
            </a:r>
            <a:r>
              <a:rPr lang="en-US" altLang="ja-JP" sz="2000" dirty="0" smtClean="0"/>
              <a:t>SMTP </a:t>
            </a:r>
            <a:r>
              <a:rPr lang="ja-JP" altLang="en-US" sz="2000" dirty="0" smtClean="0"/>
              <a:t>認証に対応しているが、スタンドアロン版は対応していない。</a:t>
            </a:r>
            <a:r>
              <a:rPr lang="en-US" altLang="ja-JP" sz="2000" dirty="0" smtClean="0"/>
              <a:t>)</a:t>
            </a:r>
            <a:endParaRPr lang="en-US" altLang="ja-JP" sz="2000" dirty="0" smtClean="0"/>
          </a:p>
          <a:p>
            <a:r>
              <a:rPr kumimoji="1" lang="en-US" altLang="ja-JP" sz="2000" dirty="0" smtClean="0"/>
              <a:t>SMTP </a:t>
            </a:r>
            <a:r>
              <a:rPr kumimoji="1" lang="ja-JP" altLang="en-US" sz="2000" dirty="0" smtClean="0"/>
              <a:t>サーバーは、</a:t>
            </a:r>
            <a:r>
              <a:rPr kumimoji="1" lang="en-US" altLang="ja-JP" sz="2000" dirty="0" smtClean="0"/>
              <a:t>TCP </a:t>
            </a:r>
            <a:r>
              <a:rPr kumimoji="1" lang="ja-JP" altLang="en-US" sz="2000" dirty="0" smtClean="0"/>
              <a:t>ポート </a:t>
            </a:r>
            <a:r>
              <a:rPr kumimoji="1" lang="en-US" altLang="ja-JP" sz="2000" dirty="0" smtClean="0"/>
              <a:t>25 (</a:t>
            </a:r>
            <a:r>
              <a:rPr kumimoji="1" lang="ja-JP" altLang="en-US" sz="2000" dirty="0" smtClean="0"/>
              <a:t>または別のポート番号</a:t>
            </a:r>
            <a:r>
              <a:rPr kumimoji="1" lang="en-US" altLang="ja-JP" sz="2000" dirty="0" smtClean="0"/>
              <a:t>) </a:t>
            </a:r>
            <a:r>
              <a:rPr kumimoji="1" lang="ja-JP" altLang="en-US" sz="2000" dirty="0" smtClean="0"/>
              <a:t>でメール送信を受付ける必要がある。</a:t>
            </a:r>
            <a:endParaRPr kumimoji="1" lang="en-US" altLang="ja-JP" sz="2000" dirty="0" smtClean="0"/>
          </a:p>
          <a:p>
            <a:r>
              <a:rPr kumimoji="1" lang="ja-JP" altLang="en-US" sz="2000" dirty="0" smtClean="0"/>
              <a:t>中継ゲートウェイから </a:t>
            </a:r>
            <a:r>
              <a:rPr kumimoji="1" lang="en-US" altLang="ja-JP" sz="2000" dirty="0" smtClean="0"/>
              <a:t>SMTP </a:t>
            </a:r>
            <a:r>
              <a:rPr kumimoji="1" lang="ja-JP" altLang="en-US" sz="2000" dirty="0" smtClean="0"/>
              <a:t>サーバーには、直接、上記の </a:t>
            </a:r>
            <a:r>
              <a:rPr kumimoji="1" lang="en-US" altLang="ja-JP" sz="2000" dirty="0" smtClean="0"/>
              <a:t>TCP </a:t>
            </a:r>
            <a:r>
              <a:rPr kumimoji="1" lang="ja-JP" altLang="en-US" sz="2000" dirty="0" smtClean="0"/>
              <a:t>接続が可能でなければならない。また</a:t>
            </a:r>
            <a:r>
              <a:rPr lang="ja-JP" altLang="en-US" sz="2000" dirty="0"/>
              <a:t>、中継ゲートウェイから</a:t>
            </a:r>
            <a:r>
              <a:rPr kumimoji="1" lang="ja-JP" altLang="en-US" sz="2000" dirty="0" smtClean="0"/>
              <a:t>は、</a:t>
            </a:r>
            <a:r>
              <a:rPr lang="en-US" altLang="ja-JP" sz="2000" dirty="0" smtClean="0"/>
              <a:t>SSL/TLS </a:t>
            </a:r>
            <a:r>
              <a:rPr lang="ja-JP" altLang="en-US" sz="2000" dirty="0" smtClean="0"/>
              <a:t>を用いることなく、</a:t>
            </a:r>
            <a:r>
              <a:rPr lang="en-US" altLang="ja-JP" sz="2000" dirty="0" smtClean="0"/>
              <a:t>SMTP </a:t>
            </a:r>
            <a:r>
              <a:rPr lang="ja-JP" altLang="en-US" sz="2000" dirty="0" smtClean="0"/>
              <a:t>サーバーに接続してメールを送信要求するため、</a:t>
            </a:r>
            <a:r>
              <a:rPr lang="en-US" altLang="ja-JP" sz="2000" dirty="0" smtClean="0"/>
              <a:t>SMTP </a:t>
            </a:r>
            <a:r>
              <a:rPr lang="ja-JP" altLang="en-US" sz="2000" dirty="0" smtClean="0"/>
              <a:t>サーバーは非 </a:t>
            </a:r>
            <a:r>
              <a:rPr lang="en-US" altLang="ja-JP" sz="2000" dirty="0" smtClean="0"/>
              <a:t>SSL/TLS</a:t>
            </a:r>
            <a:r>
              <a:rPr lang="ja-JP" altLang="en-US" sz="2000" dirty="0" smtClean="0"/>
              <a:t> 接続を受付けなければならない。</a:t>
            </a:r>
            <a:endParaRPr kumimoji="1" lang="en-US" altLang="ja-JP" sz="2000" dirty="0" smtClean="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11</a:t>
            </a:fld>
            <a:endParaRPr kumimoji="1" lang="ja-JP" altLang="en-US" dirty="0"/>
          </a:p>
        </p:txBody>
      </p:sp>
      <p:sp>
        <p:nvSpPr>
          <p:cNvPr id="4" name="タイトル 3"/>
          <p:cNvSpPr>
            <a:spLocks noGrp="1"/>
          </p:cNvSpPr>
          <p:nvPr>
            <p:ph type="title"/>
          </p:nvPr>
        </p:nvSpPr>
        <p:spPr/>
        <p:txBody>
          <a:bodyPr>
            <a:noAutofit/>
          </a:bodyPr>
          <a:lstStyle/>
          <a:p>
            <a:r>
              <a:rPr kumimoji="1" lang="en-US" altLang="ja-JP" sz="2800" dirty="0" smtClean="0"/>
              <a:t>2-4. </a:t>
            </a:r>
            <a:r>
              <a:rPr kumimoji="1" lang="ja-JP" altLang="en-US" sz="2800" dirty="0" smtClean="0"/>
              <a:t>ワンタイムパスワード </a:t>
            </a:r>
            <a:r>
              <a:rPr kumimoji="1" lang="en-US" altLang="ja-JP" sz="2800" dirty="0" smtClean="0"/>
              <a:t>(OTP) </a:t>
            </a:r>
            <a:r>
              <a:rPr kumimoji="1" lang="ja-JP" altLang="en-US" sz="2800" dirty="0" smtClean="0"/>
              <a:t>機能を用いる場合の </a:t>
            </a:r>
            <a:r>
              <a:rPr kumimoji="1" lang="en-US" altLang="ja-JP" sz="2800" dirty="0" smtClean="0"/>
              <a:t>SMTP </a:t>
            </a:r>
            <a:r>
              <a:rPr kumimoji="1" lang="ja-JP" altLang="en-US" sz="2800" dirty="0" smtClean="0"/>
              <a:t>サーバー</a:t>
            </a:r>
            <a:endParaRPr kumimoji="1" lang="ja-JP" altLang="en-US" sz="2800" dirty="0"/>
          </a:p>
        </p:txBody>
      </p:sp>
      <p:sp>
        <p:nvSpPr>
          <p:cNvPr id="5" name="コンテンツ プレースホルダー 5"/>
          <p:cNvSpPr txBox="1">
            <a:spLocks/>
          </p:cNvSpPr>
          <p:nvPr/>
        </p:nvSpPr>
        <p:spPr>
          <a:xfrm>
            <a:off x="332741" y="3999506"/>
            <a:ext cx="11545223" cy="2751151"/>
          </a:xfrm>
          <a:prstGeom prst="rect">
            <a:avLst/>
          </a:prstGeom>
          <a:solidFill>
            <a:srgbClr val="FFFFCC"/>
          </a:solidFill>
          <a:ln>
            <a:solidFill>
              <a:schemeClr val="bg1">
                <a:lumMod val="65000"/>
              </a:schemeClr>
            </a:solidFill>
          </a:ln>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lnSpc>
                <a:spcPct val="110000"/>
              </a:lnSpc>
            </a:pPr>
            <a:r>
              <a:rPr lang="ja-JP" altLang="en-US" sz="1400" dirty="0" smtClean="0"/>
              <a:t>「</a:t>
            </a:r>
            <a:r>
              <a:rPr lang="en-US" altLang="ja-JP" sz="1400" dirty="0" smtClean="0"/>
              <a:t>SMTP </a:t>
            </a:r>
            <a:r>
              <a:rPr lang="ja-JP" altLang="en-US" sz="1400" dirty="0" smtClean="0"/>
              <a:t>サーバー」の冗長化が必要な場合は、一般的な </a:t>
            </a:r>
            <a:r>
              <a:rPr lang="en-US" altLang="ja-JP" sz="1400" dirty="0" smtClean="0"/>
              <a:t>Web </a:t>
            </a:r>
            <a:r>
              <a:rPr lang="ja-JP" altLang="en-US" sz="1400" dirty="0" smtClean="0"/>
              <a:t>サーバーの冗長化と同じ手法で、</a:t>
            </a:r>
            <a:r>
              <a:rPr lang="en-US" altLang="ja-JP" sz="1400" dirty="0" smtClean="0"/>
              <a:t>SMTP </a:t>
            </a:r>
            <a:r>
              <a:rPr lang="ja-JP" altLang="en-US" sz="1400" dirty="0" smtClean="0"/>
              <a:t>サーバーの側の責任で、以下のように冗長化を行なうこと。</a:t>
            </a:r>
            <a:endParaRPr lang="en-US" altLang="ja-JP" sz="1400" dirty="0" smtClean="0"/>
          </a:p>
          <a:p>
            <a:pPr lvl="1">
              <a:lnSpc>
                <a:spcPct val="110000"/>
              </a:lnSpc>
            </a:pPr>
            <a:r>
              <a:rPr lang="ja-JP" altLang="en-US" sz="1100" dirty="0" smtClean="0"/>
              <a:t>手法 </a:t>
            </a:r>
            <a:r>
              <a:rPr lang="en-US" altLang="ja-JP" sz="1100" dirty="0" smtClean="0"/>
              <a:t>1. SMTP </a:t>
            </a:r>
            <a:r>
              <a:rPr lang="ja-JP" altLang="en-US" sz="1100" dirty="0" smtClean="0"/>
              <a:t>サーバーを稼働させる </a:t>
            </a:r>
            <a:r>
              <a:rPr lang="en-US" altLang="ja-JP" sz="1100" dirty="0" smtClean="0"/>
              <a:t>VM </a:t>
            </a:r>
            <a:r>
              <a:rPr lang="ja-JP" altLang="en-US" sz="1100" dirty="0" smtClean="0"/>
              <a:t>基盤のレイヤーで冗長化 </a:t>
            </a:r>
            <a:r>
              <a:rPr lang="en-US" altLang="ja-JP" sz="1100" dirty="0" smtClean="0"/>
              <a:t>(</a:t>
            </a:r>
            <a:r>
              <a:rPr lang="ja-JP" altLang="en-US" sz="1100" dirty="0" smtClean="0"/>
              <a:t>ホットスタンバイまたはコールドスタンバイ</a:t>
            </a:r>
            <a:r>
              <a:rPr lang="en-US" altLang="ja-JP" sz="1100" dirty="0" smtClean="0"/>
              <a:t>) </a:t>
            </a:r>
            <a:r>
              <a:rPr lang="ja-JP" altLang="en-US" sz="1100" dirty="0" smtClean="0"/>
              <a:t>を行なう。これは、</a:t>
            </a:r>
            <a:r>
              <a:rPr lang="en-US" altLang="ja-JP" sz="1100" dirty="0" smtClean="0"/>
              <a:t>VM </a:t>
            </a:r>
            <a:r>
              <a:rPr lang="ja-JP" altLang="en-US" sz="1100" dirty="0" smtClean="0"/>
              <a:t>基盤の側の冗長化能力を信用することができる場合に取ることができる。クラウドサービス等で有効である。しかし、特定の故障状況によっては、復旧まで時間を要することがある。</a:t>
            </a:r>
            <a:endParaRPr lang="en-US" altLang="ja-JP" sz="1100" dirty="0" smtClean="0"/>
          </a:p>
          <a:p>
            <a:pPr lvl="1">
              <a:lnSpc>
                <a:spcPct val="110000"/>
              </a:lnSpc>
            </a:pPr>
            <a:r>
              <a:rPr lang="ja-JP" altLang="en-US" sz="1100" dirty="0" smtClean="0"/>
              <a:t>手法 </a:t>
            </a:r>
            <a:r>
              <a:rPr lang="en-US" altLang="ja-JP" sz="1100" dirty="0" smtClean="0"/>
              <a:t>2. VM</a:t>
            </a:r>
            <a:r>
              <a:rPr lang="ja-JP" altLang="en-US" sz="1100" dirty="0" smtClean="0"/>
              <a:t> 基盤で </a:t>
            </a:r>
            <a:r>
              <a:rPr lang="en-US" altLang="ja-JP" sz="1100" dirty="0" smtClean="0"/>
              <a:t>SMTP </a:t>
            </a:r>
            <a:r>
              <a:rPr lang="ja-JP" altLang="en-US" sz="1100" dirty="0" smtClean="0"/>
              <a:t>サーバーを </a:t>
            </a:r>
            <a:r>
              <a:rPr lang="en-US" altLang="ja-JP" sz="1100" dirty="0" smtClean="0"/>
              <a:t>2 </a:t>
            </a:r>
            <a:r>
              <a:rPr lang="ja-JP" altLang="en-US" sz="1100" dirty="0" smtClean="0"/>
              <a:t>台を常時立ち上げておき、グローバル </a:t>
            </a:r>
            <a:r>
              <a:rPr lang="en-US" altLang="ja-JP" sz="1100" dirty="0" smtClean="0"/>
              <a:t>IPv4 </a:t>
            </a:r>
            <a:r>
              <a:rPr lang="ja-JP" altLang="en-US" sz="1100" dirty="0" smtClean="0"/>
              <a:t>アドレス </a:t>
            </a:r>
            <a:r>
              <a:rPr lang="en-US" altLang="ja-JP" sz="1100" dirty="0" smtClean="0"/>
              <a:t>(</a:t>
            </a:r>
            <a:r>
              <a:rPr lang="ja-JP" altLang="en-US" sz="1100" dirty="0" smtClean="0"/>
              <a:t>固定 </a:t>
            </a:r>
            <a:r>
              <a:rPr lang="en-US" altLang="ja-JP" sz="1100" dirty="0" smtClean="0"/>
              <a:t>1 </a:t>
            </a:r>
            <a:r>
              <a:rPr lang="ja-JP" altLang="en-US" sz="1100" dirty="0" smtClean="0"/>
              <a:t>つ。例</a:t>
            </a:r>
            <a:r>
              <a:rPr lang="en-US" altLang="ja-JP" sz="1100" dirty="0" smtClean="0"/>
              <a:t>: AWS </a:t>
            </a:r>
            <a:r>
              <a:rPr lang="ja-JP" altLang="en-US" sz="1100" dirty="0" smtClean="0"/>
              <a:t>の </a:t>
            </a:r>
            <a:r>
              <a:rPr lang="en-US" altLang="ja-JP" sz="1100" dirty="0" smtClean="0"/>
              <a:t>Elastic IP) </a:t>
            </a:r>
            <a:r>
              <a:rPr lang="ja-JP" altLang="en-US" sz="1100" dirty="0" smtClean="0"/>
              <a:t>をいずれか </a:t>
            </a:r>
            <a:r>
              <a:rPr lang="en-US" altLang="ja-JP" sz="1100" dirty="0" smtClean="0"/>
              <a:t>1 </a:t>
            </a:r>
            <a:r>
              <a:rPr lang="ja-JP" altLang="en-US" sz="1100" dirty="0" smtClean="0"/>
              <a:t>台に関連付けて普段利用する。その </a:t>
            </a:r>
            <a:r>
              <a:rPr lang="en-US" altLang="ja-JP" sz="1100" dirty="0" smtClean="0"/>
              <a:t>1 </a:t>
            </a:r>
            <a:r>
              <a:rPr lang="ja-JP" altLang="en-US" sz="1100" dirty="0" smtClean="0"/>
              <a:t>台がダウンした場合は、もう </a:t>
            </a:r>
            <a:r>
              <a:rPr lang="en-US" altLang="ja-JP" sz="1100" dirty="0" smtClean="0"/>
              <a:t>1 </a:t>
            </a:r>
            <a:r>
              <a:rPr lang="ja-JP" altLang="en-US" sz="1100" dirty="0" smtClean="0"/>
              <a:t>台に関連付けを変更する。これは数秒程度で完了する。</a:t>
            </a:r>
            <a:r>
              <a:rPr lang="en-US" altLang="ja-JP" sz="1100" dirty="0" smtClean="0"/>
              <a:t>2 </a:t>
            </a:r>
            <a:r>
              <a:rPr lang="ja-JP" altLang="en-US" sz="1100" dirty="0" smtClean="0"/>
              <a:t>台の </a:t>
            </a:r>
            <a:r>
              <a:rPr lang="en-US" altLang="ja-JP" sz="1100" dirty="0" smtClean="0"/>
              <a:t>VM </a:t>
            </a:r>
            <a:r>
              <a:rPr lang="ja-JP" altLang="en-US" sz="1100" dirty="0" smtClean="0"/>
              <a:t>を異なるアベイビリティゾーンに設置しておけば、両方ダウンする可能性は極めて低い。また、切り替えは自分自身で行なえるので、直ちに完了する。この方法の課題は、この作業を自動化する場合は監視スクリプトの作成が必要である点と、異なるクラウド事業者間で </a:t>
            </a:r>
            <a:r>
              <a:rPr lang="en-US" altLang="ja-JP" sz="1100" dirty="0" smtClean="0"/>
              <a:t>VM </a:t>
            </a:r>
            <a:r>
              <a:rPr lang="ja-JP" altLang="en-US" sz="1100" dirty="0" smtClean="0"/>
              <a:t>冗長がとれない点である。</a:t>
            </a:r>
            <a:endParaRPr lang="en-US" altLang="ja-JP" sz="1100" dirty="0" smtClean="0"/>
          </a:p>
          <a:p>
            <a:pPr lvl="1">
              <a:lnSpc>
                <a:spcPct val="110000"/>
              </a:lnSpc>
            </a:pPr>
            <a:r>
              <a:rPr lang="ja-JP" altLang="en-US" sz="1100" dirty="0" smtClean="0"/>
              <a:t>手法 </a:t>
            </a:r>
            <a:r>
              <a:rPr lang="en-US" altLang="ja-JP" sz="1100" dirty="0" smtClean="0"/>
              <a:t>3. 2 </a:t>
            </a:r>
            <a:r>
              <a:rPr lang="ja-JP" altLang="en-US" sz="1100" dirty="0" smtClean="0"/>
              <a:t>台の </a:t>
            </a:r>
            <a:r>
              <a:rPr lang="en-US" altLang="ja-JP" sz="1100" dirty="0" smtClean="0"/>
              <a:t>SMTP </a:t>
            </a:r>
            <a:r>
              <a:rPr lang="ja-JP" altLang="en-US" sz="1100" dirty="0" smtClean="0"/>
              <a:t>サーバーにそれぞれ常時固定グローバル </a:t>
            </a:r>
            <a:r>
              <a:rPr lang="en-US" altLang="ja-JP" sz="1100" dirty="0" smtClean="0"/>
              <a:t>IPv4 </a:t>
            </a:r>
            <a:r>
              <a:rPr lang="ja-JP" altLang="en-US" sz="1100" dirty="0" smtClean="0"/>
              <a:t>アドレスを割り当てておき、</a:t>
            </a:r>
            <a:r>
              <a:rPr lang="en-US" altLang="ja-JP" sz="1100" dirty="0" smtClean="0"/>
              <a:t>DNS </a:t>
            </a:r>
            <a:r>
              <a:rPr lang="ja-JP" altLang="en-US" sz="1100" dirty="0" smtClean="0"/>
              <a:t>サーバーの側で切り替えを行なう。死活監視機能付きの </a:t>
            </a:r>
            <a:r>
              <a:rPr lang="en-US" altLang="ja-JP" sz="1100" dirty="0" smtClean="0"/>
              <a:t>DNS </a:t>
            </a:r>
            <a:r>
              <a:rPr lang="ja-JP" altLang="en-US" sz="1100" dirty="0" smtClean="0"/>
              <a:t>サーバーを用いて、正常な間は </a:t>
            </a:r>
            <a:r>
              <a:rPr lang="en-US" altLang="ja-JP" sz="1100" dirty="0" smtClean="0"/>
              <a:t>1 </a:t>
            </a:r>
            <a:r>
              <a:rPr lang="ja-JP" altLang="en-US" sz="1100" dirty="0" smtClean="0"/>
              <a:t>台目、</a:t>
            </a:r>
            <a:r>
              <a:rPr lang="en-US" altLang="ja-JP" sz="1100" dirty="0" smtClean="0"/>
              <a:t>1 </a:t>
            </a:r>
            <a:r>
              <a:rPr lang="ja-JP" altLang="en-US" sz="1100" dirty="0" smtClean="0"/>
              <a:t>台目が異常となった場合は </a:t>
            </a:r>
            <a:r>
              <a:rPr lang="en-US" altLang="ja-JP" sz="1100" dirty="0" smtClean="0"/>
              <a:t>2 </a:t>
            </a:r>
            <a:r>
              <a:rPr lang="ja-JP" altLang="en-US" sz="1100" dirty="0" smtClean="0"/>
              <a:t>台目を </a:t>
            </a:r>
            <a:r>
              <a:rPr lang="en-US" altLang="ja-JP" sz="1100" dirty="0" smtClean="0"/>
              <a:t>DNS </a:t>
            </a:r>
            <a:r>
              <a:rPr lang="ja-JP" altLang="en-US" sz="1100" dirty="0" smtClean="0"/>
              <a:t>の </a:t>
            </a:r>
            <a:r>
              <a:rPr lang="en-US" altLang="ja-JP" sz="1100" dirty="0" smtClean="0"/>
              <a:t>A </a:t>
            </a:r>
            <a:r>
              <a:rPr lang="ja-JP" altLang="en-US" sz="1100" dirty="0" smtClean="0"/>
              <a:t>レコードとして応答するような設定にする。この方法は、このような機能を有する </a:t>
            </a:r>
            <a:r>
              <a:rPr lang="en-US" altLang="ja-JP" sz="1100" dirty="0" smtClean="0"/>
              <a:t>DNS </a:t>
            </a:r>
            <a:r>
              <a:rPr lang="ja-JP" altLang="en-US" sz="1100" dirty="0" smtClean="0"/>
              <a:t>サーバーを構築するか、そのようなクラウド型 </a:t>
            </a:r>
            <a:r>
              <a:rPr lang="en-US" altLang="ja-JP" sz="1100" dirty="0" smtClean="0"/>
              <a:t>DNS </a:t>
            </a:r>
            <a:r>
              <a:rPr lang="ja-JP" altLang="en-US" sz="1100" dirty="0" smtClean="0"/>
              <a:t>サービスを利用する必要がある。たとえば、</a:t>
            </a:r>
            <a:r>
              <a:rPr lang="en-US" altLang="ja-JP" sz="1100" dirty="0" smtClean="0"/>
              <a:t>AWS Route 53 </a:t>
            </a:r>
            <a:r>
              <a:rPr lang="ja-JP" altLang="en-US" sz="1100" dirty="0" smtClean="0"/>
              <a:t>等が、死活監視による自動切り替え機能を有するクラウド型 </a:t>
            </a:r>
            <a:r>
              <a:rPr lang="en-US" altLang="ja-JP" sz="1100" dirty="0" smtClean="0"/>
              <a:t>DNS </a:t>
            </a:r>
            <a:r>
              <a:rPr lang="ja-JP" altLang="en-US" sz="1100" dirty="0" smtClean="0"/>
              <a:t>サービスとして人気がある。</a:t>
            </a:r>
            <a:r>
              <a:rPr lang="en-US" altLang="ja-JP" sz="1100" dirty="0" smtClean="0"/>
              <a:t>(</a:t>
            </a:r>
            <a:r>
              <a:rPr lang="ja-JP" altLang="en-US" sz="1100" dirty="0" smtClean="0"/>
              <a:t>当該 </a:t>
            </a:r>
            <a:r>
              <a:rPr lang="en-US" altLang="ja-JP" sz="1100" dirty="0" smtClean="0"/>
              <a:t>DNS </a:t>
            </a:r>
            <a:r>
              <a:rPr lang="ja-JP" altLang="en-US" sz="1100" dirty="0" smtClean="0"/>
              <a:t>サービスを特別に推奨するものではない。</a:t>
            </a:r>
            <a:r>
              <a:rPr lang="en-US" altLang="ja-JP" sz="1100" dirty="0" smtClean="0"/>
              <a:t>) </a:t>
            </a:r>
            <a:r>
              <a:rPr lang="ja-JP" altLang="en-US" sz="1100" dirty="0" smtClean="0"/>
              <a:t>この方法は極めて低コストで済むが、課題は、</a:t>
            </a:r>
            <a:r>
              <a:rPr lang="en-US" altLang="ja-JP" sz="1100" dirty="0" smtClean="0"/>
              <a:t>DNS </a:t>
            </a:r>
            <a:r>
              <a:rPr lang="ja-JP" altLang="en-US" sz="1100" dirty="0" smtClean="0"/>
              <a:t>の </a:t>
            </a:r>
            <a:r>
              <a:rPr lang="en-US" altLang="ja-JP" sz="1100" dirty="0" smtClean="0"/>
              <a:t>TTL (Time To Live) </a:t>
            </a:r>
            <a:r>
              <a:rPr lang="ja-JP" altLang="en-US" sz="1100" dirty="0" smtClean="0"/>
              <a:t>の経過まで</a:t>
            </a:r>
            <a:r>
              <a:rPr lang="en-US" altLang="ja-JP" sz="1100" dirty="0" smtClean="0"/>
              <a:t> A </a:t>
            </a:r>
            <a:r>
              <a:rPr lang="ja-JP" altLang="en-US" sz="1100" dirty="0" smtClean="0"/>
              <a:t>レコードの内容がクライアントやユーザーの近くの </a:t>
            </a:r>
            <a:r>
              <a:rPr lang="en-US" altLang="ja-JP" sz="1100" dirty="0" smtClean="0"/>
              <a:t>DNS </a:t>
            </a:r>
            <a:r>
              <a:rPr lang="ja-JP" altLang="en-US" sz="1100" dirty="0" smtClean="0"/>
              <a:t>サーバーでキャッシュされてしまい、</a:t>
            </a:r>
            <a:r>
              <a:rPr lang="en-US" altLang="ja-JP" sz="1100" dirty="0" smtClean="0"/>
              <a:t>TTL </a:t>
            </a:r>
            <a:r>
              <a:rPr lang="ja-JP" altLang="en-US" sz="1100" dirty="0" smtClean="0"/>
              <a:t>を </a:t>
            </a:r>
            <a:r>
              <a:rPr lang="en-US" altLang="ja-JP" sz="1100" dirty="0" smtClean="0"/>
              <a:t>1 </a:t>
            </a:r>
            <a:r>
              <a:rPr lang="ja-JP" altLang="en-US" sz="1100" dirty="0" smtClean="0"/>
              <a:t>分に設定しても、数分間かかる場合があり、かつ、その高度な </a:t>
            </a:r>
            <a:r>
              <a:rPr lang="en-US" altLang="ja-JP" sz="1100" dirty="0" smtClean="0"/>
              <a:t>DNS </a:t>
            </a:r>
            <a:r>
              <a:rPr lang="ja-JP" altLang="en-US" sz="1100" dirty="0" smtClean="0"/>
              <a:t>サービスがダウンしてしまった場合 </a:t>
            </a:r>
            <a:r>
              <a:rPr lang="en-US" altLang="ja-JP" sz="1100" dirty="0" smtClean="0"/>
              <a:t>(</a:t>
            </a:r>
            <a:r>
              <a:rPr lang="ja-JP" altLang="en-US" sz="1100" dirty="0" smtClean="0"/>
              <a:t>例</a:t>
            </a:r>
            <a:r>
              <a:rPr lang="en-US" altLang="ja-JP" sz="1100" dirty="0" smtClean="0"/>
              <a:t>: AWS Route 53 </a:t>
            </a:r>
            <a:r>
              <a:rPr lang="ja-JP" altLang="en-US" sz="1100" dirty="0" smtClean="0"/>
              <a:t>の障害</a:t>
            </a:r>
            <a:r>
              <a:rPr lang="en-US" altLang="ja-JP" sz="1100" dirty="0" smtClean="0"/>
              <a:t>) </a:t>
            </a:r>
            <a:r>
              <a:rPr lang="ja-JP" altLang="en-US" sz="1100" dirty="0" smtClean="0"/>
              <a:t>は本システムもダウンしてしまうことである。</a:t>
            </a:r>
            <a:endParaRPr lang="en-US" altLang="ja-JP" sz="1100" dirty="0" smtClean="0"/>
          </a:p>
          <a:p>
            <a:pPr lvl="1">
              <a:lnSpc>
                <a:spcPct val="110000"/>
              </a:lnSpc>
            </a:pPr>
            <a:r>
              <a:rPr lang="ja-JP" altLang="en-US" sz="1100" dirty="0" smtClean="0"/>
              <a:t>手法 </a:t>
            </a:r>
            <a:r>
              <a:rPr lang="en-US" altLang="ja-JP" sz="1100" dirty="0" smtClean="0"/>
              <a:t>4. ISP </a:t>
            </a:r>
            <a:r>
              <a:rPr lang="ja-JP" altLang="en-US" sz="1100" dirty="0" smtClean="0"/>
              <a:t>等のサービス事業者によって提供される </a:t>
            </a:r>
            <a:r>
              <a:rPr lang="en-US" altLang="ja-JP" sz="1100" dirty="0" smtClean="0"/>
              <a:t>SMTP </a:t>
            </a:r>
            <a:r>
              <a:rPr lang="ja-JP" altLang="en-US" sz="1100" dirty="0" smtClean="0"/>
              <a:t>サーバーを利用する。</a:t>
            </a:r>
            <a:r>
              <a:rPr lang="en-US" altLang="ja-JP" sz="1100" dirty="0" smtClean="0"/>
              <a:t>(</a:t>
            </a:r>
            <a:r>
              <a:rPr lang="ja-JP" altLang="en-US" sz="1100" dirty="0" smtClean="0"/>
              <a:t>手抜き手法であるが、冗長の責任をサービス事業者に委ねることができるので、一番コストが低い可能性がある。欠点としては、</a:t>
            </a:r>
            <a:r>
              <a:rPr lang="en-US" altLang="ja-JP" sz="1100" dirty="0" smtClean="0"/>
              <a:t>ISP </a:t>
            </a:r>
            <a:r>
              <a:rPr lang="ja-JP" altLang="en-US" sz="1100" dirty="0" smtClean="0"/>
              <a:t>等で大量のユーザーを擁する </a:t>
            </a:r>
            <a:r>
              <a:rPr lang="en-US" altLang="ja-JP" sz="1100" dirty="0" smtClean="0"/>
              <a:t>SMTP </a:t>
            </a:r>
            <a:r>
              <a:rPr lang="ja-JP" altLang="en-US" sz="1100" dirty="0" smtClean="0"/>
              <a:t>サーバーの場合はそもそも障害が発生することが多く復旧に時間を要する点と、ポート番号や認証の仕様等が急に変わるリスクがある点がある。</a:t>
            </a:r>
            <a:r>
              <a:rPr lang="en-US" altLang="ja-JP" sz="1100" dirty="0" smtClean="0"/>
              <a:t>)</a:t>
            </a:r>
            <a:endParaRPr lang="en-US" altLang="ja-JP" sz="1400" dirty="0"/>
          </a:p>
        </p:txBody>
      </p:sp>
    </p:spTree>
    <p:extLst>
      <p:ext uri="{BB962C8B-B14F-4D97-AF65-F5344CB8AC3E}">
        <p14:creationId xmlns:p14="http://schemas.microsoft.com/office/powerpoint/2010/main" val="28126118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a:bodyPr>
          <a:lstStyle/>
          <a:p>
            <a:r>
              <a:rPr kumimoji="1" lang="ja-JP" altLang="en-US" sz="1800" dirty="0" smtClean="0"/>
              <a:t>時刻は、常に正しい時刻源から </a:t>
            </a:r>
            <a:r>
              <a:rPr kumimoji="1" lang="en-US" altLang="ja-JP" sz="1800" dirty="0" smtClean="0"/>
              <a:t>NTP </a:t>
            </a:r>
            <a:r>
              <a:rPr kumimoji="1" lang="ja-JP" altLang="en-US" sz="1800" dirty="0" smtClean="0"/>
              <a:t>等で同期されていなければならない。</a:t>
            </a:r>
            <a:endParaRPr kumimoji="1" lang="en-US" altLang="ja-JP" sz="1800" dirty="0" smtClean="0"/>
          </a:p>
          <a:p>
            <a:r>
              <a:rPr lang="en-US" altLang="ja-JP" sz="1800" dirty="0" smtClean="0"/>
              <a:t>OS </a:t>
            </a:r>
            <a:r>
              <a:rPr lang="ja-JP" altLang="en-US" sz="1800" dirty="0" smtClean="0"/>
              <a:t>環境のタイムゾーンは、</a:t>
            </a:r>
            <a:r>
              <a:rPr lang="en-US" altLang="ja-JP" sz="1800" dirty="0" smtClean="0"/>
              <a:t>JST (</a:t>
            </a:r>
            <a:r>
              <a:rPr lang="ja-JP" altLang="en-US" sz="1800" dirty="0" smtClean="0"/>
              <a:t>日本標準時</a:t>
            </a:r>
            <a:r>
              <a:rPr lang="en-US" altLang="ja-JP" sz="1800" dirty="0" smtClean="0"/>
              <a:t>) </a:t>
            </a:r>
            <a:r>
              <a:rPr lang="ja-JP" altLang="en-US" sz="1800" dirty="0" err="1" smtClean="0"/>
              <a:t>で統</a:t>
            </a:r>
            <a:r>
              <a:rPr lang="ja-JP" altLang="en-US" sz="1800" dirty="0" smtClean="0"/>
              <a:t>一しなければならない。</a:t>
            </a:r>
            <a:endParaRPr lang="en-US" altLang="ja-JP" sz="1800" dirty="0" smtClean="0"/>
          </a:p>
          <a:p>
            <a:r>
              <a:rPr kumimoji="1" lang="ja-JP" altLang="en-US" sz="1800" dirty="0" smtClean="0"/>
              <a:t>シン・テレワークシステムは </a:t>
            </a:r>
            <a:r>
              <a:rPr kumimoji="1" lang="en-US" altLang="ja-JP" sz="1800" dirty="0" smtClean="0"/>
              <a:t>OS (Windows, </a:t>
            </a:r>
            <a:r>
              <a:rPr kumimoji="1" lang="en-US" altLang="ja-JP" sz="1800" dirty="0" smtClean="0"/>
              <a:t>Linux)</a:t>
            </a:r>
            <a:r>
              <a:rPr lang="ja-JP" altLang="en-US" sz="1800" dirty="0"/>
              <a:t> </a:t>
            </a:r>
            <a:r>
              <a:rPr lang="ja-JP" altLang="en-US" sz="1800" dirty="0" smtClean="0"/>
              <a:t>および</a:t>
            </a:r>
            <a:r>
              <a:rPr kumimoji="1" lang="en-US" altLang="ja-JP" sz="1800" dirty="0" smtClean="0"/>
              <a:t>Microsoft </a:t>
            </a:r>
            <a:r>
              <a:rPr kumimoji="1" lang="en-US" altLang="ja-JP" sz="1800" dirty="0" smtClean="0"/>
              <a:t>.NET 5 </a:t>
            </a:r>
            <a:r>
              <a:rPr kumimoji="1" lang="ja-JP" altLang="en-US" sz="1800" dirty="0" smtClean="0"/>
              <a:t>ランタイムに</a:t>
            </a:r>
            <a:r>
              <a:rPr kumimoji="1" lang="ja-JP" altLang="en-US" sz="1800" dirty="0" smtClean="0"/>
              <a:t>依存して動作する。これらの </a:t>
            </a:r>
            <a:r>
              <a:rPr kumimoji="1" lang="en-US" altLang="ja-JP" sz="1800" dirty="0" smtClean="0"/>
              <a:t>OS</a:t>
            </a:r>
            <a:r>
              <a:rPr lang="ja-JP" altLang="en-US" sz="1800" dirty="0"/>
              <a:t> </a:t>
            </a:r>
            <a:r>
              <a:rPr lang="ja-JP" altLang="en-US" sz="1800" dirty="0" smtClean="0"/>
              <a:t>および </a:t>
            </a:r>
            <a:r>
              <a:rPr kumimoji="1" lang="en-US" altLang="ja-JP" sz="1800" dirty="0" smtClean="0"/>
              <a:t>.NET </a:t>
            </a:r>
            <a:r>
              <a:rPr kumimoji="1" lang="en-US" altLang="ja-JP" sz="1800" dirty="0" smtClean="0"/>
              <a:t>5 </a:t>
            </a:r>
            <a:r>
              <a:rPr kumimoji="1" lang="ja-JP" altLang="en-US" sz="1800" dirty="0" smtClean="0"/>
              <a:t>ランタイム </a:t>
            </a:r>
            <a:r>
              <a:rPr kumimoji="1" lang="en-US" altLang="ja-JP" sz="1800" dirty="0" smtClean="0"/>
              <a:t>(</a:t>
            </a:r>
            <a:r>
              <a:rPr kumimoji="1" lang="ja-JP" altLang="en-US" sz="1800" dirty="0" smtClean="0"/>
              <a:t>シン・テレワークシステムが依存するもの</a:t>
            </a:r>
            <a:r>
              <a:rPr kumimoji="1" lang="en-US" altLang="ja-JP" sz="1800" dirty="0" smtClean="0"/>
              <a:t>) </a:t>
            </a:r>
            <a:r>
              <a:rPr kumimoji="1" lang="ja-JP" altLang="en-US" sz="1800" dirty="0" smtClean="0"/>
              <a:t>について、</a:t>
            </a:r>
            <a:r>
              <a:rPr lang="ja-JP" altLang="en-US" sz="1800" dirty="0"/>
              <a:t>システム運用者は、</a:t>
            </a:r>
            <a:r>
              <a:rPr kumimoji="1" lang="ja-JP" altLang="en-US" sz="1800" dirty="0" smtClean="0"/>
              <a:t>脆弱性が発見された場合は、アップデートをインストールして脆弱性を解決しなければならない。</a:t>
            </a:r>
            <a:endParaRPr kumimoji="1" lang="en-US" altLang="ja-JP" sz="1800" dirty="0" smtClean="0"/>
          </a:p>
          <a:p>
            <a:r>
              <a:rPr kumimoji="1" lang="ja-JP" altLang="en-US" sz="1800" dirty="0" smtClean="0"/>
              <a:t>シン・テレワークシステムを動作させる </a:t>
            </a:r>
            <a:r>
              <a:rPr kumimoji="1" lang="en-US" altLang="ja-JP" sz="1800" dirty="0" smtClean="0"/>
              <a:t>OS </a:t>
            </a:r>
            <a:r>
              <a:rPr kumimoji="1" lang="ja-JP" altLang="en-US" sz="1800" dirty="0" smtClean="0"/>
              <a:t>上で、管理の目的でシン・テレワークシステム以外のソフトウェアやサービス </a:t>
            </a:r>
            <a:r>
              <a:rPr kumimoji="1" lang="en-US" altLang="ja-JP" sz="1800" dirty="0" smtClean="0"/>
              <a:t>(</a:t>
            </a:r>
            <a:r>
              <a:rPr kumimoji="1" lang="ja-JP" altLang="en-US" sz="1800" dirty="0" smtClean="0"/>
              <a:t>例</a:t>
            </a:r>
            <a:r>
              <a:rPr kumimoji="1" lang="en-US" altLang="ja-JP" sz="1800" dirty="0" smtClean="0"/>
              <a:t>: </a:t>
            </a:r>
            <a:r>
              <a:rPr kumimoji="1" lang="ja-JP" altLang="en-US" sz="1800" dirty="0" smtClean="0"/>
              <a:t>リモート管理ツール、アンチウイルスソフトウェア、統合管理ソフトウェア、</a:t>
            </a:r>
            <a:r>
              <a:rPr kumimoji="1" lang="en-US" altLang="ja-JP" sz="1800" dirty="0" smtClean="0"/>
              <a:t>SNMP </a:t>
            </a:r>
            <a:r>
              <a:rPr kumimoji="1" lang="ja-JP" altLang="en-US" sz="1800" dirty="0" smtClean="0"/>
              <a:t>デーモン等</a:t>
            </a:r>
            <a:r>
              <a:rPr kumimoji="1" lang="en-US" altLang="ja-JP" sz="1800" dirty="0" smtClean="0"/>
              <a:t>) </a:t>
            </a:r>
            <a:r>
              <a:rPr kumimoji="1" lang="ja-JP" altLang="en-US" sz="1800" dirty="0" smtClean="0"/>
              <a:t>も動作させる場合で、かつ、それらのソフトウェアが通信を受付けるものであり、かつ、脆弱性が生じる可能性がある場合は、サービス運営者は自ら判断することにより、それらのソフトウェア宛のインターネットからのアクセスを制限しなければならない。本ドキュメントは、シン・テレワークシステムとは別のプログラムが同じ </a:t>
            </a:r>
            <a:r>
              <a:rPr kumimoji="1" lang="en-US" altLang="ja-JP" sz="1800" dirty="0" smtClean="0"/>
              <a:t>OS </a:t>
            </a:r>
            <a:r>
              <a:rPr kumimoji="1" lang="ja-JP" altLang="en-US" sz="1800" dirty="0" smtClean="0"/>
              <a:t>上で動作していている可能性を想定していない。どのようなプログラムが動作しているのかを予め想定することは不可能であるためである。シン・テレワークシステムは、シン・テレワークシステム自身にセキュリティ上の問題がないこと </a:t>
            </a:r>
            <a:r>
              <a:rPr kumimoji="1" lang="en-US" altLang="ja-JP" sz="1800" dirty="0" smtClean="0"/>
              <a:t>(</a:t>
            </a:r>
            <a:r>
              <a:rPr kumimoji="1" lang="ja-JP" altLang="en-US" sz="1800" dirty="0" smtClean="0"/>
              <a:t>仮に問題が発生したら、できるだけ速やかに修正すること</a:t>
            </a:r>
            <a:r>
              <a:rPr kumimoji="1" lang="en-US" altLang="ja-JP" sz="1800" dirty="0" smtClean="0"/>
              <a:t>) </a:t>
            </a:r>
            <a:r>
              <a:rPr kumimoji="1" lang="ja-JP" altLang="en-US" sz="1800" dirty="0" smtClean="0"/>
              <a:t>を実現することは可能であるが、同じホスト上で動作する可能性があるすべての他のプログラムによる問題が発生しないことを実現することはできない。</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12</a:t>
            </a:fld>
            <a:endParaRPr kumimoji="1" lang="ja-JP" altLang="en-US" dirty="0"/>
          </a:p>
        </p:txBody>
      </p:sp>
      <p:sp>
        <p:nvSpPr>
          <p:cNvPr id="4" name="タイトル 3"/>
          <p:cNvSpPr>
            <a:spLocks noGrp="1"/>
          </p:cNvSpPr>
          <p:nvPr>
            <p:ph type="title"/>
          </p:nvPr>
        </p:nvSpPr>
        <p:spPr/>
        <p:txBody>
          <a:bodyPr>
            <a:noAutofit/>
          </a:bodyPr>
          <a:lstStyle/>
          <a:p>
            <a:r>
              <a:rPr kumimoji="1" lang="en-US" altLang="ja-JP" sz="2400" dirty="0" smtClean="0"/>
              <a:t>2-5. </a:t>
            </a:r>
            <a:r>
              <a:rPr kumimoji="1" lang="ja-JP" altLang="en-US" sz="2400" dirty="0" smtClean="0"/>
              <a:t>中継</a:t>
            </a:r>
            <a:r>
              <a:rPr kumimoji="1" lang="ja-JP" altLang="en-US" sz="2400" dirty="0" smtClean="0"/>
              <a:t>ゲートウェイおよびデータベースサーバーの共通的注意点</a:t>
            </a:r>
            <a:endParaRPr kumimoji="1" lang="ja-JP" altLang="en-US" sz="2400" dirty="0"/>
          </a:p>
        </p:txBody>
      </p:sp>
    </p:spTree>
    <p:extLst>
      <p:ext uri="{BB962C8B-B14F-4D97-AF65-F5344CB8AC3E}">
        <p14:creationId xmlns:p14="http://schemas.microsoft.com/office/powerpoint/2010/main" val="9142259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13</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2-6. </a:t>
            </a:r>
            <a:r>
              <a:rPr kumimoji="1" lang="ja-JP" altLang="en-US" dirty="0" smtClean="0"/>
              <a:t>必要な作業用端末と試験用端末</a:t>
            </a:r>
            <a:endParaRPr kumimoji="1" lang="ja-JP" altLang="en-US" dirty="0"/>
          </a:p>
        </p:txBody>
      </p:sp>
      <p:grpSp>
        <p:nvGrpSpPr>
          <p:cNvPr id="5" name="Group 3337"/>
          <p:cNvGrpSpPr>
            <a:grpSpLocks/>
          </p:cNvGrpSpPr>
          <p:nvPr/>
        </p:nvGrpSpPr>
        <p:grpSpPr bwMode="auto">
          <a:xfrm>
            <a:off x="1494113" y="1729781"/>
            <a:ext cx="1777005" cy="1319129"/>
            <a:chOff x="258" y="972"/>
            <a:chExt cx="780" cy="685"/>
          </a:xfrm>
        </p:grpSpPr>
        <p:sp>
          <p:nvSpPr>
            <p:cNvPr id="6"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7"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9"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6"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1"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2"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1"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0"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1"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2"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3"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44"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45" name="図 4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734728" y="1851877"/>
            <a:ext cx="1029224" cy="646531"/>
          </a:xfrm>
          <a:prstGeom prst="rect">
            <a:avLst/>
          </a:prstGeom>
        </p:spPr>
      </p:pic>
      <p:sp>
        <p:nvSpPr>
          <p:cNvPr id="46" name="テキスト ボックス 45"/>
          <p:cNvSpPr txBox="1"/>
          <p:nvPr/>
        </p:nvSpPr>
        <p:spPr>
          <a:xfrm>
            <a:off x="463750" y="1149709"/>
            <a:ext cx="5614736" cy="461665"/>
          </a:xfrm>
          <a:prstGeom prst="rect">
            <a:avLst/>
          </a:prstGeom>
          <a:noFill/>
        </p:spPr>
        <p:txBody>
          <a:bodyPr wrap="square" rtlCol="0">
            <a:spAutoFit/>
          </a:bodyPr>
          <a:lstStyle/>
          <a:p>
            <a:r>
              <a:rPr kumimoji="1" lang="en-US" altLang="ja-JP" sz="2400" dirty="0" smtClean="0"/>
              <a:t>1. </a:t>
            </a:r>
            <a:r>
              <a:rPr kumimoji="1" lang="ja-JP" altLang="en-US" sz="2400" dirty="0" smtClean="0"/>
              <a:t>作業用端末 </a:t>
            </a:r>
            <a:r>
              <a:rPr kumimoji="1" lang="en-US" altLang="ja-JP" sz="2400" dirty="0" smtClean="0"/>
              <a:t>(Windows 10 or 8.1) × 1 </a:t>
            </a:r>
            <a:r>
              <a:rPr kumimoji="1" lang="ja-JP" altLang="en-US" sz="2400" dirty="0" smtClean="0"/>
              <a:t>台</a:t>
            </a:r>
            <a:endParaRPr kumimoji="1" lang="ja-JP" altLang="en-US" sz="2400" dirty="0"/>
          </a:p>
        </p:txBody>
      </p:sp>
      <p:sp>
        <p:nvSpPr>
          <p:cNvPr id="92" name="テキスト ボックス 91"/>
          <p:cNvSpPr txBox="1"/>
          <p:nvPr/>
        </p:nvSpPr>
        <p:spPr>
          <a:xfrm>
            <a:off x="3398798" y="1658571"/>
            <a:ext cx="4236789" cy="2031325"/>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smtClean="0"/>
              <a:t>メモリ </a:t>
            </a:r>
            <a:r>
              <a:rPr kumimoji="1" lang="en-US" altLang="ja-JP" dirty="0" smtClean="0"/>
              <a:t>4GB </a:t>
            </a:r>
            <a:r>
              <a:rPr kumimoji="1" lang="ja-JP" altLang="en-US" dirty="0" smtClean="0"/>
              <a:t>以上。</a:t>
            </a:r>
            <a:endParaRPr kumimoji="1" lang="en-US" altLang="ja-JP" dirty="0" smtClean="0"/>
          </a:p>
          <a:p>
            <a:pPr marL="285750" indent="-285750">
              <a:buFont typeface="Arial" panose="020B0604020202020204" pitchFamily="34" charset="0"/>
              <a:buChar char="•"/>
            </a:pPr>
            <a:r>
              <a:rPr kumimoji="1" lang="en-US" altLang="ja-JP" dirty="0" smtClean="0"/>
              <a:t>Visual Studio 2019 </a:t>
            </a:r>
            <a:r>
              <a:rPr kumimoji="1" lang="ja-JP" altLang="en-US" dirty="0" smtClean="0"/>
              <a:t>をインストールするため、約 </a:t>
            </a:r>
            <a:r>
              <a:rPr kumimoji="1" lang="en-US" altLang="ja-JP" dirty="0" smtClean="0"/>
              <a:t>20GB </a:t>
            </a:r>
            <a:r>
              <a:rPr kumimoji="1" lang="ja-JP" altLang="en-US" dirty="0" smtClean="0"/>
              <a:t>～ </a:t>
            </a:r>
            <a:r>
              <a:rPr kumimoji="1" lang="en-US" altLang="ja-JP" dirty="0" smtClean="0"/>
              <a:t>50GB </a:t>
            </a:r>
            <a:r>
              <a:rPr kumimoji="1" lang="ja-JP" altLang="en-US" dirty="0" smtClean="0"/>
              <a:t>程度の空き容量 </a:t>
            </a:r>
            <a:r>
              <a:rPr kumimoji="1" lang="en-US" altLang="ja-JP" dirty="0" smtClean="0"/>
              <a:t>(</a:t>
            </a:r>
            <a:r>
              <a:rPr kumimoji="1" lang="ja-JP" altLang="en-US" dirty="0" smtClean="0"/>
              <a:t>場合によって異なる</a:t>
            </a:r>
            <a:r>
              <a:rPr kumimoji="1" lang="en-US" altLang="ja-JP" dirty="0" smtClean="0"/>
              <a:t>)</a:t>
            </a:r>
            <a:r>
              <a:rPr kumimoji="1" lang="ja-JP" altLang="en-US" dirty="0" err="1" smtClean="0"/>
              <a:t>。</a:t>
            </a:r>
            <a:endParaRPr kumimoji="1" lang="en-US" altLang="ja-JP" dirty="0" smtClean="0"/>
          </a:p>
          <a:p>
            <a:pPr marL="285750" indent="-285750">
              <a:buFont typeface="Arial" panose="020B0604020202020204" pitchFamily="34" charset="0"/>
              <a:buChar char="•"/>
            </a:pPr>
            <a:r>
              <a:rPr lang="en-US" altLang="ja-JP" dirty="0" smtClean="0"/>
              <a:t>Administrators </a:t>
            </a:r>
            <a:r>
              <a:rPr lang="ja-JP" altLang="en-US" dirty="0" smtClean="0"/>
              <a:t>権限。</a:t>
            </a:r>
            <a:endParaRPr kumimoji="1" lang="en-US" altLang="ja-JP" dirty="0" smtClean="0"/>
          </a:p>
          <a:p>
            <a:pPr marL="285750" indent="-285750">
              <a:buFont typeface="Arial" panose="020B0604020202020204" pitchFamily="34" charset="0"/>
              <a:buChar char="•"/>
            </a:pPr>
            <a:r>
              <a:rPr kumimoji="1" lang="ja-JP" altLang="en-US" dirty="0" smtClean="0"/>
              <a:t>本手順書で構築するサーバー群と </a:t>
            </a:r>
            <a:r>
              <a:rPr kumimoji="1" lang="en-US" altLang="ja-JP" dirty="0" smtClean="0"/>
              <a:t>HTTP,</a:t>
            </a:r>
            <a:r>
              <a:rPr kumimoji="1" lang="ja-JP" altLang="en-US" dirty="0" smtClean="0"/>
              <a:t> </a:t>
            </a:r>
            <a:r>
              <a:rPr kumimoji="1" lang="en-US" altLang="ja-JP" dirty="0" smtClean="0"/>
              <a:t>SSH </a:t>
            </a:r>
            <a:r>
              <a:rPr kumimoji="1" lang="ja-JP" altLang="en-US" dirty="0" smtClean="0"/>
              <a:t>および </a:t>
            </a:r>
            <a:r>
              <a:rPr kumimoji="1" lang="en-US" altLang="ja-JP" dirty="0" smtClean="0"/>
              <a:t>RDP </a:t>
            </a:r>
            <a:r>
              <a:rPr kumimoji="1" lang="ja-JP" altLang="en-US" dirty="0" smtClean="0"/>
              <a:t>で通信できること。</a:t>
            </a:r>
            <a:endParaRPr kumimoji="1" lang="ja-JP" altLang="en-US" sz="1400" dirty="0"/>
          </a:p>
        </p:txBody>
      </p:sp>
      <p:sp>
        <p:nvSpPr>
          <p:cNvPr id="95" name="テキスト ボックス 94"/>
          <p:cNvSpPr txBox="1"/>
          <p:nvPr/>
        </p:nvSpPr>
        <p:spPr>
          <a:xfrm>
            <a:off x="7715325" y="1653662"/>
            <a:ext cx="4321165" cy="369332"/>
          </a:xfrm>
          <a:prstGeom prst="rect">
            <a:avLst/>
          </a:prstGeom>
          <a:noFill/>
        </p:spPr>
        <p:txBody>
          <a:bodyPr wrap="square" rtlCol="0">
            <a:spAutoFit/>
          </a:bodyPr>
          <a:lstStyle/>
          <a:p>
            <a:pPr marL="285750" indent="-285750">
              <a:buFont typeface="Arial" panose="020B0604020202020204" pitchFamily="34" charset="0"/>
              <a:buChar char="•"/>
            </a:pPr>
            <a:r>
              <a:rPr lang="ja-JP" altLang="en-US" dirty="0" smtClean="0"/>
              <a:t>本ドキュメントでは </a:t>
            </a:r>
            <a:r>
              <a:rPr lang="en-US" altLang="ja-JP" dirty="0" smtClean="0"/>
              <a:t>Windows 10</a:t>
            </a:r>
            <a:r>
              <a:rPr lang="ja-JP" altLang="en-US" dirty="0" smtClean="0"/>
              <a:t> を利用。</a:t>
            </a:r>
            <a:endParaRPr kumimoji="1" lang="en-US" altLang="ja-JP" dirty="0" smtClean="0"/>
          </a:p>
        </p:txBody>
      </p:sp>
      <p:sp>
        <p:nvSpPr>
          <p:cNvPr id="53" name="テキスト ボックス 52"/>
          <p:cNvSpPr txBox="1"/>
          <p:nvPr/>
        </p:nvSpPr>
        <p:spPr>
          <a:xfrm>
            <a:off x="463750" y="4093886"/>
            <a:ext cx="9352578" cy="461665"/>
          </a:xfrm>
          <a:prstGeom prst="rect">
            <a:avLst/>
          </a:prstGeom>
          <a:noFill/>
        </p:spPr>
        <p:txBody>
          <a:bodyPr wrap="square" rtlCol="0">
            <a:spAutoFit/>
          </a:bodyPr>
          <a:lstStyle/>
          <a:p>
            <a:r>
              <a:rPr kumimoji="1" lang="en-US" altLang="ja-JP" sz="2400" dirty="0" smtClean="0"/>
              <a:t>2. </a:t>
            </a:r>
            <a:r>
              <a:rPr kumimoji="1" lang="ja-JP" altLang="en-US" sz="2400" dirty="0" smtClean="0"/>
              <a:t>作業用端末 </a:t>
            </a:r>
            <a:r>
              <a:rPr kumimoji="1" lang="en-US" altLang="ja-JP" sz="2400" dirty="0" smtClean="0"/>
              <a:t>(Windows 10, 8.1, 7</a:t>
            </a:r>
            <a:r>
              <a:rPr kumimoji="1" lang="ja-JP" altLang="en-US" sz="2400" dirty="0" smtClean="0"/>
              <a:t> 等</a:t>
            </a:r>
            <a:r>
              <a:rPr kumimoji="1" lang="en-US" altLang="ja-JP" sz="2400" dirty="0" smtClean="0"/>
              <a:t>) × 1 </a:t>
            </a:r>
            <a:r>
              <a:rPr kumimoji="1" lang="ja-JP" altLang="en-US" sz="2400" dirty="0" smtClean="0"/>
              <a:t>台以上 </a:t>
            </a:r>
            <a:r>
              <a:rPr lang="en-US" altLang="ja-JP" sz="2400" dirty="0" smtClean="0"/>
              <a:t>(VM </a:t>
            </a:r>
            <a:r>
              <a:rPr lang="ja-JP" altLang="en-US" sz="2400" dirty="0" smtClean="0"/>
              <a:t>等でも可</a:t>
            </a:r>
            <a:r>
              <a:rPr lang="en-US" altLang="ja-JP" sz="2400" dirty="0" smtClean="0"/>
              <a:t>)</a:t>
            </a:r>
            <a:endParaRPr kumimoji="1" lang="ja-JP" altLang="en-US" sz="2400" dirty="0"/>
          </a:p>
        </p:txBody>
      </p:sp>
      <p:pic>
        <p:nvPicPr>
          <p:cNvPr id="54" name="図 5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96894" y="4957968"/>
            <a:ext cx="1928549" cy="1533054"/>
          </a:xfrm>
          <a:prstGeom prst="rect">
            <a:avLst/>
          </a:prstGeom>
        </p:spPr>
      </p:pic>
      <p:sp>
        <p:nvSpPr>
          <p:cNvPr id="55" name="テキスト ボックス 54"/>
          <p:cNvSpPr txBox="1"/>
          <p:nvPr/>
        </p:nvSpPr>
        <p:spPr>
          <a:xfrm>
            <a:off x="3385326" y="4957967"/>
            <a:ext cx="7644947" cy="1200329"/>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smtClean="0"/>
              <a:t>「シン・テレワークシステム サーバー」または「シン・テレワークシステム クライアント」を実際にインストールし、本ドキュメントで構築する中継システムを経由してリモートアクセスをするためのテスト端末。</a:t>
            </a:r>
          </a:p>
          <a:p>
            <a:pPr marL="285750" indent="-285750">
              <a:buFont typeface="Arial" panose="020B0604020202020204" pitchFamily="34" charset="0"/>
              <a:buChar char="•"/>
            </a:pPr>
            <a:r>
              <a:rPr kumimoji="1" lang="ja-JP" altLang="en-US" dirty="0" smtClean="0"/>
              <a:t>標準的な方法でインターネットに接続されていること。</a:t>
            </a:r>
          </a:p>
        </p:txBody>
      </p:sp>
    </p:spTree>
    <p:extLst>
      <p:ext uri="{BB962C8B-B14F-4D97-AF65-F5344CB8AC3E}">
        <p14:creationId xmlns:p14="http://schemas.microsoft.com/office/powerpoint/2010/main" val="35397267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2"/>
            <a:ext cx="11545223" cy="5519169"/>
          </a:xfrm>
        </p:spPr>
        <p:txBody>
          <a:bodyPr>
            <a:normAutofit fontScale="92500" lnSpcReduction="10000"/>
          </a:bodyPr>
          <a:lstStyle/>
          <a:p>
            <a:pPr>
              <a:lnSpc>
                <a:spcPct val="100000"/>
              </a:lnSpc>
            </a:pPr>
            <a:r>
              <a:rPr kumimoji="1" lang="ja-JP" altLang="en-US" sz="1600" dirty="0" smtClean="0"/>
              <a:t>本ドキュメントでは</a:t>
            </a:r>
            <a:r>
              <a:rPr kumimoji="1" lang="ja-JP" altLang="en-US" sz="1600" dirty="0" smtClean="0"/>
              <a:t>、スタンドアロン版</a:t>
            </a:r>
            <a:r>
              <a:rPr lang="ja-JP" altLang="en-US" sz="1600" dirty="0" smtClean="0"/>
              <a:t>中継サーバーおよび </a:t>
            </a:r>
            <a:r>
              <a:rPr lang="en-US" altLang="ja-JP" sz="1600" dirty="0" smtClean="0"/>
              <a:t>HTML5 </a:t>
            </a:r>
            <a:r>
              <a:rPr lang="ja-JP" altLang="en-US" sz="1600" dirty="0" smtClean="0"/>
              <a:t>版 </a:t>
            </a:r>
            <a:r>
              <a:rPr lang="en-US" altLang="ja-JP" sz="1600" dirty="0" smtClean="0"/>
              <a:t>Web </a:t>
            </a:r>
            <a:r>
              <a:rPr lang="ja-JP" altLang="en-US" sz="1600" dirty="0" smtClean="0"/>
              <a:t>クライアント用 </a:t>
            </a:r>
            <a:r>
              <a:rPr lang="en-US" altLang="ja-JP" sz="1600" dirty="0" smtClean="0"/>
              <a:t>Web </a:t>
            </a:r>
            <a:r>
              <a:rPr lang="ja-JP" altLang="en-US" sz="1600" dirty="0" smtClean="0"/>
              <a:t>サーバーを </a:t>
            </a:r>
            <a:r>
              <a:rPr lang="en-US" altLang="ja-JP" sz="1600" dirty="0" smtClean="0"/>
              <a:t>AWS </a:t>
            </a:r>
            <a:r>
              <a:rPr lang="ja-JP" altLang="en-US" sz="1600" dirty="0" smtClean="0"/>
              <a:t>上で構築する手順を述べる。</a:t>
            </a:r>
            <a:endParaRPr lang="en-US" altLang="ja-JP" sz="1600" dirty="0" smtClean="0"/>
          </a:p>
          <a:p>
            <a:pPr>
              <a:lnSpc>
                <a:spcPct val="100000"/>
              </a:lnSpc>
            </a:pPr>
            <a:r>
              <a:rPr lang="en-US" altLang="ja-JP" sz="1600" dirty="0" smtClean="0"/>
              <a:t>AWS </a:t>
            </a:r>
            <a:r>
              <a:rPr lang="ja-JP" altLang="en-US" sz="1600" dirty="0" smtClean="0"/>
              <a:t>環境は、第 </a:t>
            </a:r>
            <a:r>
              <a:rPr lang="en-US" altLang="ja-JP" sz="1600" dirty="0" smtClean="0"/>
              <a:t>2 </a:t>
            </a:r>
            <a:r>
              <a:rPr lang="ja-JP" altLang="en-US" sz="1600" dirty="0" smtClean="0"/>
              <a:t>章で述べている必要な環境をすべて満たした環境である。</a:t>
            </a:r>
            <a:r>
              <a:rPr lang="en-US" altLang="ja-JP" sz="1600" dirty="0" smtClean="0"/>
              <a:t/>
            </a:r>
            <a:br>
              <a:rPr lang="en-US" altLang="ja-JP" sz="1600" dirty="0" smtClean="0"/>
            </a:br>
            <a:r>
              <a:rPr kumimoji="1" lang="ja-JP" altLang="en-US" sz="1600" dirty="0" smtClean="0"/>
              <a:t>「シン・テレワークシステム」の開発チームは、本ドキュメントにおいて規定される方法で作成された </a:t>
            </a:r>
            <a:r>
              <a:rPr kumimoji="1" lang="en-US" altLang="ja-JP" sz="1600" dirty="0" smtClean="0"/>
              <a:t>AWS </a:t>
            </a:r>
            <a:r>
              <a:rPr kumimoji="1" lang="ja-JP" altLang="en-US" sz="1600" dirty="0" smtClean="0"/>
              <a:t>環境を、「リファレンス環境」として考える。本ドキュメントに従って </a:t>
            </a:r>
            <a:r>
              <a:rPr kumimoji="1" lang="en-US" altLang="ja-JP" sz="1600" dirty="0" smtClean="0"/>
              <a:t>AWS </a:t>
            </a:r>
            <a:r>
              <a:rPr kumimoji="1" lang="ja-JP" altLang="en-US" sz="1600" dirty="0" smtClean="0"/>
              <a:t>の仮想マシンの作成等を行ない、</a:t>
            </a:r>
            <a:r>
              <a:rPr lang="ja-JP" altLang="en-US" sz="1600" dirty="0"/>
              <a:t>リファレンス</a:t>
            </a:r>
            <a:r>
              <a:rPr lang="ja-JP" altLang="en-US" sz="1600" dirty="0" smtClean="0"/>
              <a:t>環境を構築し、その上で</a:t>
            </a:r>
            <a:r>
              <a:rPr kumimoji="1" lang="ja-JP" altLang="en-US" sz="1600" dirty="0" smtClean="0"/>
              <a:t>本ドキュメントに従って仮想マシン内で </a:t>
            </a:r>
            <a:r>
              <a:rPr kumimoji="1" lang="en-US" altLang="ja-JP" sz="1600" dirty="0" smtClean="0"/>
              <a:t>SSH </a:t>
            </a:r>
            <a:r>
              <a:rPr kumimoji="1" lang="ja-JP" altLang="en-US" sz="1600" dirty="0" smtClean="0"/>
              <a:t>または </a:t>
            </a:r>
            <a:r>
              <a:rPr kumimoji="1" lang="en-US" altLang="ja-JP" sz="1600" dirty="0" smtClean="0"/>
              <a:t>RDP </a:t>
            </a:r>
            <a:r>
              <a:rPr kumimoji="1" lang="ja-JP" altLang="en-US" sz="1600" dirty="0" smtClean="0"/>
              <a:t>でリモート操作を行なった場合は、本ドキュメントで記述されている機能が問題無く動作することを、本ドキュメントにより保証する。</a:t>
            </a:r>
            <a:endParaRPr kumimoji="1" lang="en-US" altLang="ja-JP" sz="1600" dirty="0" smtClean="0"/>
          </a:p>
          <a:p>
            <a:pPr>
              <a:lnSpc>
                <a:spcPct val="100000"/>
              </a:lnSpc>
            </a:pPr>
            <a:r>
              <a:rPr lang="ja-JP" altLang="en-US" sz="1600" dirty="0" smtClean="0"/>
              <a:t>「シン・テレワークシステム」を用いてシステムを構築しようとするサービス構築者は、</a:t>
            </a:r>
            <a:r>
              <a:rPr lang="en-US" altLang="ja-JP" sz="1600" dirty="0" smtClean="0"/>
              <a:t>AWS </a:t>
            </a:r>
            <a:r>
              <a:rPr lang="ja-JP" altLang="en-US" sz="1600" dirty="0" smtClean="0"/>
              <a:t>環境に拘らず、第 </a:t>
            </a:r>
            <a:r>
              <a:rPr lang="en-US" altLang="ja-JP" sz="1600" dirty="0" smtClean="0"/>
              <a:t>2 </a:t>
            </a:r>
            <a:r>
              <a:rPr lang="ja-JP" altLang="en-US" sz="1600" dirty="0" smtClean="0"/>
              <a:t>章で規定される環境を満たした、任意の物理マシンまたは </a:t>
            </a:r>
            <a:r>
              <a:rPr lang="en-US" altLang="ja-JP" sz="1600" dirty="0" smtClean="0"/>
              <a:t>VM</a:t>
            </a:r>
            <a:r>
              <a:rPr lang="ja-JP" altLang="en-US" sz="1600" dirty="0"/>
              <a:t> </a:t>
            </a:r>
            <a:r>
              <a:rPr lang="ja-JP" altLang="en-US" sz="1600" dirty="0" smtClean="0"/>
              <a:t>およびインターネット接続回線環境で、システムの構築を実施できる。しかしながら、まず、初回の </a:t>
            </a:r>
            <a:r>
              <a:rPr lang="en-US" altLang="ja-JP" sz="1600" dirty="0" smtClean="0"/>
              <a:t>1 </a:t>
            </a:r>
            <a:r>
              <a:rPr lang="ja-JP" altLang="en-US" sz="1600" dirty="0" smtClean="0"/>
              <a:t>回は、</a:t>
            </a:r>
            <a:r>
              <a:rPr lang="en-US" altLang="ja-JP" sz="1600" dirty="0" smtClean="0"/>
              <a:t>AWS </a:t>
            </a:r>
            <a:r>
              <a:rPr lang="ja-JP" altLang="en-US" sz="1600" dirty="0" smtClean="0"/>
              <a:t>リファレンス環境でシステムを構築してみることを推奨する。</a:t>
            </a:r>
            <a:r>
              <a:rPr lang="en-US" altLang="ja-JP" sz="1600" dirty="0" smtClean="0"/>
              <a:t>AWS </a:t>
            </a:r>
            <a:r>
              <a:rPr lang="ja-JP" altLang="en-US" sz="1600" dirty="0" smtClean="0"/>
              <a:t>リファレンス環境では本システムは確実に動作することが予め確認されていることから、一通りのシステム構築方法を障害無く習得することが可能であるためである。</a:t>
            </a:r>
            <a:endParaRPr lang="en-US" altLang="ja-JP" sz="1600" dirty="0" smtClean="0"/>
          </a:p>
          <a:p>
            <a:pPr>
              <a:lnSpc>
                <a:spcPct val="100000"/>
              </a:lnSpc>
            </a:pPr>
            <a:r>
              <a:rPr lang="ja-JP" altLang="en-US" sz="1600" dirty="0" smtClean="0"/>
              <a:t>また、</a:t>
            </a:r>
            <a:r>
              <a:rPr lang="en-US" altLang="ja-JP" sz="1600" dirty="0" smtClean="0"/>
              <a:t>AWS </a:t>
            </a:r>
            <a:r>
              <a:rPr lang="ja-JP" altLang="en-US" sz="1600" dirty="0" smtClean="0"/>
              <a:t>リファレンス環境上で一度正しく動作するシステムを構築できている場合、システム構築者は、自らの独自の環境でシステムを構築しようとして不具合が発生した場合は、同じ不具合が </a:t>
            </a:r>
            <a:r>
              <a:rPr lang="en-US" altLang="ja-JP" sz="1600" dirty="0" smtClean="0"/>
              <a:t>AWS </a:t>
            </a:r>
            <a:r>
              <a:rPr lang="ja-JP" altLang="en-US" sz="1600" dirty="0" smtClean="0"/>
              <a:t>リファレンス環境上で発生しないかどうかを確認できる。不具合が </a:t>
            </a:r>
            <a:r>
              <a:rPr lang="en-US" altLang="ja-JP" sz="1600" dirty="0" smtClean="0"/>
              <a:t>AWS </a:t>
            </a:r>
            <a:r>
              <a:rPr lang="ja-JP" altLang="en-US" sz="1600" dirty="0" smtClean="0"/>
              <a:t>リファレンス環境上では発生せず、自らの独自システムでのみ発生している場合、その不具合は「シン・テレワークシステム」の不具合ではなく、自らの独自システムが原因であることが明らかとなる。この場合、自らの独自システムの側の不具合の原因究明に直ちに着手できるので、原因切り分けのために時間をかける必要がなくなる。</a:t>
            </a:r>
            <a:endParaRPr lang="en-US" altLang="ja-JP" sz="1600" dirty="0" smtClean="0"/>
          </a:p>
          <a:p>
            <a:pPr>
              <a:lnSpc>
                <a:spcPct val="100000"/>
              </a:lnSpc>
            </a:pPr>
            <a:r>
              <a:rPr lang="en-US" altLang="ja-JP" sz="1600" dirty="0" smtClean="0"/>
              <a:t>AWS </a:t>
            </a:r>
            <a:r>
              <a:rPr lang="ja-JP" altLang="en-US" sz="1600" dirty="0" smtClean="0"/>
              <a:t>リファレンス環境を活用した問題の切り分けと修正は、以下の手順で実施される。</a:t>
            </a:r>
            <a:endParaRPr lang="en-US" altLang="ja-JP" sz="1600" dirty="0" smtClean="0"/>
          </a:p>
          <a:p>
            <a:pPr lvl="1">
              <a:lnSpc>
                <a:spcPct val="100000"/>
              </a:lnSpc>
              <a:buFont typeface="+mj-lt"/>
              <a:buAutoNum type="arabicPeriod"/>
            </a:pPr>
            <a:r>
              <a:rPr lang="ja-JP" altLang="en-US" sz="1200" dirty="0" smtClean="0"/>
              <a:t>「シン・テレワークシステム」の開発チームは</a:t>
            </a:r>
            <a:r>
              <a:rPr lang="ja-JP" altLang="en-US" sz="1200" dirty="0" smtClean="0"/>
              <a:t>、スタンドアロン版</a:t>
            </a:r>
            <a:r>
              <a:rPr lang="ja-JP" altLang="en-US" sz="1200" dirty="0" smtClean="0"/>
              <a:t>に関して、特定の環境上で発生する何らかの不具合の申告を受けた場合、</a:t>
            </a:r>
            <a:r>
              <a:rPr lang="en-US" altLang="ja-JP" sz="1200" dirty="0" smtClean="0"/>
              <a:t>AWS </a:t>
            </a:r>
            <a:r>
              <a:rPr lang="ja-JP" altLang="en-US" sz="1200" dirty="0" smtClean="0"/>
              <a:t>リファレンス環境において再現するかどうかのテストを行なう。問題が再現した場合は、</a:t>
            </a:r>
            <a:r>
              <a:rPr lang="ja-JP" altLang="en-US" sz="1200" dirty="0"/>
              <a:t> 「シン・テレワークシステム」の側に不具合があるということになるため、問題の修正作業を実施する。</a:t>
            </a:r>
            <a:endParaRPr lang="en-US" altLang="ja-JP" sz="1200" dirty="0" smtClean="0"/>
          </a:p>
          <a:p>
            <a:pPr lvl="1">
              <a:lnSpc>
                <a:spcPct val="100000"/>
              </a:lnSpc>
              <a:buFont typeface="+mj-lt"/>
              <a:buAutoNum type="arabicPeriod"/>
            </a:pPr>
            <a:r>
              <a:rPr lang="en-US" altLang="ja-JP" sz="1200" dirty="0"/>
              <a:t>AWS </a:t>
            </a:r>
            <a:r>
              <a:rPr lang="ja-JP" altLang="en-US" sz="1200" dirty="0"/>
              <a:t>リファレンス環境において問題が再現しない場合は、</a:t>
            </a:r>
            <a:r>
              <a:rPr lang="en-US" altLang="ja-JP" sz="1200" dirty="0" smtClean="0"/>
              <a:t> </a:t>
            </a:r>
            <a:r>
              <a:rPr lang="ja-JP" altLang="en-US" sz="1200" dirty="0"/>
              <a:t>「シン・テレワークシステム」の開発チームは、 </a:t>
            </a:r>
            <a:r>
              <a:rPr lang="ja-JP" altLang="en-US" sz="1200" dirty="0" smtClean="0"/>
              <a:t>申告者の独自の環境に関する知識を有さないので、その時点ではそれ以上の原因究明が困難である。そこで、申告者は、自らの独自環境と </a:t>
            </a:r>
            <a:r>
              <a:rPr lang="en-US" altLang="ja-JP" sz="1200" dirty="0" smtClean="0"/>
              <a:t>AWS </a:t>
            </a:r>
            <a:r>
              <a:rPr lang="ja-JP" altLang="en-US" sz="1200" dirty="0" smtClean="0"/>
              <a:t>リファレンス環境との差異が何であるかの検証を行なう。</a:t>
            </a:r>
            <a:endParaRPr lang="en-US" altLang="ja-JP" sz="1200" dirty="0" smtClean="0"/>
          </a:p>
          <a:p>
            <a:pPr lvl="1">
              <a:lnSpc>
                <a:spcPct val="100000"/>
              </a:lnSpc>
              <a:buFont typeface="+mj-lt"/>
              <a:buAutoNum type="arabicPeriod"/>
            </a:pPr>
            <a:r>
              <a:rPr lang="en-US" altLang="ja-JP" sz="1200" dirty="0" smtClean="0"/>
              <a:t>2 </a:t>
            </a:r>
            <a:r>
              <a:rPr lang="ja-JP" altLang="en-US" sz="1200" dirty="0" smtClean="0"/>
              <a:t>の検証の結果、自らの独自環境が本ドキュメントにおける要件を満たしていないことが判明したら、これは申告者の側の環境の問題であるため、申告者は要件を満たすように環境の修正を行なう。</a:t>
            </a:r>
            <a:endParaRPr lang="en-US" altLang="ja-JP" sz="1200" dirty="0" smtClean="0"/>
          </a:p>
          <a:p>
            <a:pPr lvl="1">
              <a:lnSpc>
                <a:spcPct val="100000"/>
              </a:lnSpc>
              <a:buFont typeface="+mj-lt"/>
              <a:buAutoNum type="arabicPeriod"/>
            </a:pPr>
            <a:r>
              <a:rPr lang="ja-JP" altLang="en-US" sz="1200" dirty="0" smtClean="0"/>
              <a:t>一方、</a:t>
            </a:r>
            <a:r>
              <a:rPr lang="en-US" altLang="ja-JP" sz="1200" dirty="0" smtClean="0"/>
              <a:t>2 </a:t>
            </a:r>
            <a:r>
              <a:rPr lang="ja-JP" altLang="en-US" sz="1200" dirty="0" smtClean="0"/>
              <a:t>の検証の結果</a:t>
            </a:r>
            <a:r>
              <a:rPr lang="ja-JP" altLang="en-US" sz="1200" dirty="0"/>
              <a:t>、申告者の</a:t>
            </a:r>
            <a:r>
              <a:rPr lang="ja-JP" altLang="en-US" sz="1200" dirty="0" smtClean="0"/>
              <a:t>環境が、本</a:t>
            </a:r>
            <a:r>
              <a:rPr lang="ja-JP" altLang="en-US" sz="1200" dirty="0" smtClean="0"/>
              <a:t>ドキュメント</a:t>
            </a:r>
            <a:r>
              <a:rPr lang="ja-JP" altLang="en-US" sz="1200" dirty="0"/>
              <a:t>における要件を満たして</a:t>
            </a:r>
            <a:r>
              <a:rPr lang="ja-JP" altLang="en-US" sz="1200" dirty="0" smtClean="0"/>
              <a:t>いるにもかかわらずやはり申告者の環境で不具合が発生する場合は、申告者は、</a:t>
            </a:r>
            <a:r>
              <a:rPr lang="ja-JP" altLang="en-US" sz="1200" dirty="0"/>
              <a:t>自らの独自環境と </a:t>
            </a:r>
            <a:r>
              <a:rPr lang="en-US" altLang="ja-JP" sz="1200" dirty="0"/>
              <a:t>AWS </a:t>
            </a:r>
            <a:r>
              <a:rPr lang="ja-JP" altLang="en-US" sz="1200" dirty="0"/>
              <a:t>リファレンス環境との</a:t>
            </a:r>
            <a:r>
              <a:rPr lang="ja-JP" altLang="en-US" sz="1200" dirty="0" smtClean="0"/>
              <a:t>差異を、</a:t>
            </a:r>
            <a:r>
              <a:rPr lang="en-US" altLang="ja-JP" sz="1200" dirty="0" smtClean="0"/>
              <a:t>AWS </a:t>
            </a:r>
            <a:r>
              <a:rPr lang="ja-JP" altLang="en-US" sz="1200" dirty="0" smtClean="0"/>
              <a:t>リファレンス環境に適用する手順を示す。</a:t>
            </a:r>
            <a:r>
              <a:rPr lang="ja-JP" altLang="en-US" sz="1200" dirty="0"/>
              <a:t> 「シン・テレワークシステム」の開発</a:t>
            </a:r>
            <a:r>
              <a:rPr lang="ja-JP" altLang="en-US" sz="1200" dirty="0" smtClean="0"/>
              <a:t>チームは、その手順に従い、</a:t>
            </a:r>
            <a:r>
              <a:rPr lang="en-US" altLang="ja-JP" sz="1200" dirty="0" smtClean="0"/>
              <a:t>AWS </a:t>
            </a:r>
            <a:r>
              <a:rPr lang="ja-JP" altLang="en-US" sz="1200" dirty="0" smtClean="0"/>
              <a:t>リファレンス環境上の状態を変更した上で、再度問題の発生の再現を試みる。問題が再現した場合は、「シン・テレワークシステム」の側に不具合があるということになるため、問題の修正作業を実施する。</a:t>
            </a:r>
            <a:endParaRPr lang="en-US" altLang="ja-JP" sz="1200" dirty="0" smtClean="0"/>
          </a:p>
          <a:p>
            <a:pPr lvl="1">
              <a:lnSpc>
                <a:spcPct val="100000"/>
              </a:lnSpc>
              <a:buFont typeface="+mj-lt"/>
              <a:buAutoNum type="arabicPeriod"/>
            </a:pPr>
            <a:r>
              <a:rPr lang="ja-JP" altLang="en-US" sz="1200" dirty="0" smtClean="0"/>
              <a:t>このように、</a:t>
            </a:r>
            <a:r>
              <a:rPr lang="en-US" altLang="ja-JP" sz="1200" dirty="0" smtClean="0"/>
              <a:t>AWS </a:t>
            </a:r>
            <a:r>
              <a:rPr lang="ja-JP" altLang="en-US" sz="1200" dirty="0"/>
              <a:t>リファレンス環境は</a:t>
            </a:r>
            <a:r>
              <a:rPr lang="ja-JP" altLang="en-US" sz="1200" dirty="0" smtClean="0"/>
              <a:t>絶対的基準では</a:t>
            </a:r>
            <a:r>
              <a:rPr lang="ja-JP" altLang="en-US" sz="1200" dirty="0"/>
              <a:t>なく、</a:t>
            </a:r>
            <a:r>
              <a:rPr lang="en-US" altLang="ja-JP" sz="1200" dirty="0"/>
              <a:t>AWS </a:t>
            </a:r>
            <a:r>
              <a:rPr lang="ja-JP" altLang="en-US" sz="1200" dirty="0"/>
              <a:t>リファレンス環境上で本ドキュメントの要件を満たしているにもかかわらず不具合が発生する</a:t>
            </a:r>
            <a:r>
              <a:rPr lang="ja-JP" altLang="en-US" sz="1200" dirty="0" smtClean="0"/>
              <a:t>状態を作り出すことができ、その不具合を再現させることができるならば</a:t>
            </a:r>
            <a:r>
              <a:rPr lang="ja-JP" altLang="en-US" sz="1200" dirty="0"/>
              <a:t>、それは、「シン・テレワークシステム</a:t>
            </a:r>
            <a:r>
              <a:rPr lang="ja-JP" altLang="en-US" sz="1200" dirty="0" smtClean="0"/>
              <a:t>」の側</a:t>
            </a:r>
            <a:r>
              <a:rPr lang="ja-JP" altLang="en-US" sz="1200" dirty="0"/>
              <a:t>の不具合である。</a:t>
            </a:r>
            <a:endParaRPr lang="en-US" altLang="ja-JP" sz="1200" dirty="0" smtClean="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14</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sz="3200" dirty="0" smtClean="0"/>
              <a:t>2-7. </a:t>
            </a:r>
            <a:r>
              <a:rPr kumimoji="1" lang="ja-JP" altLang="en-US" sz="3200" dirty="0" smtClean="0"/>
              <a:t>本ドキュメント内における </a:t>
            </a:r>
            <a:r>
              <a:rPr kumimoji="1" lang="en-US" altLang="ja-JP" sz="3200" dirty="0" smtClean="0"/>
              <a:t>AWS </a:t>
            </a:r>
            <a:r>
              <a:rPr kumimoji="1" lang="ja-JP" altLang="en-US" sz="3200" dirty="0" smtClean="0"/>
              <a:t>環境のリファレンス環境としての意義と、不具合が発生している場合の原因切り分け手順</a:t>
            </a:r>
            <a:endParaRPr kumimoji="1" lang="ja-JP" altLang="en-US" sz="3200" dirty="0"/>
          </a:p>
        </p:txBody>
      </p:sp>
    </p:spTree>
    <p:extLst>
      <p:ext uri="{BB962C8B-B14F-4D97-AF65-F5344CB8AC3E}">
        <p14:creationId xmlns:p14="http://schemas.microsoft.com/office/powerpoint/2010/main" val="581150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15</a:t>
            </a:fld>
            <a:endParaRPr kumimoji="1" lang="ja-JP" altLang="en-US" dirty="0"/>
          </a:p>
        </p:txBody>
      </p:sp>
      <p:sp>
        <p:nvSpPr>
          <p:cNvPr id="3" name="テキスト ボックス 2"/>
          <p:cNvSpPr txBox="1"/>
          <p:nvPr/>
        </p:nvSpPr>
        <p:spPr>
          <a:xfrm>
            <a:off x="275896" y="1273332"/>
            <a:ext cx="11603421" cy="2123658"/>
          </a:xfrm>
          <a:prstGeom prst="rect">
            <a:avLst/>
          </a:prstGeom>
          <a:solidFill>
            <a:schemeClr val="accent2">
              <a:lumMod val="60000"/>
              <a:lumOff val="40000"/>
            </a:schemeClr>
          </a:solidFill>
        </p:spPr>
        <p:txBody>
          <a:bodyPr wrap="square" rtlCol="0" anchor="ctr">
            <a:spAutoFit/>
          </a:bodyPr>
          <a:lstStyle/>
          <a:p>
            <a:pPr algn="ctr"/>
            <a:r>
              <a:rPr kumimoji="1" lang="en-US" altLang="ja-JP" sz="6600" dirty="0" smtClean="0"/>
              <a:t>3. </a:t>
            </a:r>
            <a:r>
              <a:rPr kumimoji="1" lang="ja-JP" altLang="en-US" sz="6600" dirty="0" smtClean="0"/>
              <a:t>中継ゲートウェイ</a:t>
            </a:r>
            <a:r>
              <a:rPr kumimoji="1" lang="en-US" altLang="ja-JP" sz="6600" dirty="0" smtClean="0"/>
              <a:t>(</a:t>
            </a:r>
            <a:r>
              <a:rPr kumimoji="1" lang="ja-JP" altLang="en-US" sz="6600" dirty="0" smtClean="0"/>
              <a:t>スタンドアロン</a:t>
            </a:r>
            <a:r>
              <a:rPr kumimoji="1" lang="en-US" altLang="ja-JP" sz="6600" dirty="0" smtClean="0"/>
              <a:t>)</a:t>
            </a:r>
          </a:p>
          <a:p>
            <a:pPr algn="ctr"/>
            <a:r>
              <a:rPr kumimoji="1" lang="ja-JP" altLang="en-US" sz="6600" dirty="0" smtClean="0"/>
              <a:t>を構築しよう</a:t>
            </a:r>
            <a:endParaRPr kumimoji="1" lang="ja-JP" altLang="en-US" sz="6600" dirty="0"/>
          </a:p>
        </p:txBody>
      </p:sp>
      <p:pic>
        <p:nvPicPr>
          <p:cNvPr id="5" name="図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59681" y="4262210"/>
            <a:ext cx="1655556" cy="2315665"/>
          </a:xfrm>
          <a:prstGeom prst="rect">
            <a:avLst/>
          </a:prstGeom>
        </p:spPr>
      </p:pic>
      <p:pic>
        <p:nvPicPr>
          <p:cNvPr id="8" name="図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9872040" y="4101403"/>
            <a:ext cx="1442322" cy="1550534"/>
          </a:xfrm>
          <a:prstGeom prst="rect">
            <a:avLst/>
          </a:prstGeom>
        </p:spPr>
      </p:pic>
    </p:spTree>
    <p:extLst>
      <p:ext uri="{BB962C8B-B14F-4D97-AF65-F5344CB8AC3E}">
        <p14:creationId xmlns:p14="http://schemas.microsoft.com/office/powerpoint/2010/main" val="33451042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275740" y="1206188"/>
            <a:ext cx="11545223" cy="5068488"/>
          </a:xfrm>
        </p:spPr>
        <p:txBody>
          <a:bodyPr>
            <a:normAutofit fontScale="92500"/>
          </a:bodyPr>
          <a:lstStyle/>
          <a:p>
            <a:pPr marL="514350" indent="-514350">
              <a:buFont typeface="+mj-lt"/>
              <a:buAutoNum type="arabicPeriod"/>
            </a:pPr>
            <a:r>
              <a:rPr lang="en-US" altLang="ja-JP" sz="4000" dirty="0" smtClean="0"/>
              <a:t>Linux </a:t>
            </a:r>
            <a:r>
              <a:rPr lang="ja-JP" altLang="en-US" sz="4000" dirty="0" smtClean="0"/>
              <a:t>サーバーの準備とインターネットへの接続</a:t>
            </a:r>
            <a:r>
              <a:rPr lang="en-US" altLang="ja-JP" sz="4000" dirty="0" smtClean="0"/>
              <a:t/>
            </a:r>
            <a:br>
              <a:rPr lang="en-US" altLang="ja-JP" sz="4000" dirty="0" smtClean="0"/>
            </a:br>
            <a:r>
              <a:rPr lang="en-US" altLang="ja-JP" sz="4000" dirty="0" smtClean="0">
                <a:solidFill>
                  <a:schemeClr val="accent6">
                    <a:lumMod val="75000"/>
                  </a:schemeClr>
                </a:solidFill>
              </a:rPr>
              <a:t>(</a:t>
            </a:r>
            <a:r>
              <a:rPr lang="ja-JP" altLang="en-US" sz="4000" dirty="0" smtClean="0">
                <a:solidFill>
                  <a:schemeClr val="accent6">
                    <a:lumMod val="75000"/>
                  </a:schemeClr>
                </a:solidFill>
              </a:rPr>
              <a:t>本マニュアルでは、</a:t>
            </a:r>
            <a:r>
              <a:rPr lang="en-US" altLang="ja-JP" sz="4000" dirty="0" smtClean="0">
                <a:solidFill>
                  <a:schemeClr val="accent6">
                    <a:lumMod val="75000"/>
                  </a:schemeClr>
                </a:solidFill>
              </a:rPr>
              <a:t>AWS </a:t>
            </a:r>
            <a:r>
              <a:rPr lang="ja-JP" altLang="en-US" sz="4000" dirty="0" smtClean="0">
                <a:solidFill>
                  <a:schemeClr val="accent6">
                    <a:lumMod val="75000"/>
                  </a:schemeClr>
                </a:solidFill>
              </a:rPr>
              <a:t>を例に説明。</a:t>
            </a:r>
            <a:r>
              <a:rPr lang="en-US" altLang="ja-JP" sz="4000" dirty="0" smtClean="0">
                <a:solidFill>
                  <a:schemeClr val="accent6">
                    <a:lumMod val="75000"/>
                  </a:schemeClr>
                </a:solidFill>
              </a:rPr>
              <a:t>)</a:t>
            </a:r>
            <a:r>
              <a:rPr lang="en-US" altLang="ja-JP" sz="4000" dirty="0" smtClean="0"/>
              <a:t/>
            </a:r>
            <a:br>
              <a:rPr lang="en-US" altLang="ja-JP" sz="4000" dirty="0" smtClean="0"/>
            </a:br>
            <a:r>
              <a:rPr lang="ja-JP" altLang="en-US" sz="4000" dirty="0" smtClean="0"/>
              <a:t>↓</a:t>
            </a:r>
            <a:endParaRPr lang="en-US" altLang="ja-JP" sz="4000" dirty="0" smtClean="0"/>
          </a:p>
          <a:p>
            <a:pPr marL="514350" indent="-514350">
              <a:buFont typeface="+mj-lt"/>
              <a:buAutoNum type="arabicPeriod"/>
            </a:pPr>
            <a:r>
              <a:rPr kumimoji="1" lang="ja-JP" altLang="en-US" sz="4000" dirty="0" smtClean="0"/>
              <a:t>中継ゲートウェイプログラムのダウンロードとビルド</a:t>
            </a:r>
            <a:r>
              <a:rPr kumimoji="1" lang="en-US" altLang="ja-JP" sz="4000" dirty="0" smtClean="0"/>
              <a:t/>
            </a:r>
            <a:br>
              <a:rPr kumimoji="1" lang="en-US" altLang="ja-JP" sz="4000" dirty="0" smtClean="0"/>
            </a:br>
            <a:r>
              <a:rPr kumimoji="1" lang="ja-JP" altLang="en-US" sz="4000" dirty="0" smtClean="0"/>
              <a:t>↓</a:t>
            </a:r>
            <a:endParaRPr kumimoji="1" lang="en-US" altLang="ja-JP" sz="4000" dirty="0" smtClean="0"/>
          </a:p>
          <a:p>
            <a:pPr marL="514350" indent="-514350">
              <a:buFont typeface="+mj-lt"/>
              <a:buAutoNum type="arabicPeriod"/>
            </a:pPr>
            <a:r>
              <a:rPr kumimoji="1" lang="ja-JP" altLang="en-US" sz="4000" dirty="0" smtClean="0"/>
              <a:t>中継ゲートウェイプログラムの起動</a:t>
            </a:r>
            <a:r>
              <a:rPr kumimoji="1" lang="en-US" altLang="ja-JP" sz="4000" dirty="0" smtClean="0"/>
              <a:t/>
            </a:r>
            <a:br>
              <a:rPr kumimoji="1" lang="en-US" altLang="ja-JP" sz="4000" dirty="0" smtClean="0"/>
            </a:br>
            <a:r>
              <a:rPr kumimoji="1" lang="ja-JP" altLang="en-US" sz="4000" dirty="0" smtClean="0"/>
              <a:t>↓</a:t>
            </a:r>
            <a:endParaRPr kumimoji="1" lang="en-US" altLang="ja-JP" sz="4000" dirty="0" smtClean="0"/>
          </a:p>
          <a:p>
            <a:pPr marL="514350" indent="-514350">
              <a:buFont typeface="+mj-lt"/>
              <a:buAutoNum type="arabicPeriod"/>
            </a:pPr>
            <a:r>
              <a:rPr kumimoji="1" lang="en-US" altLang="ja-JP" sz="4000" dirty="0" smtClean="0"/>
              <a:t>HTML5 </a:t>
            </a:r>
            <a:r>
              <a:rPr kumimoji="1" lang="ja-JP" altLang="en-US" sz="4000" dirty="0" smtClean="0"/>
              <a:t>版 </a:t>
            </a:r>
            <a:r>
              <a:rPr kumimoji="1" lang="en-US" altLang="ja-JP" sz="4000" dirty="0" smtClean="0"/>
              <a:t>Web </a:t>
            </a:r>
            <a:r>
              <a:rPr kumimoji="1" lang="ja-JP" altLang="en-US" sz="4000" dirty="0" smtClean="0"/>
              <a:t>クライアント用 </a:t>
            </a:r>
            <a:r>
              <a:rPr kumimoji="1" lang="en-US" altLang="ja-JP" sz="4000" dirty="0" smtClean="0"/>
              <a:t>Web </a:t>
            </a:r>
            <a:r>
              <a:rPr kumimoji="1" lang="ja-JP" altLang="en-US" sz="4000" dirty="0" smtClean="0"/>
              <a:t>サーバーのインストール</a:t>
            </a:r>
            <a:r>
              <a:rPr kumimoji="1" lang="en-US" altLang="ja-JP" sz="4000" dirty="0" smtClean="0"/>
              <a:t/>
            </a:r>
            <a:br>
              <a:rPr kumimoji="1" lang="en-US" altLang="ja-JP" sz="4000" dirty="0" smtClean="0"/>
            </a:br>
            <a:r>
              <a:rPr kumimoji="1" lang="en-US" altLang="ja-JP" sz="4000" dirty="0" smtClean="0"/>
              <a:t>(</a:t>
            </a:r>
            <a:r>
              <a:rPr kumimoji="1" lang="ja-JP" altLang="en-US" sz="4000" dirty="0" smtClean="0"/>
              <a:t>第 </a:t>
            </a:r>
            <a:r>
              <a:rPr kumimoji="1" lang="en-US" altLang="ja-JP" sz="4000" dirty="0" smtClean="0"/>
              <a:t>3B </a:t>
            </a:r>
            <a:r>
              <a:rPr kumimoji="1" lang="ja-JP" altLang="en-US" sz="4000" dirty="0" smtClean="0"/>
              <a:t>章で述べる</a:t>
            </a:r>
            <a:r>
              <a:rPr kumimoji="1" lang="en-US" altLang="ja-JP" sz="4000" dirty="0" smtClean="0"/>
              <a:t>)</a:t>
            </a:r>
            <a:endParaRPr kumimoji="1" lang="ja-JP" altLang="en-US" sz="4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16</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3-1. </a:t>
            </a:r>
            <a:r>
              <a:rPr kumimoji="1" lang="ja-JP" altLang="en-US" dirty="0" smtClean="0"/>
              <a:t>中継ゲートウェイ </a:t>
            </a:r>
            <a:r>
              <a:rPr lang="en-US" altLang="ja-JP" dirty="0" smtClean="0"/>
              <a:t>(Linux) </a:t>
            </a:r>
            <a:r>
              <a:rPr lang="ja-JP" altLang="en-US" dirty="0" smtClean="0"/>
              <a:t>の構築の流れ</a:t>
            </a:r>
            <a:endParaRPr kumimoji="1" lang="ja-JP" altLang="en-US" dirty="0"/>
          </a:p>
        </p:txBody>
      </p:sp>
      <p:sp>
        <p:nvSpPr>
          <p:cNvPr id="5" name="角丸四角形 4"/>
          <p:cNvSpPr/>
          <p:nvPr/>
        </p:nvSpPr>
        <p:spPr>
          <a:xfrm>
            <a:off x="6153367" y="5741495"/>
            <a:ext cx="5436827" cy="979980"/>
          </a:xfrm>
          <a:prstGeom prst="round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600" b="1" dirty="0" smtClean="0">
                <a:solidFill>
                  <a:schemeClr val="accent6">
                    <a:lumMod val="75000"/>
                  </a:schemeClr>
                </a:solidFill>
              </a:rPr>
              <a:t>2021/02/25 </a:t>
            </a:r>
            <a:r>
              <a:rPr kumimoji="1" lang="en-US" altLang="ja-JP" sz="1600" b="1" dirty="0" smtClean="0">
                <a:solidFill>
                  <a:srgbClr val="FF0000"/>
                </a:solidFill>
              </a:rPr>
              <a:t>NEW!</a:t>
            </a:r>
            <a:r>
              <a:rPr kumimoji="1" lang="en-US" altLang="ja-JP" sz="1600" dirty="0" smtClean="0">
                <a:solidFill>
                  <a:srgbClr val="FF0000"/>
                </a:solidFill>
              </a:rPr>
              <a:t> </a:t>
            </a:r>
            <a:r>
              <a:rPr kumimoji="1" lang="en-US" altLang="ja-JP" sz="1600" dirty="0" smtClean="0">
                <a:solidFill>
                  <a:schemeClr val="tx1"/>
                </a:solidFill>
              </a:rPr>
              <a:t>Windows </a:t>
            </a:r>
            <a:r>
              <a:rPr kumimoji="1" lang="ja-JP" altLang="en-US" sz="1600" dirty="0" smtClean="0">
                <a:solidFill>
                  <a:schemeClr val="tx1"/>
                </a:solidFill>
              </a:rPr>
              <a:t>版中継ゲートウェイ </a:t>
            </a:r>
            <a:r>
              <a:rPr kumimoji="1" lang="en-US" altLang="ja-JP" sz="1600" dirty="0" smtClean="0">
                <a:solidFill>
                  <a:schemeClr val="tx1"/>
                </a:solidFill>
              </a:rPr>
              <a:t>(</a:t>
            </a:r>
            <a:r>
              <a:rPr kumimoji="1" lang="ja-JP" altLang="en-US" sz="1600" dirty="0" smtClean="0">
                <a:solidFill>
                  <a:schemeClr val="tx1"/>
                </a:solidFill>
              </a:rPr>
              <a:t>試作中</a:t>
            </a:r>
            <a:r>
              <a:rPr kumimoji="1" lang="en-US" altLang="ja-JP" sz="1600" dirty="0" smtClean="0">
                <a:solidFill>
                  <a:schemeClr val="tx1"/>
                </a:solidFill>
              </a:rPr>
              <a:t>) </a:t>
            </a:r>
            <a:r>
              <a:rPr kumimoji="1" lang="ja-JP" altLang="en-US" sz="1600" dirty="0" smtClean="0">
                <a:solidFill>
                  <a:schemeClr val="tx1"/>
                </a:solidFill>
              </a:rPr>
              <a:t>も利用可能です</a:t>
            </a:r>
            <a:r>
              <a:rPr lang="ja-JP" altLang="en-US" sz="1600" dirty="0" smtClean="0">
                <a:solidFill>
                  <a:schemeClr val="tx1"/>
                </a:solidFill>
              </a:rPr>
              <a:t>。構築方法は「 </a:t>
            </a:r>
            <a:r>
              <a:rPr lang="en-US" altLang="ja-JP" sz="1600" dirty="0">
                <a:solidFill>
                  <a:schemeClr val="tx1"/>
                </a:solidFill>
              </a:rPr>
              <a:t>5-11. Windows </a:t>
            </a:r>
            <a:r>
              <a:rPr lang="ja-JP" altLang="en-US" sz="1600" dirty="0">
                <a:solidFill>
                  <a:schemeClr val="tx1"/>
                </a:solidFill>
              </a:rPr>
              <a:t>版中継ゲートウェイの動作方法に</a:t>
            </a:r>
            <a:r>
              <a:rPr lang="ja-JP" altLang="en-US" sz="1600" dirty="0" smtClean="0">
                <a:solidFill>
                  <a:schemeClr val="tx1"/>
                </a:solidFill>
              </a:rPr>
              <a:t>ついて」をご参照ください。</a:t>
            </a:r>
            <a:endParaRPr kumimoji="1" lang="ja-JP" altLang="en-US" sz="1600" dirty="0">
              <a:solidFill>
                <a:schemeClr val="tx1"/>
              </a:solidFill>
            </a:endParaRPr>
          </a:p>
        </p:txBody>
      </p:sp>
    </p:spTree>
    <p:extLst>
      <p:ext uri="{BB962C8B-B14F-4D97-AF65-F5344CB8AC3E}">
        <p14:creationId xmlns:p14="http://schemas.microsoft.com/office/powerpoint/2010/main" val="901767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17</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3-2. AWS </a:t>
            </a:r>
            <a:r>
              <a:rPr kumimoji="1" lang="ja-JP" altLang="en-US" dirty="0" smtClean="0"/>
              <a:t>の </a:t>
            </a:r>
            <a:r>
              <a:rPr lang="en-US" altLang="ja-JP" dirty="0" smtClean="0"/>
              <a:t>Ubuntu Linux </a:t>
            </a:r>
            <a:r>
              <a:rPr lang="ja-JP" altLang="en-US" dirty="0" smtClean="0"/>
              <a:t>サーバーの起動</a:t>
            </a:r>
            <a:endParaRPr kumimoji="1" lang="ja-JP" altLang="en-US" dirty="0"/>
          </a:p>
        </p:txBody>
      </p:sp>
      <p:sp>
        <p:nvSpPr>
          <p:cNvPr id="13" name="コンテンツ プレースホルダー 1"/>
          <p:cNvSpPr>
            <a:spLocks noGrp="1"/>
          </p:cNvSpPr>
          <p:nvPr>
            <p:ph idx="1"/>
          </p:nvPr>
        </p:nvSpPr>
        <p:spPr>
          <a:xfrm>
            <a:off x="332741" y="950693"/>
            <a:ext cx="11545223" cy="2289121"/>
          </a:xfrm>
        </p:spPr>
        <p:txBody>
          <a:bodyPr>
            <a:noAutofit/>
          </a:bodyPr>
          <a:lstStyle/>
          <a:p>
            <a:pPr>
              <a:lnSpc>
                <a:spcPct val="120000"/>
              </a:lnSpc>
            </a:pPr>
            <a:r>
              <a:rPr kumimoji="1" lang="ja-JP" altLang="en-US" sz="1600" dirty="0" smtClean="0"/>
              <a:t>本ドキュメントでは、</a:t>
            </a:r>
            <a:r>
              <a:rPr kumimoji="1" lang="en-US" altLang="ja-JP" sz="1600" dirty="0" smtClean="0"/>
              <a:t>AWS </a:t>
            </a:r>
            <a:r>
              <a:rPr kumimoji="1" lang="ja-JP" altLang="en-US" sz="1600" dirty="0" smtClean="0"/>
              <a:t>を活用して今すぐ </a:t>
            </a:r>
            <a:r>
              <a:rPr kumimoji="1" lang="en-US" altLang="ja-JP" sz="1600" dirty="0" smtClean="0"/>
              <a:t>(30 </a:t>
            </a:r>
            <a:r>
              <a:rPr kumimoji="1" lang="ja-JP" altLang="en-US" sz="1600" dirty="0" smtClean="0"/>
              <a:t>分程度で</a:t>
            </a:r>
            <a:r>
              <a:rPr kumimoji="1" lang="en-US" altLang="ja-JP" sz="1600" dirty="0" smtClean="0"/>
              <a:t>) </a:t>
            </a:r>
            <a:r>
              <a:rPr kumimoji="1" lang="ja-JP" altLang="en-US" sz="1600" dirty="0" smtClean="0"/>
              <a:t>コントローラを構築する方法を説明する。</a:t>
            </a:r>
            <a:endParaRPr lang="en-US" altLang="ja-JP" sz="1600" dirty="0"/>
          </a:p>
          <a:p>
            <a:pPr lvl="1">
              <a:lnSpc>
                <a:spcPct val="120000"/>
              </a:lnSpc>
            </a:pPr>
            <a:r>
              <a:rPr kumimoji="1" lang="en-US" altLang="ja-JP" sz="1400" dirty="0" smtClean="0"/>
              <a:t>AWS </a:t>
            </a:r>
            <a:r>
              <a:rPr kumimoji="1" lang="ja-JP" altLang="en-US" sz="1400" dirty="0" smtClean="0"/>
              <a:t>のアカウントは、個人でもクレジットカードがあれば即時に取得可能。</a:t>
            </a:r>
            <a:endParaRPr kumimoji="1" lang="en-US" altLang="ja-JP" sz="1400" dirty="0" smtClean="0"/>
          </a:p>
          <a:p>
            <a:pPr lvl="1">
              <a:lnSpc>
                <a:spcPct val="120000"/>
              </a:lnSpc>
            </a:pPr>
            <a:r>
              <a:rPr kumimoji="1" lang="ja-JP" altLang="en-US" sz="1400" dirty="0" smtClean="0"/>
              <a:t>短時間実験を行ない、実験完了後に </a:t>
            </a:r>
            <a:r>
              <a:rPr kumimoji="1" lang="en-US" altLang="ja-JP" sz="1400" dirty="0" smtClean="0"/>
              <a:t>VM </a:t>
            </a:r>
            <a:r>
              <a:rPr kumimoji="1" lang="ja-JP" altLang="en-US" sz="1400" dirty="0" smtClean="0"/>
              <a:t>を停止・削除することにより、課金額はわずかとなるので、個人レベルでも試しに実験してみることは気軽に可能である。</a:t>
            </a:r>
            <a:r>
              <a:rPr kumimoji="1" lang="ja-JP" altLang="en-US" sz="1400" b="1" dirty="0" smtClean="0"/>
              <a:t>短時間で実験をする場合、</a:t>
            </a:r>
            <a:r>
              <a:rPr kumimoji="1" lang="en-US" altLang="ja-JP" sz="1400" b="1" dirty="0" smtClean="0"/>
              <a:t>100 </a:t>
            </a:r>
            <a:r>
              <a:rPr kumimoji="1" lang="ja-JP" altLang="en-US" sz="1400" b="1" dirty="0" smtClean="0"/>
              <a:t>円程度の </a:t>
            </a:r>
            <a:r>
              <a:rPr kumimoji="1" lang="en-US" altLang="ja-JP" sz="1400" b="1" dirty="0" smtClean="0"/>
              <a:t>AWS </a:t>
            </a:r>
            <a:r>
              <a:rPr kumimoji="1" lang="ja-JP" altLang="en-US" sz="1400" b="1" dirty="0" smtClean="0"/>
              <a:t>課金で実験できると考えられる。</a:t>
            </a:r>
            <a:endParaRPr kumimoji="1" lang="en-US" altLang="ja-JP" sz="1400" b="1" dirty="0" smtClean="0"/>
          </a:p>
          <a:p>
            <a:pPr lvl="2">
              <a:lnSpc>
                <a:spcPct val="120000"/>
              </a:lnSpc>
            </a:pPr>
            <a:r>
              <a:rPr kumimoji="1" lang="en-US" altLang="ja-JP" sz="1200" dirty="0" smtClean="0"/>
              <a:t>1 </a:t>
            </a:r>
            <a:r>
              <a:rPr kumimoji="1" lang="ja-JP" altLang="en-US" sz="1200" dirty="0" smtClean="0"/>
              <a:t>台の </a:t>
            </a:r>
            <a:r>
              <a:rPr lang="en-US" altLang="ja-JP" sz="1200" dirty="0" smtClean="0"/>
              <a:t>t2.medium VM </a:t>
            </a:r>
            <a:r>
              <a:rPr lang="ja-JP" altLang="en-US" sz="1200" dirty="0" smtClean="0"/>
              <a:t>について、</a:t>
            </a:r>
            <a:r>
              <a:rPr lang="en-US" altLang="ja-JP" sz="1200" dirty="0" smtClean="0"/>
              <a:t>1 </a:t>
            </a:r>
            <a:r>
              <a:rPr lang="ja-JP" altLang="en-US" sz="1200" dirty="0" smtClean="0"/>
              <a:t>時間あたり </a:t>
            </a:r>
            <a:r>
              <a:rPr lang="en-US" altLang="ja-JP" sz="1200" dirty="0" smtClean="0"/>
              <a:t>10 </a:t>
            </a:r>
            <a:r>
              <a:rPr lang="ja-JP" altLang="en-US" sz="1200" dirty="0" smtClean="0"/>
              <a:t>円程度 </a:t>
            </a:r>
            <a:r>
              <a:rPr lang="en-US" altLang="ja-JP" sz="1200" dirty="0" smtClean="0"/>
              <a:t>(Windows)</a:t>
            </a:r>
            <a:r>
              <a:rPr lang="ja-JP" altLang="en-US" sz="1200" dirty="0"/>
              <a:t> </a:t>
            </a:r>
            <a:r>
              <a:rPr lang="ja-JP" altLang="en-US" sz="1200" dirty="0" smtClean="0"/>
              <a:t>または </a:t>
            </a:r>
            <a:r>
              <a:rPr lang="en-US" altLang="ja-JP" sz="1200" dirty="0" smtClean="0"/>
              <a:t>8 </a:t>
            </a:r>
            <a:r>
              <a:rPr lang="ja-JP" altLang="en-US" sz="1200" dirty="0" smtClean="0"/>
              <a:t>円程度 </a:t>
            </a:r>
            <a:r>
              <a:rPr lang="en-US" altLang="ja-JP" sz="1200" dirty="0" smtClean="0"/>
              <a:t>(Linux) </a:t>
            </a:r>
            <a:r>
              <a:rPr lang="ja-JP" altLang="en-US" sz="1200" dirty="0" smtClean="0"/>
              <a:t>が課金される。</a:t>
            </a:r>
            <a:r>
              <a:rPr lang="en-US" altLang="ja-JP" sz="1200" dirty="0" smtClean="0"/>
              <a:t/>
            </a:r>
            <a:br>
              <a:rPr lang="en-US" altLang="ja-JP" sz="1200" dirty="0" smtClean="0"/>
            </a:br>
            <a:r>
              <a:rPr lang="en-US" altLang="ja-JP" sz="1200" dirty="0" smtClean="0"/>
              <a:t>(</a:t>
            </a:r>
            <a:r>
              <a:rPr lang="ja-JP" altLang="en-US" sz="1200" dirty="0" smtClean="0"/>
              <a:t>本ページの </a:t>
            </a:r>
            <a:r>
              <a:rPr lang="en-US" altLang="ja-JP" sz="1200" dirty="0" smtClean="0"/>
              <a:t>AWS </a:t>
            </a:r>
            <a:r>
              <a:rPr lang="ja-JP" altLang="en-US" sz="1200" dirty="0" smtClean="0"/>
              <a:t>価格は、</a:t>
            </a:r>
            <a:r>
              <a:rPr lang="en-US" altLang="ja-JP" sz="1200" dirty="0" smtClean="0"/>
              <a:t>2020/12/25 </a:t>
            </a:r>
            <a:r>
              <a:rPr lang="ja-JP" altLang="en-US" sz="1200" dirty="0" smtClean="0"/>
              <a:t>時点の価格表によるものである。正確な金額は </a:t>
            </a:r>
            <a:r>
              <a:rPr lang="en-US" altLang="ja-JP" sz="1200" dirty="0"/>
              <a:t>https://aws.amazon.com/jp/ec2/pricing/on-demand</a:t>
            </a:r>
            <a:r>
              <a:rPr lang="en-US" altLang="ja-JP" sz="1200" dirty="0" smtClean="0"/>
              <a:t>/ </a:t>
            </a:r>
            <a:r>
              <a:rPr lang="ja-JP" altLang="en-US" sz="1200" dirty="0" smtClean="0"/>
              <a:t>を参照すること。</a:t>
            </a:r>
            <a:r>
              <a:rPr lang="en-US" altLang="ja-JP" sz="1200" dirty="0" smtClean="0"/>
              <a:t>)</a:t>
            </a:r>
          </a:p>
          <a:p>
            <a:pPr lvl="2">
              <a:lnSpc>
                <a:spcPct val="120000"/>
              </a:lnSpc>
            </a:pPr>
            <a:r>
              <a:rPr kumimoji="1" lang="en-US" altLang="ja-JP" sz="1200" dirty="0" smtClean="0"/>
              <a:t>AWS </a:t>
            </a:r>
            <a:r>
              <a:rPr kumimoji="1" lang="ja-JP" altLang="en-US" sz="1200" dirty="0" smtClean="0"/>
              <a:t>では、月 </a:t>
            </a:r>
            <a:r>
              <a:rPr kumimoji="1" lang="en-US" altLang="ja-JP" sz="1200" dirty="0" smtClean="0"/>
              <a:t>1GB </a:t>
            </a:r>
            <a:r>
              <a:rPr kumimoji="1" lang="ja-JP" altLang="en-US" sz="1200" dirty="0" smtClean="0"/>
              <a:t>を超えるトラフィックについて、別途課金される。</a:t>
            </a:r>
            <a:r>
              <a:rPr kumimoji="1" lang="en-US" altLang="ja-JP" sz="1200" dirty="0" smtClean="0"/>
              <a:t>1G</a:t>
            </a:r>
            <a:r>
              <a:rPr lang="en-US" altLang="ja-JP" sz="1200" dirty="0" smtClean="0"/>
              <a:t>B </a:t>
            </a:r>
            <a:r>
              <a:rPr lang="ja-JP" altLang="en-US" sz="1200" dirty="0" smtClean="0"/>
              <a:t>の送信トラフィックあたり </a:t>
            </a:r>
            <a:r>
              <a:rPr lang="en-US" altLang="ja-JP" sz="1200" dirty="0" smtClean="0"/>
              <a:t>13 </a:t>
            </a:r>
            <a:r>
              <a:rPr lang="ja-JP" altLang="en-US" sz="1200" dirty="0" smtClean="0"/>
              <a:t>円程度である。</a:t>
            </a:r>
            <a:r>
              <a:rPr kumimoji="1" lang="ja-JP" altLang="en-US" sz="1200" dirty="0" smtClean="0"/>
              <a:t>本実験程度であれば、課金が発生しても、数十円程度のわずかな金額であると考えられるが、何らかの原因で大量にトラフィックが発生すると、多額の課金がなされるので、十分注意する。</a:t>
            </a:r>
            <a:endParaRPr kumimoji="1" lang="en-US" altLang="ja-JP" sz="1200" dirty="0" smtClean="0"/>
          </a:p>
          <a:p>
            <a:pPr lvl="1">
              <a:lnSpc>
                <a:spcPct val="120000"/>
              </a:lnSpc>
            </a:pPr>
            <a:r>
              <a:rPr lang="ja-JP" altLang="en-US" sz="1400" dirty="0"/>
              <a:t>実験完了後に </a:t>
            </a:r>
            <a:r>
              <a:rPr lang="en-US" altLang="ja-JP" sz="1400" dirty="0"/>
              <a:t>VM </a:t>
            </a:r>
            <a:r>
              <a:rPr lang="ja-JP" altLang="en-US" sz="1400" dirty="0"/>
              <a:t>を停止・</a:t>
            </a:r>
            <a:r>
              <a:rPr lang="ja-JP" altLang="en-US" sz="1400" dirty="0" smtClean="0"/>
              <a:t>削除しなければ、課金が継続される。</a:t>
            </a:r>
            <a:r>
              <a:rPr lang="en-US" altLang="ja-JP" sz="1400" dirty="0" smtClean="0"/>
              <a:t>VM </a:t>
            </a:r>
            <a:r>
              <a:rPr lang="ja-JP" altLang="en-US" sz="1400" dirty="0" smtClean="0"/>
              <a:t>が数台ある場合、月額数万円を超える場合もある。個人で試してみる場合は、十分に注意する。また、</a:t>
            </a:r>
            <a:r>
              <a:rPr kumimoji="1" lang="ja-JP" altLang="en-US" sz="1400" dirty="0" smtClean="0"/>
              <a:t>本実験専用に </a:t>
            </a:r>
            <a:r>
              <a:rPr kumimoji="1" lang="en-US" altLang="ja-JP" sz="1400" dirty="0" smtClean="0"/>
              <a:t>AWS </a:t>
            </a:r>
            <a:r>
              <a:rPr kumimoji="1" lang="ja-JP" altLang="en-US" sz="1400" dirty="0" smtClean="0"/>
              <a:t>アカウントを作成した場合、不要になったら、アカウントを削除することをお勧めする。</a:t>
            </a:r>
            <a:endParaRPr kumimoji="1" lang="en-US" altLang="ja-JP" sz="1400" dirty="0" smtClean="0"/>
          </a:p>
          <a:p>
            <a:pPr lvl="1">
              <a:lnSpc>
                <a:spcPct val="120000"/>
              </a:lnSpc>
            </a:pPr>
            <a:r>
              <a:rPr kumimoji="1" lang="en-US" altLang="ja-JP" sz="1400" dirty="0" smtClean="0"/>
              <a:t>AWS </a:t>
            </a:r>
            <a:r>
              <a:rPr kumimoji="1" lang="ja-JP" altLang="en-US" sz="1400" dirty="0" smtClean="0"/>
              <a:t>は、自己責任で利用すること。著者は、読者が </a:t>
            </a:r>
            <a:r>
              <a:rPr kumimoji="1" lang="en-US" altLang="ja-JP" sz="1400" dirty="0" smtClean="0"/>
              <a:t>AWS </a:t>
            </a:r>
            <a:r>
              <a:rPr kumimoji="1" lang="ja-JP" altLang="en-US" sz="1400" dirty="0" smtClean="0"/>
              <a:t>アカウントを取得して色々な利用をした結果、色々な課金が発生しても、一切責任を負わない。</a:t>
            </a:r>
            <a:endParaRPr kumimoji="1" lang="ja-JP" altLang="en-US" sz="1400" dirty="0"/>
          </a:p>
        </p:txBody>
      </p:sp>
      <p:pic>
        <p:nvPicPr>
          <p:cNvPr id="14" name="図 13"/>
          <p:cNvPicPr>
            <a:picLocks noChangeAspect="1"/>
          </p:cNvPicPr>
          <p:nvPr/>
        </p:nvPicPr>
        <p:blipFill>
          <a:blip r:embed="rId2"/>
          <a:stretch>
            <a:fillRect/>
          </a:stretch>
        </p:blipFill>
        <p:spPr>
          <a:xfrm>
            <a:off x="3707032" y="4080737"/>
            <a:ext cx="4262437" cy="2640738"/>
          </a:xfrm>
          <a:prstGeom prst="rect">
            <a:avLst/>
          </a:prstGeom>
        </p:spPr>
      </p:pic>
      <p:sp>
        <p:nvSpPr>
          <p:cNvPr id="15" name="テキスト ボックス 14"/>
          <p:cNvSpPr txBox="1"/>
          <p:nvPr/>
        </p:nvSpPr>
        <p:spPr>
          <a:xfrm>
            <a:off x="332741" y="4080737"/>
            <a:ext cx="11444412" cy="584775"/>
          </a:xfrm>
          <a:prstGeom prst="rect">
            <a:avLst/>
          </a:prstGeom>
          <a:solidFill>
            <a:srgbClr val="FFFFCC"/>
          </a:solidFill>
          <a:ln w="19050">
            <a:solidFill>
              <a:schemeClr val="tx1"/>
            </a:solidFill>
          </a:ln>
        </p:spPr>
        <p:txBody>
          <a:bodyPr wrap="square" rtlCol="0">
            <a:spAutoFit/>
          </a:bodyPr>
          <a:lstStyle/>
          <a:p>
            <a:r>
              <a:rPr kumimoji="1" lang="en-US" altLang="ja-JP" sz="1600" dirty="0" smtClean="0"/>
              <a:t>1. AWS </a:t>
            </a:r>
            <a:r>
              <a:rPr kumimoji="1" lang="ja-JP" altLang="en-US" sz="1600" dirty="0" smtClean="0"/>
              <a:t>コンソール </a:t>
            </a:r>
            <a:r>
              <a:rPr lang="en-US" altLang="ja-JP" sz="1600" dirty="0"/>
              <a:t>https://console.aws.amazon.com</a:t>
            </a:r>
            <a:r>
              <a:rPr lang="en-US" altLang="ja-JP" sz="1600" dirty="0" smtClean="0"/>
              <a:t>/ </a:t>
            </a:r>
            <a:r>
              <a:rPr lang="ja-JP" altLang="en-US" sz="1600" dirty="0" smtClean="0"/>
              <a:t>へアクセス。初めての場合は、ユーザー登録。</a:t>
            </a:r>
            <a:r>
              <a:rPr lang="en-US" altLang="ja-JP" sz="1600" dirty="0" smtClean="0"/>
              <a:t>(</a:t>
            </a:r>
            <a:r>
              <a:rPr lang="ja-JP" altLang="en-US" sz="1600" dirty="0" smtClean="0"/>
              <a:t>クレジットカードが必要</a:t>
            </a:r>
            <a:r>
              <a:rPr lang="en-US" altLang="ja-JP" sz="1600" dirty="0" smtClean="0"/>
              <a:t>)</a:t>
            </a:r>
          </a:p>
          <a:p>
            <a:r>
              <a:rPr lang="en-US" altLang="ja-JP" sz="1600" dirty="0" smtClean="0"/>
              <a:t>2. </a:t>
            </a:r>
            <a:r>
              <a:rPr lang="ja-JP" altLang="en-US" sz="1600" dirty="0" smtClean="0"/>
              <a:t>「リージョン」を、「</a:t>
            </a:r>
            <a:r>
              <a:rPr lang="ja-JP" altLang="en-US" sz="1600" dirty="0"/>
              <a:t>アジアパシフィック </a:t>
            </a:r>
            <a:r>
              <a:rPr lang="en-US" altLang="ja-JP" sz="1600" dirty="0"/>
              <a:t>(</a:t>
            </a:r>
            <a:r>
              <a:rPr lang="ja-JP" altLang="en-US" sz="1600" dirty="0"/>
              <a:t>東京</a:t>
            </a:r>
            <a:r>
              <a:rPr lang="en-US" altLang="ja-JP" sz="1600" dirty="0"/>
              <a:t>) </a:t>
            </a:r>
            <a:r>
              <a:rPr lang="en-US" altLang="ja-JP" sz="1600" dirty="0" smtClean="0"/>
              <a:t>ap-northeast-1</a:t>
            </a:r>
            <a:r>
              <a:rPr lang="ja-JP" altLang="en-US" sz="1600" dirty="0" smtClean="0"/>
              <a:t>」に必ず切替える。</a:t>
            </a:r>
            <a:r>
              <a:rPr lang="en-US" altLang="ja-JP" sz="1600" dirty="0" smtClean="0"/>
              <a:t>(</a:t>
            </a:r>
            <a:r>
              <a:rPr lang="ja-JP" altLang="en-US" sz="1600" dirty="0" smtClean="0"/>
              <a:t>そうしないと、遅延が大きくなる。</a:t>
            </a:r>
            <a:r>
              <a:rPr lang="en-US" altLang="ja-JP" sz="1600" dirty="0"/>
              <a:t>)</a:t>
            </a:r>
            <a:endParaRPr lang="ja-JP" altLang="en-US" sz="1600" dirty="0" smtClean="0"/>
          </a:p>
        </p:txBody>
      </p:sp>
      <p:sp>
        <p:nvSpPr>
          <p:cNvPr id="16" name="正方形/長方形 15"/>
          <p:cNvSpPr/>
          <p:nvPr/>
        </p:nvSpPr>
        <p:spPr>
          <a:xfrm>
            <a:off x="6272757" y="5534955"/>
            <a:ext cx="1539057" cy="22860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1031842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18</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dirty="0"/>
          </a:p>
        </p:txBody>
      </p:sp>
      <p:sp>
        <p:nvSpPr>
          <p:cNvPr id="5" name="テキスト ボックス 4"/>
          <p:cNvSpPr txBox="1"/>
          <p:nvPr/>
        </p:nvSpPr>
        <p:spPr>
          <a:xfrm>
            <a:off x="332741" y="1093835"/>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3. </a:t>
            </a:r>
            <a:r>
              <a:rPr lang="ja-JP" altLang="en-US" dirty="0"/>
              <a:t>「サービス </a:t>
            </a:r>
            <a:r>
              <a:rPr lang="en-US" altLang="ja-JP" dirty="0"/>
              <a:t>-&gt; EC2 -&gt; </a:t>
            </a:r>
            <a:r>
              <a:rPr lang="ja-JP" altLang="en-US" dirty="0"/>
              <a:t>ネットワーク </a:t>
            </a:r>
            <a:r>
              <a:rPr lang="en-US" altLang="ja-JP" dirty="0"/>
              <a:t>&amp; </a:t>
            </a:r>
            <a:r>
              <a:rPr lang="ja-JP" altLang="en-US" dirty="0"/>
              <a:t>セキュリティ </a:t>
            </a:r>
            <a:r>
              <a:rPr lang="en-US" altLang="ja-JP" dirty="0"/>
              <a:t>-&gt; </a:t>
            </a:r>
            <a:r>
              <a:rPr lang="ja-JP" altLang="en-US" dirty="0"/>
              <a:t>キーペア」より、キーペアを作成する。ファイル形式は </a:t>
            </a:r>
            <a:r>
              <a:rPr lang="en-US" altLang="ja-JP" dirty="0" err="1"/>
              <a:t>pem</a:t>
            </a:r>
            <a:r>
              <a:rPr lang="en-US" altLang="ja-JP" dirty="0"/>
              <a:t> </a:t>
            </a:r>
            <a:r>
              <a:rPr lang="ja-JP" altLang="en-US" dirty="0"/>
              <a:t>形式がよい。</a:t>
            </a:r>
            <a:endParaRPr lang="ja-JP" altLang="en-US" dirty="0" smtClean="0"/>
          </a:p>
        </p:txBody>
      </p:sp>
      <p:pic>
        <p:nvPicPr>
          <p:cNvPr id="6" name="図 5"/>
          <p:cNvPicPr>
            <a:picLocks noChangeAspect="1"/>
          </p:cNvPicPr>
          <p:nvPr/>
        </p:nvPicPr>
        <p:blipFill>
          <a:blip r:embed="rId2"/>
          <a:stretch>
            <a:fillRect/>
          </a:stretch>
        </p:blipFill>
        <p:spPr>
          <a:xfrm>
            <a:off x="454081" y="1609126"/>
            <a:ext cx="4314990" cy="3000625"/>
          </a:xfrm>
          <a:prstGeom prst="rect">
            <a:avLst/>
          </a:prstGeom>
        </p:spPr>
      </p:pic>
      <p:sp>
        <p:nvSpPr>
          <p:cNvPr id="7" name="正方形/長方形 6"/>
          <p:cNvSpPr/>
          <p:nvPr/>
        </p:nvSpPr>
        <p:spPr>
          <a:xfrm>
            <a:off x="605053" y="2443653"/>
            <a:ext cx="3044663" cy="87498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332741" y="5074946"/>
            <a:ext cx="11444412" cy="369332"/>
          </a:xfrm>
          <a:prstGeom prst="rect">
            <a:avLst/>
          </a:prstGeom>
          <a:solidFill>
            <a:srgbClr val="FFFFCC"/>
          </a:solidFill>
          <a:ln w="19050">
            <a:solidFill>
              <a:schemeClr val="tx1"/>
            </a:solidFill>
          </a:ln>
        </p:spPr>
        <p:txBody>
          <a:bodyPr wrap="square" rtlCol="0">
            <a:spAutoFit/>
          </a:bodyPr>
          <a:lstStyle/>
          <a:p>
            <a:r>
              <a:rPr lang="en-US" altLang="ja-JP" dirty="0"/>
              <a:t>4. </a:t>
            </a:r>
            <a:r>
              <a:rPr lang="en-US" altLang="ja-JP" dirty="0" err="1"/>
              <a:t>pem</a:t>
            </a:r>
            <a:r>
              <a:rPr lang="en-US" altLang="ja-JP" dirty="0"/>
              <a:t> </a:t>
            </a:r>
            <a:r>
              <a:rPr lang="ja-JP" altLang="en-US" dirty="0"/>
              <a:t>ファイルが自動的に </a:t>
            </a:r>
            <a:r>
              <a:rPr lang="en-US" altLang="ja-JP" dirty="0"/>
              <a:t>Web </a:t>
            </a:r>
            <a:r>
              <a:rPr lang="ja-JP" altLang="en-US" dirty="0"/>
              <a:t>ブラウザでダウンロードされるので、どこか安全な</a:t>
            </a:r>
            <a:r>
              <a:rPr lang="ja-JP" altLang="en-US" dirty="0" smtClean="0"/>
              <a:t>場所 </a:t>
            </a:r>
            <a:r>
              <a:rPr lang="en-US" altLang="ja-JP" dirty="0" smtClean="0"/>
              <a:t>(</a:t>
            </a:r>
            <a:r>
              <a:rPr lang="ja-JP" altLang="en-US" dirty="0" smtClean="0"/>
              <a:t>デスクトップ等</a:t>
            </a:r>
            <a:r>
              <a:rPr lang="en-US" altLang="ja-JP" dirty="0" smtClean="0"/>
              <a:t>) </a:t>
            </a:r>
            <a:r>
              <a:rPr lang="ja-JP" altLang="en-US" dirty="0" err="1" smtClean="0"/>
              <a:t>に</a:t>
            </a:r>
            <a:r>
              <a:rPr lang="ja-JP" altLang="en-US" dirty="0" err="1"/>
              <a:t>保</a:t>
            </a:r>
            <a:r>
              <a:rPr lang="ja-JP" altLang="en-US" dirty="0"/>
              <a:t>存しておく。</a:t>
            </a:r>
            <a:endParaRPr lang="ja-JP" altLang="en-US" dirty="0" smtClean="0"/>
          </a:p>
        </p:txBody>
      </p:sp>
    </p:spTree>
    <p:extLst>
      <p:ext uri="{BB962C8B-B14F-4D97-AF65-F5344CB8AC3E}">
        <p14:creationId xmlns:p14="http://schemas.microsoft.com/office/powerpoint/2010/main" val="11349310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p:cNvPicPr>
            <a:picLocks noChangeAspect="1"/>
          </p:cNvPicPr>
          <p:nvPr/>
        </p:nvPicPr>
        <p:blipFill>
          <a:blip r:embed="rId2"/>
          <a:stretch>
            <a:fillRect/>
          </a:stretch>
        </p:blipFill>
        <p:spPr>
          <a:xfrm>
            <a:off x="748698" y="2017165"/>
            <a:ext cx="8174368" cy="2709370"/>
          </a:xfrm>
          <a:prstGeom prst="rect">
            <a:avLst/>
          </a:prstGeom>
        </p:spPr>
      </p:pic>
      <p:sp>
        <p:nvSpPr>
          <p:cNvPr id="7" name="正方形/長方形 6"/>
          <p:cNvSpPr/>
          <p:nvPr/>
        </p:nvSpPr>
        <p:spPr>
          <a:xfrm>
            <a:off x="2951034" y="2766448"/>
            <a:ext cx="4810401" cy="92233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7890642" y="3745818"/>
            <a:ext cx="867102" cy="57544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19</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93835"/>
            <a:ext cx="11444412" cy="923330"/>
          </a:xfrm>
          <a:prstGeom prst="rect">
            <a:avLst/>
          </a:prstGeom>
          <a:solidFill>
            <a:srgbClr val="FFFFCC"/>
          </a:solidFill>
          <a:ln w="19050">
            <a:solidFill>
              <a:schemeClr val="tx1"/>
            </a:solidFill>
          </a:ln>
        </p:spPr>
        <p:txBody>
          <a:bodyPr wrap="square" rtlCol="0">
            <a:spAutoFit/>
          </a:bodyPr>
          <a:lstStyle/>
          <a:p>
            <a:r>
              <a:rPr kumimoji="1" lang="en-US" altLang="ja-JP" dirty="0" smtClean="0"/>
              <a:t>5. </a:t>
            </a:r>
            <a:r>
              <a:rPr lang="ja-JP" altLang="en-US" dirty="0"/>
              <a:t>「サービス </a:t>
            </a:r>
            <a:r>
              <a:rPr lang="en-US" altLang="ja-JP" dirty="0"/>
              <a:t>-&gt; EC2 -&gt; </a:t>
            </a:r>
            <a:r>
              <a:rPr lang="ja-JP" altLang="en-US" dirty="0"/>
              <a:t>インスタンス </a:t>
            </a:r>
            <a:r>
              <a:rPr lang="en-US" altLang="ja-JP" dirty="0"/>
              <a:t>-&gt; </a:t>
            </a:r>
            <a:r>
              <a:rPr lang="ja-JP" altLang="en-US" dirty="0"/>
              <a:t>インスタンス」 より、「インスタンスを起動」を実行する</a:t>
            </a:r>
            <a:r>
              <a:rPr lang="ja-JP" altLang="en-US" dirty="0" smtClean="0"/>
              <a:t>。</a:t>
            </a:r>
            <a:endParaRPr lang="en-US" altLang="ja-JP" dirty="0" smtClean="0"/>
          </a:p>
          <a:p>
            <a:r>
              <a:rPr lang="en-US" altLang="ja-JP" dirty="0" smtClean="0"/>
              <a:t>6. </a:t>
            </a:r>
            <a:r>
              <a:rPr lang="ja-JP" altLang="en-US" dirty="0"/>
              <a:t>「ステップ </a:t>
            </a:r>
            <a:r>
              <a:rPr lang="en-US" altLang="ja-JP" dirty="0"/>
              <a:t>1: Amazon </a:t>
            </a:r>
            <a:r>
              <a:rPr lang="ja-JP" altLang="en-US" dirty="0"/>
              <a:t>マシンイメージ </a:t>
            </a:r>
            <a:r>
              <a:rPr lang="en-US" altLang="ja-JP" dirty="0"/>
              <a:t>(AMI</a:t>
            </a:r>
            <a:r>
              <a:rPr lang="en-US" altLang="ja-JP" dirty="0" smtClean="0"/>
              <a:t>)</a:t>
            </a:r>
            <a:r>
              <a:rPr lang="ja-JP" altLang="en-US" dirty="0" smtClean="0"/>
              <a:t>」の検索ボックスで、</a:t>
            </a:r>
            <a:r>
              <a:rPr lang="en-US" altLang="ja-JP" dirty="0" smtClean="0"/>
              <a:t>”Ubuntu” </a:t>
            </a:r>
            <a:r>
              <a:rPr lang="ja-JP" altLang="en-US" dirty="0" smtClean="0"/>
              <a:t>と検索する。</a:t>
            </a:r>
            <a:endParaRPr lang="en-US" altLang="ja-JP" dirty="0" smtClean="0"/>
          </a:p>
          <a:p>
            <a:r>
              <a:rPr lang="en-US" altLang="ja-JP" dirty="0" smtClean="0"/>
              <a:t>7. </a:t>
            </a:r>
            <a:r>
              <a:rPr lang="ja-JP" altLang="en-US" dirty="0"/>
              <a:t>「</a:t>
            </a:r>
            <a:r>
              <a:rPr lang="en-US" altLang="ja-JP" dirty="0"/>
              <a:t>Ubuntu Server </a:t>
            </a:r>
            <a:r>
              <a:rPr lang="en-US" altLang="ja-JP" dirty="0" smtClean="0"/>
              <a:t>20.04 </a:t>
            </a:r>
            <a:r>
              <a:rPr lang="en-US" altLang="ja-JP" dirty="0"/>
              <a:t>LTS (HVM), SSD Volume Type</a:t>
            </a:r>
            <a:r>
              <a:rPr lang="ja-JP" altLang="en-US" dirty="0"/>
              <a:t>」の「</a:t>
            </a:r>
            <a:r>
              <a:rPr lang="en-US" altLang="ja-JP" dirty="0"/>
              <a:t>64 </a:t>
            </a:r>
            <a:r>
              <a:rPr lang="ja-JP" altLang="en-US" dirty="0"/>
              <a:t>ビット </a:t>
            </a:r>
            <a:r>
              <a:rPr lang="en-US" altLang="ja-JP" dirty="0"/>
              <a:t>(x86)</a:t>
            </a:r>
            <a:r>
              <a:rPr lang="ja-JP" altLang="en-US" dirty="0"/>
              <a:t>」を選択する。</a:t>
            </a:r>
            <a:endParaRPr lang="ja-JP" altLang="en-US" dirty="0" smtClean="0"/>
          </a:p>
        </p:txBody>
      </p:sp>
      <p:sp>
        <p:nvSpPr>
          <p:cNvPr id="9" name="テキスト ボックス 8"/>
          <p:cNvSpPr txBox="1"/>
          <p:nvPr/>
        </p:nvSpPr>
        <p:spPr>
          <a:xfrm>
            <a:off x="395803" y="4838145"/>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8. </a:t>
            </a:r>
            <a:r>
              <a:rPr lang="ja-JP" altLang="en-US" dirty="0"/>
              <a:t>「ステップ </a:t>
            </a:r>
            <a:r>
              <a:rPr lang="en-US" altLang="ja-JP" dirty="0"/>
              <a:t>2: </a:t>
            </a:r>
            <a:r>
              <a:rPr lang="ja-JP" altLang="en-US" dirty="0"/>
              <a:t>インスタンスタイプの選択」で「</a:t>
            </a:r>
            <a:r>
              <a:rPr lang="en-US" altLang="ja-JP" dirty="0" smtClean="0"/>
              <a:t>t2.medium</a:t>
            </a:r>
            <a:r>
              <a:rPr lang="ja-JP" altLang="en-US" dirty="0" smtClean="0"/>
              <a:t>」</a:t>
            </a:r>
            <a:r>
              <a:rPr lang="ja-JP" altLang="en-US" dirty="0"/>
              <a:t>を選択する。</a:t>
            </a:r>
            <a:endParaRPr lang="ja-JP" altLang="en-US" dirty="0" smtClean="0"/>
          </a:p>
        </p:txBody>
      </p:sp>
      <p:pic>
        <p:nvPicPr>
          <p:cNvPr id="12" name="図 11"/>
          <p:cNvPicPr>
            <a:picLocks noChangeAspect="1"/>
          </p:cNvPicPr>
          <p:nvPr/>
        </p:nvPicPr>
        <p:blipFill>
          <a:blip r:embed="rId3"/>
          <a:stretch>
            <a:fillRect/>
          </a:stretch>
        </p:blipFill>
        <p:spPr>
          <a:xfrm>
            <a:off x="874986" y="5808790"/>
            <a:ext cx="10582275" cy="514350"/>
          </a:xfrm>
          <a:prstGeom prst="rect">
            <a:avLst/>
          </a:prstGeom>
        </p:spPr>
      </p:pic>
      <p:sp>
        <p:nvSpPr>
          <p:cNvPr id="13" name="正方形/長方形 12"/>
          <p:cNvSpPr/>
          <p:nvPr/>
        </p:nvSpPr>
        <p:spPr>
          <a:xfrm>
            <a:off x="804041" y="5850666"/>
            <a:ext cx="10783614" cy="45569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8005600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kumimoji="1" lang="ja-JP" altLang="en-US" dirty="0" smtClean="0"/>
              <a:t>本ドキュメントは、以下の</a:t>
            </a:r>
            <a:r>
              <a:rPr lang="ja-JP" altLang="en-US" dirty="0"/>
              <a:t>バージョンの</a:t>
            </a:r>
            <a:r>
              <a:rPr lang="ja-JP" altLang="en-US" dirty="0" smtClean="0"/>
              <a:t>「</a:t>
            </a:r>
            <a:r>
              <a:rPr lang="en-US" altLang="ja-JP" dirty="0" smtClean="0"/>
              <a:t>NTT</a:t>
            </a:r>
            <a:r>
              <a:rPr lang="ja-JP" altLang="en-US" dirty="0"/>
              <a:t>東日本 </a:t>
            </a:r>
            <a:r>
              <a:rPr lang="en-US" altLang="ja-JP" dirty="0"/>
              <a:t>– IPA </a:t>
            </a:r>
            <a:r>
              <a:rPr lang="ja-JP" altLang="en-US" dirty="0"/>
              <a:t>シン・</a:t>
            </a:r>
            <a:r>
              <a:rPr lang="ja-JP" altLang="en-US" dirty="0" smtClean="0"/>
              <a:t>テレワークシステム」のソースコード一式に関する解説書です。</a:t>
            </a:r>
            <a:endParaRPr lang="en-US" altLang="ja-JP" dirty="0" smtClean="0"/>
          </a:p>
          <a:p>
            <a:pPr lvl="1"/>
            <a:r>
              <a:rPr lang="ja-JP" altLang="en-US" dirty="0" smtClean="0"/>
              <a:t>バージョン</a:t>
            </a:r>
            <a:r>
              <a:rPr lang="en-US" altLang="ja-JP" dirty="0"/>
              <a:t>: </a:t>
            </a:r>
            <a:r>
              <a:rPr lang="en-US" altLang="ja-JP" b="1" u="sng" dirty="0" smtClean="0">
                <a:solidFill>
                  <a:schemeClr val="accent2">
                    <a:lumMod val="75000"/>
                  </a:schemeClr>
                </a:solidFill>
              </a:rPr>
              <a:t>beta8preview2</a:t>
            </a:r>
          </a:p>
          <a:p>
            <a:pPr lvl="1"/>
            <a:endParaRPr lang="en-US" altLang="ja-JP" b="1" u="sng" dirty="0" smtClean="0">
              <a:solidFill>
                <a:schemeClr val="accent2">
                  <a:lumMod val="75000"/>
                </a:schemeClr>
              </a:solidFill>
            </a:endParaRPr>
          </a:p>
          <a:p>
            <a:r>
              <a:rPr kumimoji="1" lang="ja-JP" altLang="en-US" dirty="0" smtClean="0"/>
              <a:t>バージョンごとの更新履歴・機能追加・バグ修正の履歴は、以下の </a:t>
            </a:r>
            <a:r>
              <a:rPr kumimoji="1" lang="en-US" altLang="ja-JP" dirty="0" smtClean="0"/>
              <a:t>URL </a:t>
            </a:r>
            <a:r>
              <a:rPr kumimoji="1" lang="ja-JP" altLang="en-US" dirty="0" smtClean="0"/>
              <a:t>のテキストファイル </a:t>
            </a:r>
            <a:r>
              <a:rPr kumimoji="1" lang="en-US" altLang="ja-JP" dirty="0" smtClean="0"/>
              <a:t>(README.md) </a:t>
            </a:r>
            <a:r>
              <a:rPr kumimoji="1" lang="ja-JP" altLang="en-US" dirty="0" smtClean="0"/>
              <a:t>に記載されています。</a:t>
            </a:r>
            <a:r>
              <a:rPr kumimoji="1" lang="en-US" altLang="ja-JP" dirty="0" smtClean="0"/>
              <a:t/>
            </a:r>
            <a:br>
              <a:rPr kumimoji="1" lang="en-US" altLang="ja-JP" dirty="0" smtClean="0"/>
            </a:br>
            <a:r>
              <a:rPr kumimoji="1" lang="ja-JP" altLang="en-US" dirty="0" smtClean="0"/>
              <a:t>本ドキュメントをお読みいただく前に、必ずご参照ください。</a:t>
            </a:r>
            <a:endParaRPr kumimoji="1" lang="en-US" altLang="ja-JP" dirty="0" smtClean="0"/>
          </a:p>
          <a:p>
            <a:pPr lvl="1"/>
            <a:r>
              <a:rPr lang="en-US" altLang="ja-JP" b="1" dirty="0" smtClean="0">
                <a:hlinkClick r:id="rId2"/>
              </a:rPr>
              <a:t>https://github.com/IPA-CyberLab/IPA-DN-Ultra/</a:t>
            </a:r>
            <a:endParaRPr lang="en-US" altLang="ja-JP" b="1" dirty="0" smtClean="0"/>
          </a:p>
          <a:p>
            <a:pPr lvl="1"/>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a:t>
            </a:fld>
            <a:endParaRPr kumimoji="1" lang="ja-JP" altLang="en-US" dirty="0"/>
          </a:p>
        </p:txBody>
      </p:sp>
      <p:sp>
        <p:nvSpPr>
          <p:cNvPr id="4" name="タイトル 3"/>
          <p:cNvSpPr>
            <a:spLocks noGrp="1"/>
          </p:cNvSpPr>
          <p:nvPr>
            <p:ph type="title"/>
          </p:nvPr>
        </p:nvSpPr>
        <p:spPr/>
        <p:txBody>
          <a:bodyPr>
            <a:normAutofit fontScale="90000"/>
          </a:bodyPr>
          <a:lstStyle/>
          <a:p>
            <a:r>
              <a:rPr kumimoji="1" lang="ja-JP" altLang="en-US" b="1" dirty="0" smtClean="0"/>
              <a:t>本バージョンについて・更新履歴</a:t>
            </a:r>
            <a:endParaRPr kumimoji="1" lang="ja-JP" altLang="en-US" b="1" dirty="0"/>
          </a:p>
        </p:txBody>
      </p:sp>
    </p:spTree>
    <p:extLst>
      <p:ext uri="{BB962C8B-B14F-4D97-AF65-F5344CB8AC3E}">
        <p14:creationId xmlns:p14="http://schemas.microsoft.com/office/powerpoint/2010/main" val="3481386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20</a:t>
            </a:fld>
            <a:endParaRPr kumimoji="1" lang="ja-JP" altLang="en-US" dirty="0"/>
          </a:p>
        </p:txBody>
      </p:sp>
      <p:sp>
        <p:nvSpPr>
          <p:cNvPr id="5" name="テキスト ボックス 4"/>
          <p:cNvSpPr txBox="1"/>
          <p:nvPr/>
        </p:nvSpPr>
        <p:spPr>
          <a:xfrm>
            <a:off x="231067" y="441385"/>
            <a:ext cx="11444412" cy="2585323"/>
          </a:xfrm>
          <a:prstGeom prst="rect">
            <a:avLst/>
          </a:prstGeom>
          <a:solidFill>
            <a:srgbClr val="FFFFCC"/>
          </a:solidFill>
          <a:ln w="19050">
            <a:solidFill>
              <a:schemeClr val="tx1"/>
            </a:solidFill>
          </a:ln>
        </p:spPr>
        <p:txBody>
          <a:bodyPr wrap="square" rtlCol="0">
            <a:spAutoFit/>
          </a:bodyPr>
          <a:lstStyle/>
          <a:p>
            <a:r>
              <a:rPr kumimoji="1" lang="en-US" altLang="ja-JP" dirty="0" smtClean="0"/>
              <a:t>9. </a:t>
            </a:r>
            <a:r>
              <a:rPr lang="ja-JP" altLang="en-US" dirty="0"/>
              <a:t>「ステップ </a:t>
            </a:r>
            <a:r>
              <a:rPr lang="en-US" altLang="ja-JP" dirty="0"/>
              <a:t>3: </a:t>
            </a:r>
            <a:r>
              <a:rPr lang="ja-JP" altLang="en-US" dirty="0"/>
              <a:t>インスタンスの詳細の設定」はデフォルトのままでよい</a:t>
            </a:r>
            <a:r>
              <a:rPr lang="ja-JP" altLang="en-US" dirty="0" smtClean="0"/>
              <a:t>。</a:t>
            </a:r>
            <a:endParaRPr lang="en-US" altLang="ja-JP" dirty="0" smtClean="0"/>
          </a:p>
          <a:p>
            <a:r>
              <a:rPr lang="en-US" altLang="ja-JP" dirty="0" smtClean="0"/>
              <a:t>10. </a:t>
            </a:r>
            <a:r>
              <a:rPr lang="ja-JP" altLang="en-US" b="1" dirty="0">
                <a:solidFill>
                  <a:srgbClr val="0000FF"/>
                </a:solidFill>
              </a:rPr>
              <a:t>「ステップ </a:t>
            </a:r>
            <a:r>
              <a:rPr lang="en-US" altLang="ja-JP" b="1" dirty="0">
                <a:solidFill>
                  <a:srgbClr val="0000FF"/>
                </a:solidFill>
              </a:rPr>
              <a:t>4: </a:t>
            </a:r>
            <a:r>
              <a:rPr lang="ja-JP" altLang="en-US" b="1" dirty="0">
                <a:solidFill>
                  <a:srgbClr val="0000FF"/>
                </a:solidFill>
              </a:rPr>
              <a:t>ストレージの追加」では、ディスク容量を念のため </a:t>
            </a:r>
            <a:r>
              <a:rPr lang="en-US" altLang="ja-JP" b="1" dirty="0">
                <a:solidFill>
                  <a:srgbClr val="0000FF"/>
                </a:solidFill>
              </a:rPr>
              <a:t>60GB </a:t>
            </a:r>
            <a:r>
              <a:rPr lang="ja-JP" altLang="en-US" b="1" dirty="0">
                <a:solidFill>
                  <a:srgbClr val="0000FF"/>
                </a:solidFill>
              </a:rPr>
              <a:t>程度に増加する。</a:t>
            </a:r>
            <a:r>
              <a:rPr lang="en-US" altLang="ja-JP" b="1" dirty="0">
                <a:solidFill>
                  <a:srgbClr val="0000FF"/>
                </a:solidFill>
              </a:rPr>
              <a:t/>
            </a:r>
            <a:br>
              <a:rPr lang="en-US" altLang="ja-JP" b="1" dirty="0">
                <a:solidFill>
                  <a:srgbClr val="0000FF"/>
                </a:solidFill>
              </a:rPr>
            </a:br>
            <a:r>
              <a:rPr lang="en-US" altLang="ja-JP" b="1" dirty="0">
                <a:solidFill>
                  <a:srgbClr val="0000FF"/>
                </a:solidFill>
              </a:rPr>
              <a:t>      (</a:t>
            </a:r>
            <a:r>
              <a:rPr lang="ja-JP" altLang="en-US" b="1" dirty="0">
                <a:solidFill>
                  <a:srgbClr val="0000FF"/>
                </a:solidFill>
              </a:rPr>
              <a:t>デフォルトは </a:t>
            </a:r>
            <a:r>
              <a:rPr lang="en-US" altLang="ja-JP" b="1" dirty="0">
                <a:solidFill>
                  <a:srgbClr val="0000FF"/>
                </a:solidFill>
              </a:rPr>
              <a:t>8GB </a:t>
            </a:r>
            <a:r>
              <a:rPr lang="ja-JP" altLang="en-US" b="1" dirty="0">
                <a:solidFill>
                  <a:srgbClr val="0000FF"/>
                </a:solidFill>
              </a:rPr>
              <a:t>であるが、これでは </a:t>
            </a:r>
            <a:r>
              <a:rPr lang="en-US" altLang="ja-JP" b="1" dirty="0">
                <a:solidFill>
                  <a:srgbClr val="0000FF"/>
                </a:solidFill>
              </a:rPr>
              <a:t>Swap </a:t>
            </a:r>
            <a:r>
              <a:rPr lang="ja-JP" altLang="en-US" b="1" dirty="0">
                <a:solidFill>
                  <a:srgbClr val="0000FF"/>
                </a:solidFill>
              </a:rPr>
              <a:t>を作成すると不足する。また、各種ログが溜まってきたときに、ディスク容量が不足するおそれがある。</a:t>
            </a:r>
            <a:r>
              <a:rPr lang="en-US" altLang="ja-JP" b="1" dirty="0" smtClean="0">
                <a:solidFill>
                  <a:srgbClr val="0000FF"/>
                </a:solidFill>
              </a:rPr>
              <a:t>)</a:t>
            </a:r>
            <a:endParaRPr lang="en-US" altLang="ja-JP" dirty="0" smtClean="0"/>
          </a:p>
          <a:p>
            <a:r>
              <a:rPr lang="en-US" altLang="ja-JP" dirty="0" smtClean="0"/>
              <a:t>11. </a:t>
            </a:r>
            <a:r>
              <a:rPr lang="ja-JP" altLang="en-US" dirty="0"/>
              <a:t>「ステップ </a:t>
            </a:r>
            <a:r>
              <a:rPr lang="en-US" altLang="ja-JP" dirty="0"/>
              <a:t>5: </a:t>
            </a:r>
            <a:r>
              <a:rPr lang="ja-JP" altLang="en-US" dirty="0"/>
              <a:t>タグの追加」はデフォルトのままでよい</a:t>
            </a:r>
            <a:r>
              <a:rPr lang="ja-JP" altLang="en-US" dirty="0" smtClean="0"/>
              <a:t>。 </a:t>
            </a:r>
            <a:r>
              <a:rPr lang="en-US" altLang="ja-JP" dirty="0" smtClean="0"/>
              <a:t>(</a:t>
            </a:r>
            <a:r>
              <a:rPr lang="ja-JP" altLang="en-US" dirty="0" smtClean="0"/>
              <a:t>タグを付けてもよい。</a:t>
            </a:r>
            <a:r>
              <a:rPr lang="en-US" altLang="ja-JP" dirty="0" smtClean="0"/>
              <a:t>)</a:t>
            </a:r>
          </a:p>
          <a:p>
            <a:r>
              <a:rPr lang="en-US" altLang="ja-JP" dirty="0" smtClean="0"/>
              <a:t>12. </a:t>
            </a:r>
            <a:r>
              <a:rPr lang="ja-JP" altLang="en-US" b="1" dirty="0" smtClean="0">
                <a:solidFill>
                  <a:srgbClr val="FF0000"/>
                </a:solidFill>
              </a:rPr>
              <a:t>これが肝心。</a:t>
            </a:r>
            <a:r>
              <a:rPr lang="ja-JP" altLang="en-US" dirty="0" smtClean="0"/>
              <a:t>「</a:t>
            </a:r>
            <a:r>
              <a:rPr lang="ja-JP" altLang="en-US" dirty="0"/>
              <a:t>ステップ </a:t>
            </a:r>
            <a:r>
              <a:rPr lang="en-US" altLang="ja-JP" dirty="0"/>
              <a:t>6: </a:t>
            </a:r>
            <a:r>
              <a:rPr lang="ja-JP" altLang="en-US" dirty="0"/>
              <a:t>セキュリティグループの設定」で、新しいセキュリティグループを作成する</a:t>
            </a:r>
            <a:r>
              <a:rPr lang="ja-JP" altLang="en-US" dirty="0" smtClean="0"/>
              <a:t>。ルール</a:t>
            </a:r>
            <a:r>
              <a:rPr lang="ja-JP" altLang="en-US" dirty="0"/>
              <a:t>は、以下のようにする。</a:t>
            </a:r>
          </a:p>
          <a:p>
            <a:r>
              <a:rPr lang="ja-JP" altLang="en-US" dirty="0"/>
              <a:t>・ </a:t>
            </a:r>
            <a:r>
              <a:rPr lang="en-US" altLang="ja-JP" b="1" dirty="0">
                <a:solidFill>
                  <a:srgbClr val="0000FF"/>
                </a:solidFill>
              </a:rPr>
              <a:t>SSH (</a:t>
            </a:r>
            <a:r>
              <a:rPr lang="ja-JP" altLang="en-US" b="1" dirty="0">
                <a:solidFill>
                  <a:srgbClr val="0000FF"/>
                </a:solidFill>
              </a:rPr>
              <a:t>デフォルト</a:t>
            </a:r>
            <a:r>
              <a:rPr lang="en-US" altLang="ja-JP" b="1" dirty="0">
                <a:solidFill>
                  <a:srgbClr val="0000FF"/>
                </a:solidFill>
              </a:rPr>
              <a:t>) </a:t>
            </a:r>
            <a:r>
              <a:rPr lang="en-US" altLang="ja-JP" dirty="0"/>
              <a:t>※ </a:t>
            </a:r>
            <a:r>
              <a:rPr lang="ja-JP" altLang="en-US" dirty="0"/>
              <a:t>任意の場所から接続できるようにする</a:t>
            </a:r>
          </a:p>
          <a:p>
            <a:r>
              <a:rPr lang="ja-JP" altLang="en-US" dirty="0"/>
              <a:t>・ </a:t>
            </a:r>
            <a:r>
              <a:rPr lang="en-US" altLang="ja-JP" b="1" dirty="0">
                <a:solidFill>
                  <a:srgbClr val="0000FF"/>
                </a:solidFill>
              </a:rPr>
              <a:t>HTTPS (</a:t>
            </a:r>
            <a:r>
              <a:rPr lang="ja-JP" altLang="en-US" b="1" dirty="0" smtClean="0">
                <a:solidFill>
                  <a:srgbClr val="0000FF"/>
                </a:solidFill>
              </a:rPr>
              <a:t>追加すること</a:t>
            </a:r>
            <a:r>
              <a:rPr lang="en-US" altLang="ja-JP" b="1" dirty="0" smtClean="0">
                <a:solidFill>
                  <a:srgbClr val="0000FF"/>
                </a:solidFill>
              </a:rPr>
              <a:t>) </a:t>
            </a:r>
            <a:r>
              <a:rPr lang="en-US" altLang="ja-JP" dirty="0"/>
              <a:t>※ </a:t>
            </a:r>
            <a:r>
              <a:rPr lang="ja-JP" altLang="en-US" dirty="0"/>
              <a:t>任意の場所から接続できるようにする</a:t>
            </a:r>
          </a:p>
          <a:p>
            <a:r>
              <a:rPr lang="ja-JP" altLang="en-US" dirty="0"/>
              <a:t>・ </a:t>
            </a:r>
            <a:r>
              <a:rPr lang="ja-JP" altLang="en-US" b="1" dirty="0">
                <a:solidFill>
                  <a:srgbClr val="0000FF"/>
                </a:solidFill>
              </a:rPr>
              <a:t>すべての </a:t>
            </a:r>
            <a:r>
              <a:rPr lang="en-US" altLang="ja-JP" b="1" dirty="0">
                <a:solidFill>
                  <a:srgbClr val="0000FF"/>
                </a:solidFill>
              </a:rPr>
              <a:t>ICMP - IPv4 (</a:t>
            </a:r>
            <a:r>
              <a:rPr lang="ja-JP" altLang="en-US" b="1" dirty="0" smtClean="0">
                <a:solidFill>
                  <a:srgbClr val="0000FF"/>
                </a:solidFill>
              </a:rPr>
              <a:t>追加すること</a:t>
            </a:r>
            <a:r>
              <a:rPr lang="en-US" altLang="ja-JP" b="1" dirty="0" smtClean="0">
                <a:solidFill>
                  <a:srgbClr val="0000FF"/>
                </a:solidFill>
              </a:rPr>
              <a:t>) </a:t>
            </a:r>
            <a:r>
              <a:rPr lang="en-US" altLang="ja-JP" dirty="0"/>
              <a:t>※ </a:t>
            </a:r>
            <a:r>
              <a:rPr lang="ja-JP" altLang="en-US" dirty="0"/>
              <a:t>任意の場所から接続できるように</a:t>
            </a:r>
            <a:r>
              <a:rPr lang="ja-JP" altLang="en-US" dirty="0" smtClean="0"/>
              <a:t>する</a:t>
            </a:r>
          </a:p>
        </p:txBody>
      </p:sp>
      <p:pic>
        <p:nvPicPr>
          <p:cNvPr id="9" name="図 8"/>
          <p:cNvPicPr>
            <a:picLocks noChangeAspect="1"/>
          </p:cNvPicPr>
          <p:nvPr/>
        </p:nvPicPr>
        <p:blipFill>
          <a:blip r:embed="rId2"/>
          <a:stretch>
            <a:fillRect/>
          </a:stretch>
        </p:blipFill>
        <p:spPr>
          <a:xfrm>
            <a:off x="1241773" y="3953132"/>
            <a:ext cx="9244505" cy="2391323"/>
          </a:xfrm>
          <a:prstGeom prst="rect">
            <a:avLst/>
          </a:prstGeom>
          <a:ln>
            <a:solidFill>
              <a:schemeClr val="tx1"/>
            </a:solidFill>
          </a:ln>
        </p:spPr>
      </p:pic>
      <p:sp>
        <p:nvSpPr>
          <p:cNvPr id="10" name="正方形/長方形 9"/>
          <p:cNvSpPr/>
          <p:nvPr/>
        </p:nvSpPr>
        <p:spPr>
          <a:xfrm>
            <a:off x="1288048" y="5159679"/>
            <a:ext cx="9208982" cy="82618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p:cNvSpPr/>
          <p:nvPr/>
        </p:nvSpPr>
        <p:spPr>
          <a:xfrm>
            <a:off x="1280165" y="6011017"/>
            <a:ext cx="876906" cy="34533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6013615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21</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61796" y="867799"/>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13. </a:t>
            </a:r>
            <a:r>
              <a:rPr lang="ja-JP" altLang="en-US" dirty="0"/>
              <a:t>「ステップ </a:t>
            </a:r>
            <a:r>
              <a:rPr lang="en-US" altLang="ja-JP" dirty="0"/>
              <a:t>7: </a:t>
            </a:r>
            <a:r>
              <a:rPr lang="ja-JP" altLang="en-US" dirty="0"/>
              <a:t>インスタンス作成の</a:t>
            </a:r>
            <a:r>
              <a:rPr lang="ja-JP" altLang="en-US" dirty="0" smtClean="0"/>
              <a:t>確認」 で、いよいよ、「</a:t>
            </a:r>
            <a:r>
              <a:rPr lang="ja-JP" altLang="en-US" dirty="0"/>
              <a:t>起動」をクリックする。先ほど作成したキーペアを選択して起動する。</a:t>
            </a:r>
            <a:endParaRPr lang="ja-JP" altLang="en-US" dirty="0" smtClean="0"/>
          </a:p>
        </p:txBody>
      </p:sp>
      <p:pic>
        <p:nvPicPr>
          <p:cNvPr id="6" name="図 5"/>
          <p:cNvPicPr>
            <a:picLocks noChangeAspect="1"/>
          </p:cNvPicPr>
          <p:nvPr/>
        </p:nvPicPr>
        <p:blipFill>
          <a:blip r:embed="rId2"/>
          <a:stretch>
            <a:fillRect/>
          </a:stretch>
        </p:blipFill>
        <p:spPr>
          <a:xfrm>
            <a:off x="669438" y="1431636"/>
            <a:ext cx="6401395" cy="3723621"/>
          </a:xfrm>
          <a:prstGeom prst="rect">
            <a:avLst/>
          </a:prstGeom>
        </p:spPr>
      </p:pic>
      <p:sp>
        <p:nvSpPr>
          <p:cNvPr id="7" name="正方形/長方形 6"/>
          <p:cNvSpPr/>
          <p:nvPr/>
        </p:nvSpPr>
        <p:spPr>
          <a:xfrm>
            <a:off x="6676696" y="4858342"/>
            <a:ext cx="465083" cy="2969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図 7"/>
          <p:cNvPicPr>
            <a:picLocks noChangeAspect="1"/>
          </p:cNvPicPr>
          <p:nvPr/>
        </p:nvPicPr>
        <p:blipFill>
          <a:blip r:embed="rId3"/>
          <a:stretch>
            <a:fillRect/>
          </a:stretch>
        </p:blipFill>
        <p:spPr>
          <a:xfrm>
            <a:off x="7639378" y="2596967"/>
            <a:ext cx="3822153" cy="2535750"/>
          </a:xfrm>
          <a:prstGeom prst="rect">
            <a:avLst/>
          </a:prstGeom>
        </p:spPr>
      </p:pic>
      <p:sp>
        <p:nvSpPr>
          <p:cNvPr id="9" name="正方形/長方形 8"/>
          <p:cNvSpPr/>
          <p:nvPr/>
        </p:nvSpPr>
        <p:spPr>
          <a:xfrm>
            <a:off x="7882758" y="3950667"/>
            <a:ext cx="3326524" cy="68317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10365826" y="4707412"/>
            <a:ext cx="867103" cy="28903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457200" y="5228831"/>
            <a:ext cx="11335124" cy="646331"/>
          </a:xfrm>
          <a:prstGeom prst="rect">
            <a:avLst/>
          </a:prstGeom>
          <a:solidFill>
            <a:srgbClr val="FFFFCC"/>
          </a:solidFill>
          <a:ln w="19050">
            <a:solidFill>
              <a:schemeClr val="tx1"/>
            </a:solidFill>
          </a:ln>
        </p:spPr>
        <p:txBody>
          <a:bodyPr wrap="square" rtlCol="0">
            <a:spAutoFit/>
          </a:bodyPr>
          <a:lstStyle/>
          <a:p>
            <a:r>
              <a:rPr kumimoji="1" lang="en-US" altLang="ja-JP" dirty="0" smtClean="0"/>
              <a:t>14. AWS </a:t>
            </a:r>
            <a:r>
              <a:rPr kumimoji="1" lang="ja-JP" altLang="en-US" dirty="0" smtClean="0"/>
              <a:t>コンソールの「</a:t>
            </a:r>
            <a:r>
              <a:rPr lang="en-US" altLang="ja-JP" dirty="0" smtClean="0"/>
              <a:t>EC2</a:t>
            </a:r>
            <a:r>
              <a:rPr lang="ja-JP" altLang="en-US" dirty="0" smtClean="0"/>
              <a:t>」の「インスタント」で、</a:t>
            </a:r>
            <a:r>
              <a:rPr lang="en-US" altLang="ja-JP" dirty="0" smtClean="0"/>
              <a:t>13 </a:t>
            </a:r>
            <a:r>
              <a:rPr lang="ja-JP" altLang="en-US" dirty="0" smtClean="0"/>
              <a:t>で起動したインスタンスが</a:t>
            </a:r>
            <a:r>
              <a:rPr lang="ja-JP" altLang="en-US" b="1" dirty="0" smtClean="0">
                <a:solidFill>
                  <a:schemeClr val="accent6">
                    <a:lumMod val="75000"/>
                  </a:schemeClr>
                </a:solidFill>
              </a:rPr>
              <a:t>「実行中」</a:t>
            </a:r>
            <a:r>
              <a:rPr lang="ja-JP" altLang="en-US" dirty="0" smtClean="0"/>
              <a:t>になるまで待つ。</a:t>
            </a:r>
            <a:r>
              <a:rPr lang="en-US" altLang="ja-JP" dirty="0" smtClean="0"/>
              <a:t>(</a:t>
            </a:r>
            <a:r>
              <a:rPr lang="ja-JP" altLang="en-US" dirty="0" smtClean="0"/>
              <a:t>時々画面更新する</a:t>
            </a:r>
            <a:r>
              <a:rPr lang="en-US" altLang="ja-JP" dirty="0" smtClean="0"/>
              <a:t>)</a:t>
            </a:r>
          </a:p>
          <a:p>
            <a:r>
              <a:rPr lang="ja-JP" altLang="en-US" dirty="0" smtClean="0"/>
              <a:t>数分間で完了するはずである。</a:t>
            </a:r>
          </a:p>
        </p:txBody>
      </p:sp>
      <p:pic>
        <p:nvPicPr>
          <p:cNvPr id="12" name="図 11"/>
          <p:cNvPicPr>
            <a:picLocks noChangeAspect="1"/>
          </p:cNvPicPr>
          <p:nvPr/>
        </p:nvPicPr>
        <p:blipFill>
          <a:blip r:embed="rId4"/>
          <a:stretch>
            <a:fillRect/>
          </a:stretch>
        </p:blipFill>
        <p:spPr>
          <a:xfrm>
            <a:off x="1403951" y="5964478"/>
            <a:ext cx="9667875" cy="762000"/>
          </a:xfrm>
          <a:prstGeom prst="rect">
            <a:avLst/>
          </a:prstGeom>
        </p:spPr>
      </p:pic>
      <p:sp>
        <p:nvSpPr>
          <p:cNvPr id="13" name="正方形/長方形 12"/>
          <p:cNvSpPr/>
          <p:nvPr/>
        </p:nvSpPr>
        <p:spPr>
          <a:xfrm>
            <a:off x="5044965" y="6390454"/>
            <a:ext cx="1647497" cy="2969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1956300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22</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816645"/>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15. </a:t>
            </a:r>
            <a:r>
              <a:rPr lang="ja-JP" altLang="en-US" dirty="0"/>
              <a:t>「サービス </a:t>
            </a:r>
            <a:r>
              <a:rPr lang="en-US" altLang="ja-JP" dirty="0"/>
              <a:t>-&gt; EC2 -&gt; </a:t>
            </a:r>
            <a:r>
              <a:rPr lang="ja-JP" altLang="en-US" dirty="0"/>
              <a:t>ネットワーク </a:t>
            </a:r>
            <a:r>
              <a:rPr lang="en-US" altLang="ja-JP" dirty="0"/>
              <a:t>&amp; </a:t>
            </a:r>
            <a:r>
              <a:rPr lang="ja-JP" altLang="en-US" dirty="0"/>
              <a:t>セキュリティ </a:t>
            </a:r>
            <a:r>
              <a:rPr lang="en-US" altLang="ja-JP" dirty="0"/>
              <a:t>-&gt; Elastic </a:t>
            </a:r>
            <a:r>
              <a:rPr lang="en-US" altLang="ja-JP" dirty="0" smtClean="0"/>
              <a:t>IP</a:t>
            </a:r>
            <a:r>
              <a:rPr lang="ja-JP" altLang="en-US" dirty="0"/>
              <a:t>」で</a:t>
            </a:r>
            <a:r>
              <a:rPr lang="ja-JP" altLang="en-US" dirty="0" smtClean="0"/>
              <a:t>、静的パブリック </a:t>
            </a:r>
            <a:r>
              <a:rPr lang="en-US" altLang="ja-JP" dirty="0"/>
              <a:t>IPv4 </a:t>
            </a:r>
            <a:r>
              <a:rPr lang="ja-JP" altLang="en-US" dirty="0"/>
              <a:t>アドレスを </a:t>
            </a:r>
            <a:r>
              <a:rPr lang="en-US" altLang="ja-JP" dirty="0"/>
              <a:t>1 </a:t>
            </a:r>
            <a:r>
              <a:rPr lang="ja-JP" altLang="en-US" dirty="0"/>
              <a:t>つ割当てを受ける</a:t>
            </a:r>
            <a:r>
              <a:rPr lang="ja-JP" altLang="en-US" dirty="0" smtClean="0"/>
              <a:t>。</a:t>
            </a:r>
            <a:endParaRPr lang="en-US" altLang="ja-JP" dirty="0" smtClean="0"/>
          </a:p>
          <a:p>
            <a:r>
              <a:rPr lang="en-US" altLang="ja-JP" dirty="0" smtClean="0"/>
              <a:t>IP </a:t>
            </a:r>
            <a:r>
              <a:rPr lang="ja-JP" altLang="en-US" dirty="0" smtClean="0"/>
              <a:t>アドレスの割当ては、即時に完了する。</a:t>
            </a:r>
          </a:p>
        </p:txBody>
      </p:sp>
      <p:pic>
        <p:nvPicPr>
          <p:cNvPr id="6" name="図 5"/>
          <p:cNvPicPr>
            <a:picLocks noChangeAspect="1"/>
          </p:cNvPicPr>
          <p:nvPr/>
        </p:nvPicPr>
        <p:blipFill>
          <a:blip r:embed="rId2"/>
          <a:stretch>
            <a:fillRect/>
          </a:stretch>
        </p:blipFill>
        <p:spPr>
          <a:xfrm>
            <a:off x="744265" y="1510081"/>
            <a:ext cx="3331122" cy="2723311"/>
          </a:xfrm>
          <a:prstGeom prst="rect">
            <a:avLst/>
          </a:prstGeom>
        </p:spPr>
      </p:pic>
      <p:sp>
        <p:nvSpPr>
          <p:cNvPr id="7" name="正方形/長方形 6"/>
          <p:cNvSpPr/>
          <p:nvPr/>
        </p:nvSpPr>
        <p:spPr>
          <a:xfrm>
            <a:off x="851337" y="2862468"/>
            <a:ext cx="1647497" cy="2969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3499945" y="4039462"/>
            <a:ext cx="756744"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332741" y="4413923"/>
            <a:ext cx="11444412" cy="923330"/>
          </a:xfrm>
          <a:prstGeom prst="rect">
            <a:avLst/>
          </a:prstGeom>
          <a:solidFill>
            <a:srgbClr val="FFFFCC"/>
          </a:solidFill>
          <a:ln w="19050">
            <a:solidFill>
              <a:schemeClr val="tx1"/>
            </a:solidFill>
          </a:ln>
        </p:spPr>
        <p:txBody>
          <a:bodyPr wrap="square" rtlCol="0">
            <a:spAutoFit/>
          </a:bodyPr>
          <a:lstStyle/>
          <a:p>
            <a:r>
              <a:rPr kumimoji="1" lang="en-US" altLang="ja-JP" dirty="0" smtClean="0"/>
              <a:t>16. 15 </a:t>
            </a:r>
            <a:r>
              <a:rPr kumimoji="1" lang="ja-JP" altLang="en-US" dirty="0" smtClean="0"/>
              <a:t>で割当てられた静的パブリック </a:t>
            </a:r>
            <a:r>
              <a:rPr kumimoji="1" lang="en-US" altLang="ja-JP" dirty="0" smtClean="0"/>
              <a:t>IPv4 </a:t>
            </a:r>
            <a:r>
              <a:rPr kumimoji="1" lang="ja-JP" altLang="en-US" dirty="0" smtClean="0"/>
              <a:t>アドレスに</a:t>
            </a:r>
            <a:r>
              <a:rPr lang="ja-JP" altLang="en-US" dirty="0"/>
              <a:t>対して、「アクション」から「</a:t>
            </a:r>
            <a:r>
              <a:rPr lang="en-US" altLang="ja-JP" dirty="0"/>
              <a:t>Elastic IP </a:t>
            </a:r>
            <a:r>
              <a:rPr lang="ja-JP" altLang="en-US" dirty="0"/>
              <a:t>アドレスの関連付け」を</a:t>
            </a:r>
            <a:r>
              <a:rPr lang="ja-JP" altLang="en-US" dirty="0" smtClean="0"/>
              <a:t>クリックし、</a:t>
            </a:r>
            <a:r>
              <a:rPr lang="en-US" altLang="ja-JP" dirty="0" smtClean="0"/>
              <a:t>13 </a:t>
            </a:r>
            <a:r>
              <a:rPr lang="ja-JP" altLang="en-US" dirty="0" smtClean="0"/>
              <a:t>で作成した</a:t>
            </a:r>
            <a:r>
              <a:rPr lang="en-US" altLang="ja-JP" dirty="0"/>
              <a:t>EC2 </a:t>
            </a:r>
            <a:r>
              <a:rPr lang="ja-JP" altLang="en-US" dirty="0"/>
              <a:t>インスタンスに関連付ける</a:t>
            </a:r>
            <a:r>
              <a:rPr lang="ja-JP" altLang="en-US" dirty="0" smtClean="0"/>
              <a:t>。数秒後には工事が完了し、この </a:t>
            </a:r>
            <a:r>
              <a:rPr lang="en-US" altLang="ja-JP" dirty="0" smtClean="0"/>
              <a:t>IPv4 </a:t>
            </a:r>
            <a:r>
              <a:rPr lang="ja-JP" altLang="en-US" dirty="0" smtClean="0"/>
              <a:t>アドレス宛の通信が </a:t>
            </a:r>
            <a:r>
              <a:rPr lang="en-US" altLang="ja-JP" dirty="0" smtClean="0"/>
              <a:t>EC2 </a:t>
            </a:r>
            <a:r>
              <a:rPr lang="ja-JP" altLang="en-US" dirty="0" smtClean="0"/>
              <a:t>インスタンスにルーチングされるようになる。</a:t>
            </a:r>
            <a:endParaRPr lang="en-US" altLang="ja-JP" dirty="0" smtClean="0"/>
          </a:p>
        </p:txBody>
      </p:sp>
      <p:pic>
        <p:nvPicPr>
          <p:cNvPr id="12" name="図 11"/>
          <p:cNvPicPr>
            <a:picLocks noChangeAspect="1"/>
          </p:cNvPicPr>
          <p:nvPr/>
        </p:nvPicPr>
        <p:blipFill>
          <a:blip r:embed="rId3"/>
          <a:stretch>
            <a:fillRect/>
          </a:stretch>
        </p:blipFill>
        <p:spPr>
          <a:xfrm>
            <a:off x="1217885" y="5487932"/>
            <a:ext cx="3267405" cy="1317502"/>
          </a:xfrm>
          <a:prstGeom prst="rect">
            <a:avLst/>
          </a:prstGeom>
        </p:spPr>
      </p:pic>
      <p:sp>
        <p:nvSpPr>
          <p:cNvPr id="13" name="正方形/長方形 12"/>
          <p:cNvSpPr/>
          <p:nvPr/>
        </p:nvSpPr>
        <p:spPr>
          <a:xfrm>
            <a:off x="3886200" y="6601358"/>
            <a:ext cx="756744"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878596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23</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17. 16 </a:t>
            </a:r>
            <a:r>
              <a:rPr kumimoji="1" lang="ja-JP" altLang="en-US" dirty="0" smtClean="0"/>
              <a:t>で割当てられた </a:t>
            </a:r>
            <a:r>
              <a:rPr kumimoji="1" lang="en-US" altLang="ja-JP" dirty="0" smtClean="0"/>
              <a:t>Elastic IP </a:t>
            </a:r>
            <a:r>
              <a:rPr kumimoji="1" lang="ja-JP" altLang="en-US" dirty="0" smtClean="0"/>
              <a:t>アドレス宛に </a:t>
            </a:r>
            <a:r>
              <a:rPr kumimoji="1" lang="en-US" altLang="ja-JP" dirty="0" smtClean="0"/>
              <a:t>ping </a:t>
            </a:r>
            <a:r>
              <a:rPr kumimoji="1" lang="ja-JP" altLang="en-US" dirty="0" smtClean="0"/>
              <a:t>を打ってみて、応答があるかどうか確認する。</a:t>
            </a:r>
            <a:endParaRPr lang="en-US" altLang="ja-JP" dirty="0" smtClean="0"/>
          </a:p>
        </p:txBody>
      </p:sp>
      <p:pic>
        <p:nvPicPr>
          <p:cNvPr id="6" name="図 5"/>
          <p:cNvPicPr>
            <a:picLocks noChangeAspect="1"/>
          </p:cNvPicPr>
          <p:nvPr/>
        </p:nvPicPr>
        <p:blipFill>
          <a:blip r:embed="rId2"/>
          <a:stretch>
            <a:fillRect/>
          </a:stretch>
        </p:blipFill>
        <p:spPr>
          <a:xfrm>
            <a:off x="2045741" y="1285331"/>
            <a:ext cx="3598316" cy="2374019"/>
          </a:xfrm>
          <a:prstGeom prst="rect">
            <a:avLst/>
          </a:prstGeom>
        </p:spPr>
      </p:pic>
      <p:sp>
        <p:nvSpPr>
          <p:cNvPr id="7" name="正方形/長方形 6"/>
          <p:cNvSpPr/>
          <p:nvPr/>
        </p:nvSpPr>
        <p:spPr>
          <a:xfrm>
            <a:off x="2088931" y="1502372"/>
            <a:ext cx="2680138" cy="114937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5967248" y="1603339"/>
            <a:ext cx="3689131" cy="523220"/>
          </a:xfrm>
          <a:prstGeom prst="rect">
            <a:avLst/>
          </a:prstGeom>
          <a:noFill/>
        </p:spPr>
        <p:txBody>
          <a:bodyPr wrap="square" rtlCol="0">
            <a:spAutoFit/>
          </a:bodyPr>
          <a:lstStyle/>
          <a:p>
            <a:r>
              <a:rPr kumimoji="1" lang="en-US" altLang="ja-JP" sz="1400" dirty="0" smtClean="0">
                <a:solidFill>
                  <a:srgbClr val="FF0000"/>
                </a:solidFill>
              </a:rPr>
              <a:t>※ IP</a:t>
            </a:r>
            <a:r>
              <a:rPr kumimoji="1" lang="ja-JP" altLang="en-US" sz="1400" dirty="0" smtClean="0">
                <a:solidFill>
                  <a:srgbClr val="FF0000"/>
                </a:solidFill>
              </a:rPr>
              <a:t> アドレスは、サンプルである。</a:t>
            </a:r>
            <a:endParaRPr kumimoji="1" lang="en-US" altLang="ja-JP" sz="1400" dirty="0" smtClean="0">
              <a:solidFill>
                <a:srgbClr val="FF0000"/>
              </a:solidFill>
            </a:endParaRPr>
          </a:p>
          <a:p>
            <a:r>
              <a:rPr kumimoji="1" lang="ja-JP" altLang="en-US" sz="1400" dirty="0" smtClean="0">
                <a:solidFill>
                  <a:srgbClr val="FF0000"/>
                </a:solidFill>
              </a:rPr>
              <a:t>実際の構築中の </a:t>
            </a:r>
            <a:r>
              <a:rPr kumimoji="1" lang="en-US" altLang="ja-JP" sz="1400" dirty="0" smtClean="0">
                <a:solidFill>
                  <a:srgbClr val="FF0000"/>
                </a:solidFill>
              </a:rPr>
              <a:t>IP </a:t>
            </a:r>
            <a:r>
              <a:rPr kumimoji="1" lang="ja-JP" altLang="en-US" sz="1400" dirty="0" smtClean="0">
                <a:solidFill>
                  <a:srgbClr val="FF0000"/>
                </a:solidFill>
              </a:rPr>
              <a:t>アドレスに置換すること。</a:t>
            </a:r>
            <a:endParaRPr kumimoji="1" lang="ja-JP" altLang="en-US" sz="1400" dirty="0">
              <a:solidFill>
                <a:srgbClr val="FF0000"/>
              </a:solidFill>
            </a:endParaRPr>
          </a:p>
        </p:txBody>
      </p:sp>
      <p:sp>
        <p:nvSpPr>
          <p:cNvPr id="9" name="テキスト ボックス 8"/>
          <p:cNvSpPr txBox="1"/>
          <p:nvPr/>
        </p:nvSpPr>
        <p:spPr>
          <a:xfrm>
            <a:off x="222382" y="3767612"/>
            <a:ext cx="11444412" cy="1200329"/>
          </a:xfrm>
          <a:prstGeom prst="rect">
            <a:avLst/>
          </a:prstGeom>
          <a:solidFill>
            <a:srgbClr val="FFFFCC"/>
          </a:solidFill>
          <a:ln w="19050">
            <a:solidFill>
              <a:schemeClr val="tx1"/>
            </a:solidFill>
          </a:ln>
        </p:spPr>
        <p:txBody>
          <a:bodyPr wrap="square" rtlCol="0">
            <a:spAutoFit/>
          </a:bodyPr>
          <a:lstStyle/>
          <a:p>
            <a:r>
              <a:rPr kumimoji="1" lang="en-US" altLang="ja-JP" dirty="0" smtClean="0"/>
              <a:t>18. </a:t>
            </a:r>
            <a:r>
              <a:rPr lang="ja-JP" altLang="en-US" dirty="0" smtClean="0"/>
              <a:t>任意の好きな </a:t>
            </a:r>
            <a:r>
              <a:rPr lang="en-US" altLang="ja-JP" dirty="0"/>
              <a:t>SSH </a:t>
            </a:r>
            <a:r>
              <a:rPr lang="ja-JP" altLang="en-US" dirty="0"/>
              <a:t>クライアント </a:t>
            </a:r>
            <a:r>
              <a:rPr lang="en-US" altLang="ja-JP" dirty="0"/>
              <a:t>(</a:t>
            </a:r>
            <a:r>
              <a:rPr lang="ja-JP" altLang="en-US" dirty="0"/>
              <a:t>例</a:t>
            </a:r>
            <a:r>
              <a:rPr lang="en-US" altLang="ja-JP" dirty="0"/>
              <a:t>: </a:t>
            </a:r>
            <a:r>
              <a:rPr lang="en-US" altLang="ja-JP" dirty="0" err="1"/>
              <a:t>Tera</a:t>
            </a:r>
            <a:r>
              <a:rPr lang="en-US" altLang="ja-JP" dirty="0"/>
              <a:t> Term) </a:t>
            </a:r>
            <a:r>
              <a:rPr lang="ja-JP" altLang="en-US" dirty="0" smtClean="0"/>
              <a:t>で、この </a:t>
            </a:r>
            <a:r>
              <a:rPr lang="en-US" altLang="ja-JP" dirty="0" smtClean="0"/>
              <a:t>IP </a:t>
            </a:r>
            <a:r>
              <a:rPr lang="ja-JP" altLang="en-US" dirty="0" smtClean="0"/>
              <a:t>アドレス宛に </a:t>
            </a:r>
            <a:r>
              <a:rPr lang="en-US" altLang="ja-JP" dirty="0" smtClean="0"/>
              <a:t>SSH </a:t>
            </a:r>
            <a:r>
              <a:rPr lang="ja-JP" altLang="en-US" dirty="0"/>
              <a:t>接続を行なう</a:t>
            </a:r>
            <a:r>
              <a:rPr lang="ja-JP" altLang="en-US" dirty="0" smtClean="0"/>
              <a:t>。</a:t>
            </a:r>
            <a:endParaRPr lang="en-US" altLang="ja-JP" dirty="0" smtClean="0"/>
          </a:p>
          <a:p>
            <a:r>
              <a:rPr lang="en-US" altLang="ja-JP" dirty="0" smtClean="0"/>
              <a:t>SSH </a:t>
            </a:r>
            <a:r>
              <a:rPr lang="ja-JP" altLang="en-US" dirty="0" smtClean="0"/>
              <a:t>のユーザー </a:t>
            </a:r>
            <a:r>
              <a:rPr lang="en-US" altLang="ja-JP" dirty="0" smtClean="0"/>
              <a:t>ID</a:t>
            </a:r>
            <a:r>
              <a:rPr lang="en-US" altLang="ja-JP" dirty="0"/>
              <a:t>: </a:t>
            </a:r>
            <a:r>
              <a:rPr lang="en-US" altLang="ja-JP" dirty="0" err="1" smtClean="0"/>
              <a:t>ubuntu</a:t>
            </a:r>
            <a:endParaRPr lang="en-US" altLang="ja-JP" dirty="0" smtClean="0"/>
          </a:p>
          <a:p>
            <a:r>
              <a:rPr lang="en-US" altLang="ja-JP" dirty="0" smtClean="0"/>
              <a:t>SSH </a:t>
            </a:r>
            <a:r>
              <a:rPr lang="ja-JP" altLang="en-US" dirty="0"/>
              <a:t>の認証方式は、秘密鍵とし、先ほど作成したキーペアの </a:t>
            </a:r>
            <a:r>
              <a:rPr lang="en-US" altLang="ja-JP" dirty="0" err="1"/>
              <a:t>pem</a:t>
            </a:r>
            <a:r>
              <a:rPr lang="en-US" altLang="ja-JP" dirty="0"/>
              <a:t> </a:t>
            </a:r>
            <a:r>
              <a:rPr lang="ja-JP" altLang="en-US" dirty="0"/>
              <a:t>ファイルを指定する</a:t>
            </a:r>
            <a:r>
              <a:rPr lang="ja-JP" altLang="en-US" dirty="0" smtClean="0"/>
              <a:t>。</a:t>
            </a:r>
            <a:endParaRPr lang="en-US" altLang="ja-JP" dirty="0" smtClean="0"/>
          </a:p>
          <a:p>
            <a:r>
              <a:rPr lang="en-US" altLang="ja-JP" dirty="0" err="1"/>
              <a:t>ubuntu</a:t>
            </a:r>
            <a:r>
              <a:rPr lang="en-US" altLang="ja-JP" dirty="0"/>
              <a:t> </a:t>
            </a:r>
            <a:r>
              <a:rPr lang="ja-JP" altLang="en-US" dirty="0"/>
              <a:t>というユーザーでログインできるはずである</a:t>
            </a:r>
            <a:r>
              <a:rPr lang="ja-JP" altLang="en-US" dirty="0" smtClean="0"/>
              <a:t>。</a:t>
            </a:r>
            <a:r>
              <a:rPr lang="en-US" altLang="ja-JP" dirty="0" smtClean="0"/>
              <a:t>(</a:t>
            </a:r>
            <a:r>
              <a:rPr lang="ja-JP" altLang="en-US" dirty="0" smtClean="0"/>
              <a:t>初回サーバー起動後は</a:t>
            </a:r>
            <a:r>
              <a:rPr lang="ja-JP" altLang="en-US" dirty="0"/>
              <a:t>、ログインできるまで</a:t>
            </a:r>
            <a:r>
              <a:rPr lang="ja-JP" altLang="en-US" dirty="0" smtClean="0"/>
              <a:t>数分かかる</a:t>
            </a:r>
            <a:r>
              <a:rPr lang="ja-JP" altLang="en-US" dirty="0"/>
              <a:t>ことがある。</a:t>
            </a:r>
            <a:r>
              <a:rPr lang="en-US" altLang="ja-JP" dirty="0"/>
              <a:t>)</a:t>
            </a:r>
            <a:endParaRPr lang="en-US" altLang="ja-JP" dirty="0" smtClean="0"/>
          </a:p>
        </p:txBody>
      </p:sp>
      <p:pic>
        <p:nvPicPr>
          <p:cNvPr id="10" name="図 9"/>
          <p:cNvPicPr>
            <a:picLocks noChangeAspect="1"/>
          </p:cNvPicPr>
          <p:nvPr/>
        </p:nvPicPr>
        <p:blipFill>
          <a:blip r:embed="rId3"/>
          <a:stretch>
            <a:fillRect/>
          </a:stretch>
        </p:blipFill>
        <p:spPr>
          <a:xfrm>
            <a:off x="5720993" y="5076203"/>
            <a:ext cx="2182047" cy="1609218"/>
          </a:xfrm>
          <a:prstGeom prst="rect">
            <a:avLst/>
          </a:prstGeom>
        </p:spPr>
      </p:pic>
      <p:pic>
        <p:nvPicPr>
          <p:cNvPr id="11" name="図 10"/>
          <p:cNvPicPr>
            <a:picLocks noChangeAspect="1"/>
          </p:cNvPicPr>
          <p:nvPr/>
        </p:nvPicPr>
        <p:blipFill>
          <a:blip r:embed="rId4"/>
          <a:stretch>
            <a:fillRect/>
          </a:stretch>
        </p:blipFill>
        <p:spPr>
          <a:xfrm>
            <a:off x="2455644" y="5076203"/>
            <a:ext cx="2557790" cy="1671584"/>
          </a:xfrm>
          <a:prstGeom prst="rect">
            <a:avLst/>
          </a:prstGeom>
        </p:spPr>
      </p:pic>
    </p:spTree>
    <p:extLst>
      <p:ext uri="{BB962C8B-B14F-4D97-AF65-F5344CB8AC3E}">
        <p14:creationId xmlns:p14="http://schemas.microsoft.com/office/powerpoint/2010/main" val="27393795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24</a:t>
            </a:fld>
            <a:endParaRPr kumimoji="1" lang="ja-JP" altLang="en-US" dirty="0"/>
          </a:p>
        </p:txBody>
      </p:sp>
      <p:sp>
        <p:nvSpPr>
          <p:cNvPr id="5" name="テキスト ボックス 4"/>
          <p:cNvSpPr txBox="1"/>
          <p:nvPr/>
        </p:nvSpPr>
        <p:spPr>
          <a:xfrm>
            <a:off x="269678" y="237441"/>
            <a:ext cx="1009352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19. </a:t>
            </a:r>
            <a:r>
              <a:rPr kumimoji="1" lang="ja-JP" altLang="en-US" dirty="0" smtClean="0"/>
              <a:t>以下のコマンドを実行し、タイムゾーンを </a:t>
            </a:r>
            <a:r>
              <a:rPr kumimoji="1" lang="en-US" altLang="ja-JP" dirty="0" smtClean="0"/>
              <a:t>JST (</a:t>
            </a:r>
            <a:r>
              <a:rPr kumimoji="1" lang="ja-JP" altLang="en-US" dirty="0" smtClean="0"/>
              <a:t>日本標準時</a:t>
            </a:r>
            <a:r>
              <a:rPr kumimoji="1" lang="en-US" altLang="ja-JP" dirty="0" smtClean="0"/>
              <a:t>) </a:t>
            </a:r>
            <a:r>
              <a:rPr kumimoji="1" lang="ja-JP" altLang="en-US" dirty="0" smtClean="0"/>
              <a:t>に変更する。</a:t>
            </a:r>
            <a:endParaRPr lang="en-US" altLang="ja-JP" dirty="0" smtClean="0"/>
          </a:p>
        </p:txBody>
      </p:sp>
      <p:sp>
        <p:nvSpPr>
          <p:cNvPr id="6" name="テキスト ボックス 5"/>
          <p:cNvSpPr txBox="1"/>
          <p:nvPr/>
        </p:nvSpPr>
        <p:spPr>
          <a:xfrm>
            <a:off x="360310" y="737541"/>
            <a:ext cx="10002890" cy="307777"/>
          </a:xfrm>
          <a:prstGeom prst="rect">
            <a:avLst/>
          </a:prstGeom>
          <a:solidFill>
            <a:schemeClr val="tx1"/>
          </a:solidFill>
        </p:spPr>
        <p:txBody>
          <a:bodyPr wrap="square" rtlCol="0">
            <a:spAutoFit/>
          </a:bodyPr>
          <a:lstStyle/>
          <a:p>
            <a:r>
              <a:rPr lang="en-US" altLang="ja-JP" sz="1400" dirty="0" err="1">
                <a:solidFill>
                  <a:schemeClr val="bg1"/>
                </a:solidFill>
                <a:latin typeface="Consolas" panose="020B0609020204030204" pitchFamily="49" charset="0"/>
              </a:rPr>
              <a:t>sudo</a:t>
            </a:r>
            <a:r>
              <a:rPr lang="en-US" altLang="ja-JP" sz="1400" dirty="0">
                <a:solidFill>
                  <a:schemeClr val="bg1"/>
                </a:solidFill>
                <a:latin typeface="Consolas" panose="020B0609020204030204" pitchFamily="49" charset="0"/>
              </a:rPr>
              <a:t> </a:t>
            </a:r>
            <a:r>
              <a:rPr lang="en-US" altLang="ja-JP" sz="1400" dirty="0" err="1">
                <a:solidFill>
                  <a:schemeClr val="bg1"/>
                </a:solidFill>
                <a:latin typeface="Consolas" panose="020B0609020204030204" pitchFamily="49" charset="0"/>
              </a:rPr>
              <a:t>timedatectl</a:t>
            </a:r>
            <a:r>
              <a:rPr lang="en-US" altLang="ja-JP" sz="1400" dirty="0">
                <a:solidFill>
                  <a:schemeClr val="bg1"/>
                </a:solidFill>
                <a:latin typeface="Consolas" panose="020B0609020204030204" pitchFamily="49" charset="0"/>
              </a:rPr>
              <a:t> set-</a:t>
            </a:r>
            <a:r>
              <a:rPr lang="en-US" altLang="ja-JP" sz="1400" dirty="0" err="1">
                <a:solidFill>
                  <a:schemeClr val="bg1"/>
                </a:solidFill>
                <a:latin typeface="Consolas" panose="020B0609020204030204" pitchFamily="49" charset="0"/>
              </a:rPr>
              <a:t>timezone</a:t>
            </a:r>
            <a:r>
              <a:rPr lang="en-US" altLang="ja-JP" sz="1400" dirty="0">
                <a:solidFill>
                  <a:schemeClr val="bg1"/>
                </a:solidFill>
                <a:latin typeface="Consolas" panose="020B0609020204030204" pitchFamily="49" charset="0"/>
              </a:rPr>
              <a:t> Asia/Tokyo</a:t>
            </a:r>
            <a:endParaRPr kumimoji="1" lang="ja-JP" altLang="en-US" sz="1400" dirty="0">
              <a:solidFill>
                <a:schemeClr val="bg1"/>
              </a:solidFill>
              <a:latin typeface="Consolas" panose="020B0609020204030204" pitchFamily="49" charset="0"/>
            </a:endParaRPr>
          </a:p>
        </p:txBody>
      </p:sp>
      <p:sp>
        <p:nvSpPr>
          <p:cNvPr id="7" name="テキスト ボックス 6"/>
          <p:cNvSpPr txBox="1"/>
          <p:nvPr/>
        </p:nvSpPr>
        <p:spPr>
          <a:xfrm>
            <a:off x="269678" y="1792880"/>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20. AWS </a:t>
            </a:r>
            <a:r>
              <a:rPr lang="en-US" altLang="ja-JP" dirty="0" smtClean="0"/>
              <a:t>EC2 </a:t>
            </a:r>
            <a:r>
              <a:rPr lang="ja-JP" altLang="en-US" dirty="0" smtClean="0"/>
              <a:t>の </a:t>
            </a:r>
            <a:r>
              <a:rPr lang="en-US" altLang="ja-JP" dirty="0" smtClean="0"/>
              <a:t>Linux </a:t>
            </a:r>
            <a:r>
              <a:rPr lang="ja-JP" altLang="en-US" dirty="0" smtClean="0"/>
              <a:t>イメージは、デフォルトで </a:t>
            </a:r>
            <a:r>
              <a:rPr lang="en-US" altLang="ja-JP" dirty="0" smtClean="0"/>
              <a:t>Swap </a:t>
            </a:r>
            <a:r>
              <a:rPr lang="ja-JP" altLang="en-US" dirty="0" smtClean="0"/>
              <a:t>が存在しない。この場合、</a:t>
            </a:r>
            <a:r>
              <a:rPr lang="en-US" altLang="ja-JP" dirty="0" smtClean="0"/>
              <a:t>RAM </a:t>
            </a:r>
            <a:r>
              <a:rPr lang="ja-JP" altLang="en-US" dirty="0" smtClean="0"/>
              <a:t>不足が発生すると直ちにプログラムが終了してしまう恐れがある。そこで、必ず、以下の方法で </a:t>
            </a:r>
            <a:r>
              <a:rPr lang="en-US" altLang="ja-JP" dirty="0"/>
              <a:t>Swap</a:t>
            </a:r>
            <a:r>
              <a:rPr lang="en-US" altLang="ja-JP" dirty="0" smtClean="0"/>
              <a:t> </a:t>
            </a:r>
            <a:r>
              <a:rPr lang="ja-JP" altLang="en-US" dirty="0" smtClean="0"/>
              <a:t>をディスク上に作成する。</a:t>
            </a:r>
            <a:endParaRPr lang="en-US" altLang="ja-JP" dirty="0" smtClean="0"/>
          </a:p>
        </p:txBody>
      </p:sp>
      <p:sp>
        <p:nvSpPr>
          <p:cNvPr id="8" name="テキスト ボックス 7"/>
          <p:cNvSpPr txBox="1"/>
          <p:nvPr/>
        </p:nvSpPr>
        <p:spPr>
          <a:xfrm>
            <a:off x="360310" y="1394012"/>
            <a:ext cx="10002890" cy="307777"/>
          </a:xfrm>
          <a:prstGeom prst="rect">
            <a:avLst/>
          </a:prstGeom>
          <a:solidFill>
            <a:schemeClr val="tx1"/>
          </a:solidFill>
        </p:spPr>
        <p:txBody>
          <a:bodyPr wrap="square" rtlCol="0">
            <a:spAutoFit/>
          </a:bodyPr>
          <a:lstStyle/>
          <a:p>
            <a:r>
              <a:rPr lang="en-US" altLang="ja-JP" sz="1400" dirty="0" smtClean="0">
                <a:solidFill>
                  <a:schemeClr val="bg1"/>
                </a:solidFill>
                <a:latin typeface="Consolas" panose="020B0609020204030204" pitchFamily="49" charset="0"/>
              </a:rPr>
              <a:t>date</a:t>
            </a:r>
            <a:endParaRPr kumimoji="1" lang="ja-JP" altLang="en-US" sz="1400" dirty="0">
              <a:solidFill>
                <a:schemeClr val="bg1"/>
              </a:solidFill>
              <a:latin typeface="Consolas" panose="020B0609020204030204" pitchFamily="49" charset="0"/>
            </a:endParaRPr>
          </a:p>
        </p:txBody>
      </p:sp>
      <p:sp>
        <p:nvSpPr>
          <p:cNvPr id="9" name="テキスト ボックス 8"/>
          <p:cNvSpPr txBox="1"/>
          <p:nvPr/>
        </p:nvSpPr>
        <p:spPr>
          <a:xfrm>
            <a:off x="269678" y="1038828"/>
            <a:ext cx="10093522" cy="369332"/>
          </a:xfrm>
          <a:prstGeom prst="rect">
            <a:avLst/>
          </a:prstGeom>
          <a:noFill/>
          <a:ln w="19050">
            <a:noFill/>
          </a:ln>
        </p:spPr>
        <p:txBody>
          <a:bodyPr wrap="square" rtlCol="0">
            <a:spAutoFit/>
          </a:bodyPr>
          <a:lstStyle/>
          <a:p>
            <a:r>
              <a:rPr kumimoji="1" lang="ja-JP" altLang="en-US" dirty="0" smtClean="0"/>
              <a:t>以下のコマンドを実行し、タイムゾーンが </a:t>
            </a:r>
            <a:r>
              <a:rPr kumimoji="1" lang="en-US" altLang="ja-JP" dirty="0" smtClean="0"/>
              <a:t>JST (</a:t>
            </a:r>
            <a:r>
              <a:rPr kumimoji="1" lang="ja-JP" altLang="en-US" dirty="0" smtClean="0"/>
              <a:t>日本標準時</a:t>
            </a:r>
            <a:r>
              <a:rPr kumimoji="1" lang="en-US" altLang="ja-JP" dirty="0" smtClean="0"/>
              <a:t>) </a:t>
            </a:r>
            <a:r>
              <a:rPr kumimoji="1" lang="ja-JP" altLang="en-US" dirty="0" smtClean="0"/>
              <a:t>に変更されたことを確認する。</a:t>
            </a:r>
            <a:endParaRPr lang="en-US" altLang="ja-JP" dirty="0" smtClean="0"/>
          </a:p>
        </p:txBody>
      </p:sp>
      <p:sp>
        <p:nvSpPr>
          <p:cNvPr id="10" name="テキスト ボックス 9"/>
          <p:cNvSpPr txBox="1"/>
          <p:nvPr/>
        </p:nvSpPr>
        <p:spPr>
          <a:xfrm>
            <a:off x="360310" y="2719400"/>
            <a:ext cx="11353780" cy="307777"/>
          </a:xfrm>
          <a:prstGeom prst="rect">
            <a:avLst/>
          </a:prstGeom>
          <a:solidFill>
            <a:schemeClr val="tx1"/>
          </a:solidFill>
        </p:spPr>
        <p:txBody>
          <a:bodyPr wrap="square" rtlCol="0">
            <a:spAutoFit/>
          </a:bodyPr>
          <a:lstStyle/>
          <a:p>
            <a:r>
              <a:rPr lang="en-US" altLang="ja-JP" sz="1400" dirty="0" smtClean="0">
                <a:solidFill>
                  <a:schemeClr val="bg1"/>
                </a:solidFill>
                <a:latin typeface="Consolas" panose="020B0609020204030204" pitchFamily="49" charset="0"/>
              </a:rPr>
              <a:t>free</a:t>
            </a:r>
            <a:endParaRPr kumimoji="1" lang="ja-JP" altLang="en-US" sz="1400" dirty="0">
              <a:solidFill>
                <a:schemeClr val="bg1"/>
              </a:solidFill>
              <a:latin typeface="Consolas" panose="020B0609020204030204" pitchFamily="49" charset="0"/>
            </a:endParaRPr>
          </a:p>
        </p:txBody>
      </p:sp>
      <p:sp>
        <p:nvSpPr>
          <p:cNvPr id="11" name="テキスト ボックス 10"/>
          <p:cNvSpPr txBox="1"/>
          <p:nvPr/>
        </p:nvSpPr>
        <p:spPr>
          <a:xfrm>
            <a:off x="269678" y="2403850"/>
            <a:ext cx="11444412" cy="369332"/>
          </a:xfrm>
          <a:prstGeom prst="rect">
            <a:avLst/>
          </a:prstGeom>
          <a:noFill/>
          <a:ln w="19050">
            <a:noFill/>
          </a:ln>
        </p:spPr>
        <p:txBody>
          <a:bodyPr wrap="square" rtlCol="0">
            <a:spAutoFit/>
          </a:bodyPr>
          <a:lstStyle/>
          <a:p>
            <a:r>
              <a:rPr kumimoji="1" lang="ja-JP" altLang="en-US" dirty="0" smtClean="0"/>
              <a:t>まず、以下のコマンドを実行し、</a:t>
            </a:r>
            <a:r>
              <a:rPr lang="en-US" altLang="ja-JP" dirty="0" smtClean="0"/>
              <a:t>Swap</a:t>
            </a:r>
            <a:r>
              <a:rPr kumimoji="1" lang="en-US" altLang="ja-JP" dirty="0" smtClean="0"/>
              <a:t> </a:t>
            </a:r>
            <a:r>
              <a:rPr kumimoji="1" lang="ja-JP" altLang="en-US" dirty="0" smtClean="0"/>
              <a:t>が存在するかどうか確認する。</a:t>
            </a:r>
            <a:endParaRPr lang="en-US" altLang="ja-JP" dirty="0" smtClean="0"/>
          </a:p>
        </p:txBody>
      </p:sp>
      <p:sp>
        <p:nvSpPr>
          <p:cNvPr id="12" name="テキスト ボックス 11"/>
          <p:cNvSpPr txBox="1"/>
          <p:nvPr/>
        </p:nvSpPr>
        <p:spPr>
          <a:xfrm>
            <a:off x="269678" y="3027177"/>
            <a:ext cx="11664819" cy="369332"/>
          </a:xfrm>
          <a:prstGeom prst="rect">
            <a:avLst/>
          </a:prstGeom>
          <a:noFill/>
        </p:spPr>
        <p:txBody>
          <a:bodyPr wrap="square" rtlCol="0">
            <a:spAutoFit/>
          </a:bodyPr>
          <a:lstStyle/>
          <a:p>
            <a:r>
              <a:rPr kumimoji="1" lang="en-US" altLang="ja-JP" dirty="0" smtClean="0"/>
              <a:t>AWS </a:t>
            </a:r>
            <a:r>
              <a:rPr kumimoji="1" lang="ja-JP" altLang="en-US" dirty="0" smtClean="0"/>
              <a:t>では、</a:t>
            </a:r>
            <a:r>
              <a:rPr kumimoji="1" lang="en-US" altLang="ja-JP" dirty="0" smtClean="0"/>
              <a:t>Swap </a:t>
            </a:r>
            <a:r>
              <a:rPr kumimoji="1" lang="ja-JP" altLang="en-US" dirty="0" smtClean="0"/>
              <a:t>が存在しない可能性が高い。以下のように、「</a:t>
            </a:r>
            <a:r>
              <a:rPr kumimoji="1" lang="en-US" altLang="ja-JP" dirty="0" smtClean="0"/>
              <a:t>Swap: 0</a:t>
            </a:r>
            <a:r>
              <a:rPr kumimoji="1" lang="ja-JP" altLang="en-US" dirty="0" smtClean="0"/>
              <a:t>」と表示されていれば、</a:t>
            </a:r>
            <a:r>
              <a:rPr lang="en-US" altLang="ja-JP" dirty="0" smtClean="0"/>
              <a:t>Swap </a:t>
            </a:r>
            <a:r>
              <a:rPr lang="ja-JP" altLang="en-US" dirty="0" smtClean="0"/>
              <a:t>が存在しないことを意味する。</a:t>
            </a:r>
            <a:endParaRPr kumimoji="1" lang="ja-JP" altLang="en-US" dirty="0"/>
          </a:p>
        </p:txBody>
      </p:sp>
      <p:sp>
        <p:nvSpPr>
          <p:cNvPr id="13" name="テキスト ボックス 12"/>
          <p:cNvSpPr txBox="1"/>
          <p:nvPr/>
        </p:nvSpPr>
        <p:spPr>
          <a:xfrm>
            <a:off x="961697" y="3363947"/>
            <a:ext cx="10972800" cy="646331"/>
          </a:xfrm>
          <a:prstGeom prst="rect">
            <a:avLst/>
          </a:prstGeom>
          <a:solidFill>
            <a:schemeClr val="accent5">
              <a:lumMod val="75000"/>
            </a:schemeClr>
          </a:solidFill>
        </p:spPr>
        <p:txBody>
          <a:bodyPr wrap="square" rtlCol="0">
            <a:spAutoFit/>
          </a:bodyPr>
          <a:lstStyle/>
          <a:p>
            <a:r>
              <a:rPr lang="en-US" altLang="ja-JP" sz="1200" dirty="0">
                <a:solidFill>
                  <a:schemeClr val="bg1"/>
                </a:solidFill>
                <a:latin typeface="Consolas" panose="020B0609020204030204" pitchFamily="49" charset="0"/>
              </a:rPr>
              <a:t> </a:t>
            </a:r>
            <a:r>
              <a:rPr lang="en-US" altLang="ja-JP" sz="1200" dirty="0" smtClean="0">
                <a:solidFill>
                  <a:schemeClr val="bg1"/>
                </a:solidFill>
                <a:latin typeface="Consolas" panose="020B0609020204030204" pitchFamily="49" charset="0"/>
              </a:rPr>
              <a:t>             total        </a:t>
            </a:r>
            <a:r>
              <a:rPr lang="en-US" altLang="ja-JP" sz="1200" dirty="0">
                <a:solidFill>
                  <a:schemeClr val="bg1"/>
                </a:solidFill>
                <a:latin typeface="Consolas" panose="020B0609020204030204" pitchFamily="49" charset="0"/>
              </a:rPr>
              <a:t>used        free      shared  buff/cache   available</a:t>
            </a:r>
          </a:p>
          <a:p>
            <a:r>
              <a:rPr lang="en-US" altLang="ja-JP" sz="1200" dirty="0">
                <a:solidFill>
                  <a:schemeClr val="bg1"/>
                </a:solidFill>
                <a:latin typeface="Consolas" panose="020B0609020204030204" pitchFamily="49" charset="0"/>
              </a:rPr>
              <a:t>Mem:        4028136      822244     1555544         796     1650348     2968092</a:t>
            </a:r>
          </a:p>
          <a:p>
            <a:r>
              <a:rPr lang="en-US" altLang="ja-JP" sz="1200" dirty="0">
                <a:solidFill>
                  <a:schemeClr val="bg1"/>
                </a:solidFill>
                <a:latin typeface="Consolas" panose="020B0609020204030204" pitchFamily="49" charset="0"/>
              </a:rPr>
              <a:t>Swap:             0           0           0</a:t>
            </a:r>
            <a:endParaRPr lang="en-US" altLang="ja-JP" sz="1200" dirty="0" smtClean="0">
              <a:solidFill>
                <a:schemeClr val="bg1"/>
              </a:solidFill>
              <a:latin typeface="Consolas" panose="020B0609020204030204" pitchFamily="49" charset="0"/>
            </a:endParaRPr>
          </a:p>
        </p:txBody>
      </p:sp>
      <p:sp>
        <p:nvSpPr>
          <p:cNvPr id="14" name="テキスト ボックス 13"/>
          <p:cNvSpPr txBox="1"/>
          <p:nvPr/>
        </p:nvSpPr>
        <p:spPr>
          <a:xfrm>
            <a:off x="360310" y="4347048"/>
            <a:ext cx="11353780" cy="1938992"/>
          </a:xfrm>
          <a:prstGeom prst="rect">
            <a:avLst/>
          </a:prstGeom>
          <a:solidFill>
            <a:schemeClr val="tx1"/>
          </a:solidFill>
        </p:spPr>
        <p:txBody>
          <a:bodyPr wrap="square" rtlCol="0">
            <a:spAutoFit/>
          </a:bodyPr>
          <a:lstStyle/>
          <a:p>
            <a:r>
              <a:rPr lang="en-US" altLang="ja-JP" sz="1200" dirty="0" err="1" smtClean="0">
                <a:solidFill>
                  <a:schemeClr val="bg1"/>
                </a:solidFill>
                <a:latin typeface="Consolas" panose="020B0609020204030204" pitchFamily="49" charset="0"/>
              </a:rPr>
              <a:t>sudo</a:t>
            </a:r>
            <a:r>
              <a:rPr lang="en-US" altLang="ja-JP" sz="1200" dirty="0" smtClean="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dd</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if=/dev/zero of=/</a:t>
            </a:r>
            <a:r>
              <a:rPr lang="en-US" altLang="ja-JP" sz="1200" dirty="0" err="1">
                <a:solidFill>
                  <a:schemeClr val="bg1"/>
                </a:solidFill>
                <a:latin typeface="Consolas" panose="020B0609020204030204" pitchFamily="49" charset="0"/>
              </a:rPr>
              <a:t>swapfile</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bs</a:t>
            </a:r>
            <a:r>
              <a:rPr lang="en-US" altLang="ja-JP" sz="1200" dirty="0">
                <a:solidFill>
                  <a:schemeClr val="bg1"/>
                </a:solidFill>
                <a:latin typeface="Consolas" panose="020B0609020204030204" pitchFamily="49" charset="0"/>
              </a:rPr>
              <a:t>=16M </a:t>
            </a:r>
            <a:r>
              <a:rPr lang="en-US" altLang="ja-JP" sz="1200" dirty="0" smtClean="0">
                <a:solidFill>
                  <a:schemeClr val="bg1"/>
                </a:solidFill>
                <a:latin typeface="Consolas" panose="020B0609020204030204" pitchFamily="49" charset="0"/>
              </a:rPr>
              <a:t>count=250</a:t>
            </a:r>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chmod</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600 /</a:t>
            </a:r>
            <a:r>
              <a:rPr lang="en-US" altLang="ja-JP" sz="1200" dirty="0" err="1">
                <a:solidFill>
                  <a:schemeClr val="bg1"/>
                </a:solidFill>
                <a:latin typeface="Consolas" panose="020B0609020204030204" pitchFamily="49" charset="0"/>
              </a:rPr>
              <a:t>swapfile</a:t>
            </a:r>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mkswap</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swapfile</a:t>
            </a:r>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swapon</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a:t>
            </a:r>
            <a:r>
              <a:rPr lang="en-US" altLang="ja-JP" sz="1200" dirty="0" err="1" smtClean="0">
                <a:solidFill>
                  <a:schemeClr val="bg1"/>
                </a:solidFill>
                <a:latin typeface="Consolas" panose="020B0609020204030204" pitchFamily="49" charset="0"/>
              </a:rPr>
              <a:t>swapfile</a:t>
            </a:r>
            <a:endParaRPr lang="en-US" altLang="ja-JP" sz="1200" dirty="0" smtClean="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sudo</a:t>
            </a:r>
            <a:r>
              <a:rPr lang="en-US" altLang="ja-JP" sz="1200" dirty="0" smtClean="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cp</a:t>
            </a:r>
            <a:r>
              <a:rPr lang="en-US" altLang="ja-JP" sz="1200" dirty="0" smtClean="0">
                <a:solidFill>
                  <a:schemeClr val="bg1"/>
                </a:solidFill>
                <a:latin typeface="Consolas" panose="020B0609020204030204" pitchFamily="49" charset="0"/>
              </a:rPr>
              <a:t> -n </a:t>
            </a:r>
            <a:r>
              <a:rPr lang="en-US" altLang="ja-JP" sz="1200" dirty="0">
                <a:solidFill>
                  <a:schemeClr val="bg1"/>
                </a:solidFill>
                <a:latin typeface="Consolas" panose="020B0609020204030204" pitchFamily="49" charset="0"/>
              </a:rPr>
              <a:t>/</a:t>
            </a:r>
            <a:r>
              <a:rPr lang="en-US" altLang="ja-JP" sz="1200" dirty="0" err="1" smtClean="0">
                <a:solidFill>
                  <a:schemeClr val="bg1"/>
                </a:solidFill>
                <a:latin typeface="Consolas" panose="020B0609020204030204" pitchFamily="49" charset="0"/>
              </a:rPr>
              <a:t>etc</a:t>
            </a:r>
            <a:r>
              <a:rPr lang="en-US" altLang="ja-JP" sz="1200" dirty="0" smtClean="0">
                <a:solidFill>
                  <a:schemeClr val="bg1"/>
                </a:solidFill>
                <a:latin typeface="Consolas" panose="020B0609020204030204" pitchFamily="49" charset="0"/>
              </a:rPr>
              <a:t>/</a:t>
            </a:r>
            <a:r>
              <a:rPr lang="en-US" altLang="ja-JP" sz="1200" dirty="0" err="1" smtClean="0">
                <a:solidFill>
                  <a:schemeClr val="bg1"/>
                </a:solidFill>
                <a:latin typeface="Consolas" panose="020B0609020204030204" pitchFamily="49" charset="0"/>
              </a:rPr>
              <a:t>fstab</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a:t>
            </a:r>
            <a:r>
              <a:rPr lang="en-US" altLang="ja-JP" sz="1200" dirty="0" err="1" smtClean="0">
                <a:solidFill>
                  <a:schemeClr val="bg1"/>
                </a:solidFill>
                <a:latin typeface="Consolas" panose="020B0609020204030204" pitchFamily="49" charset="0"/>
              </a:rPr>
              <a:t>etc</a:t>
            </a:r>
            <a:r>
              <a:rPr lang="en-US" altLang="ja-JP" sz="1200" dirty="0" smtClean="0">
                <a:solidFill>
                  <a:schemeClr val="bg1"/>
                </a:solidFill>
                <a:latin typeface="Consolas" panose="020B0609020204030204" pitchFamily="49" charset="0"/>
              </a:rPr>
              <a:t>/</a:t>
            </a:r>
            <a:r>
              <a:rPr lang="en-US" altLang="ja-JP" sz="1200" dirty="0" err="1" smtClean="0">
                <a:solidFill>
                  <a:schemeClr val="bg1"/>
                </a:solidFill>
                <a:latin typeface="Consolas" panose="020B0609020204030204" pitchFamily="49" charset="0"/>
              </a:rPr>
              <a:t>fstab.original</a:t>
            </a:r>
            <a:endParaRPr lang="en-US" altLang="ja-JP" sz="1200" dirty="0" smtClean="0">
              <a:solidFill>
                <a:schemeClr val="bg1"/>
              </a:solidFill>
              <a:latin typeface="Consolas" panose="020B0609020204030204" pitchFamily="49" charset="0"/>
            </a:endParaRPr>
          </a:p>
          <a:p>
            <a:endParaRPr lang="en-US" altLang="ja-JP" sz="1200" dirty="0" smtClean="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sudo</a:t>
            </a:r>
            <a:r>
              <a:rPr lang="en-US" altLang="ja-JP" sz="1200" dirty="0" smtClean="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dd</a:t>
            </a:r>
            <a:r>
              <a:rPr lang="en-US" altLang="ja-JP" sz="1200" dirty="0" smtClean="0">
                <a:solidFill>
                  <a:schemeClr val="bg1"/>
                </a:solidFill>
                <a:latin typeface="Consolas" panose="020B0609020204030204" pitchFamily="49" charset="0"/>
              </a:rPr>
              <a:t> of=/</a:t>
            </a:r>
            <a:r>
              <a:rPr lang="en-US" altLang="ja-JP" sz="1200" dirty="0" err="1" smtClean="0">
                <a:solidFill>
                  <a:schemeClr val="bg1"/>
                </a:solidFill>
                <a:latin typeface="Consolas" panose="020B0609020204030204" pitchFamily="49" charset="0"/>
              </a:rPr>
              <a:t>etc</a:t>
            </a:r>
            <a:r>
              <a:rPr lang="en-US" altLang="ja-JP" sz="1200" dirty="0" smtClean="0">
                <a:solidFill>
                  <a:schemeClr val="bg1"/>
                </a:solidFill>
                <a:latin typeface="Consolas" panose="020B0609020204030204" pitchFamily="49" charset="0"/>
              </a:rPr>
              <a:t>/</a:t>
            </a:r>
            <a:r>
              <a:rPr lang="en-US" altLang="ja-JP" sz="1200" dirty="0" err="1" smtClean="0">
                <a:solidFill>
                  <a:schemeClr val="bg1"/>
                </a:solidFill>
                <a:latin typeface="Consolas" panose="020B0609020204030204" pitchFamily="49" charset="0"/>
              </a:rPr>
              <a:t>fstab</a:t>
            </a:r>
            <a:r>
              <a:rPr lang="en-US" altLang="ja-JP" sz="1200" dirty="0" smtClean="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oflag</a:t>
            </a:r>
            <a:r>
              <a:rPr lang="en-US" altLang="ja-JP" sz="1200" dirty="0" smtClean="0">
                <a:solidFill>
                  <a:schemeClr val="bg1"/>
                </a:solidFill>
                <a:latin typeface="Consolas" panose="020B0609020204030204" pitchFamily="49" charset="0"/>
              </a:rPr>
              <a:t>=append </a:t>
            </a:r>
            <a:r>
              <a:rPr lang="en-US" altLang="ja-JP" sz="1200" dirty="0" err="1" smtClean="0">
                <a:solidFill>
                  <a:schemeClr val="bg1"/>
                </a:solidFill>
                <a:latin typeface="Consolas" panose="020B0609020204030204" pitchFamily="49" charset="0"/>
              </a:rPr>
              <a:t>conv</a:t>
            </a:r>
            <a:r>
              <a:rPr lang="en-US" altLang="ja-JP" sz="1200" dirty="0" smtClean="0">
                <a:solidFill>
                  <a:schemeClr val="bg1"/>
                </a:solidFill>
                <a:latin typeface="Consolas" panose="020B0609020204030204" pitchFamily="49" charset="0"/>
              </a:rPr>
              <a:t>=</a:t>
            </a:r>
            <a:r>
              <a:rPr lang="en-US" altLang="ja-JP" sz="1200" dirty="0" err="1" smtClean="0">
                <a:solidFill>
                  <a:schemeClr val="bg1"/>
                </a:solidFill>
                <a:latin typeface="Consolas" panose="020B0609020204030204" pitchFamily="49" charset="0"/>
              </a:rPr>
              <a:t>notrunc</a:t>
            </a:r>
            <a:r>
              <a:rPr lang="en-US" altLang="ja-JP" sz="1200" dirty="0" smtClean="0">
                <a:solidFill>
                  <a:schemeClr val="bg1"/>
                </a:solidFill>
                <a:latin typeface="Consolas" panose="020B0609020204030204" pitchFamily="49" charset="0"/>
              </a:rPr>
              <a:t> &lt;&lt;\EOF</a:t>
            </a:r>
          </a:p>
          <a:p>
            <a:r>
              <a:rPr lang="en-US" altLang="ja-JP" sz="1200" dirty="0" smtClean="0">
                <a:solidFill>
                  <a:schemeClr val="bg1"/>
                </a:solidFill>
                <a:latin typeface="Consolas" panose="020B0609020204030204" pitchFamily="49" charset="0"/>
              </a:rPr>
              <a:t>/</a:t>
            </a:r>
            <a:r>
              <a:rPr lang="en-US" altLang="ja-JP" sz="1200" dirty="0" err="1" smtClean="0">
                <a:solidFill>
                  <a:schemeClr val="bg1"/>
                </a:solidFill>
                <a:latin typeface="Consolas" panose="020B0609020204030204" pitchFamily="49" charset="0"/>
              </a:rPr>
              <a:t>swapfile</a:t>
            </a:r>
            <a:r>
              <a:rPr lang="en-US" altLang="ja-JP" sz="1200" dirty="0" smtClean="0">
                <a:solidFill>
                  <a:schemeClr val="bg1"/>
                </a:solidFill>
                <a:latin typeface="Consolas" panose="020B0609020204030204" pitchFamily="49" charset="0"/>
              </a:rPr>
              <a:t> swap </a:t>
            </a:r>
            <a:r>
              <a:rPr lang="en-US" altLang="ja-JP" sz="1200" dirty="0" err="1" smtClean="0">
                <a:solidFill>
                  <a:schemeClr val="bg1"/>
                </a:solidFill>
                <a:latin typeface="Consolas" panose="020B0609020204030204" pitchFamily="49" charset="0"/>
              </a:rPr>
              <a:t>swap</a:t>
            </a:r>
            <a:r>
              <a:rPr lang="en-US" altLang="ja-JP" sz="1200" dirty="0" smtClean="0">
                <a:solidFill>
                  <a:schemeClr val="bg1"/>
                </a:solidFill>
                <a:latin typeface="Consolas" panose="020B0609020204030204" pitchFamily="49" charset="0"/>
              </a:rPr>
              <a:t> defaults 0 0</a:t>
            </a:r>
          </a:p>
          <a:p>
            <a:r>
              <a:rPr lang="en-US" altLang="ja-JP" sz="1200" dirty="0" smtClean="0">
                <a:solidFill>
                  <a:schemeClr val="bg1"/>
                </a:solidFill>
                <a:latin typeface="Consolas" panose="020B0609020204030204" pitchFamily="49" charset="0"/>
              </a:rPr>
              <a:t>EOF</a:t>
            </a:r>
          </a:p>
          <a:p>
            <a:endParaRPr lang="en-US" altLang="ja-JP" sz="1200" dirty="0">
              <a:solidFill>
                <a:schemeClr val="bg1"/>
              </a:solidFill>
              <a:latin typeface="Consolas" panose="020B0609020204030204" pitchFamily="49" charset="0"/>
            </a:endParaRPr>
          </a:p>
        </p:txBody>
      </p:sp>
      <p:sp>
        <p:nvSpPr>
          <p:cNvPr id="15" name="テキスト ボックス 14"/>
          <p:cNvSpPr txBox="1"/>
          <p:nvPr/>
        </p:nvSpPr>
        <p:spPr>
          <a:xfrm>
            <a:off x="269677" y="3977716"/>
            <a:ext cx="11664819" cy="338554"/>
          </a:xfrm>
          <a:prstGeom prst="rect">
            <a:avLst/>
          </a:prstGeom>
          <a:noFill/>
        </p:spPr>
        <p:txBody>
          <a:bodyPr wrap="square" rtlCol="0">
            <a:spAutoFit/>
          </a:bodyPr>
          <a:lstStyle/>
          <a:p>
            <a:r>
              <a:rPr lang="en-US" altLang="ja-JP" sz="1600" dirty="0" smtClean="0"/>
              <a:t>Swap </a:t>
            </a:r>
            <a:r>
              <a:rPr lang="ja-JP" altLang="en-US" sz="1600" dirty="0" smtClean="0"/>
              <a:t>が存在しなければ、以下のコマンドを実行し、</a:t>
            </a:r>
            <a:r>
              <a:rPr lang="en-US" altLang="ja-JP" sz="1600" dirty="0" smtClean="0"/>
              <a:t>Swap </a:t>
            </a:r>
            <a:r>
              <a:rPr lang="ja-JP" altLang="en-US" sz="1600" dirty="0" smtClean="0"/>
              <a:t>領域を作成する。</a:t>
            </a:r>
            <a:r>
              <a:rPr lang="en-US" altLang="ja-JP" sz="1600" dirty="0" smtClean="0"/>
              <a:t>(</a:t>
            </a:r>
            <a:r>
              <a:rPr lang="ja-JP" altLang="en-US" sz="1600" dirty="0" smtClean="0"/>
              <a:t>ディスクへの書き込みが発生するため、数分かかる場合がある。</a:t>
            </a:r>
            <a:r>
              <a:rPr lang="en-US" altLang="ja-JP" sz="1600" dirty="0" smtClean="0"/>
              <a:t>)</a:t>
            </a:r>
            <a:endParaRPr kumimoji="1" lang="ja-JP" altLang="en-US" sz="1600" dirty="0"/>
          </a:p>
        </p:txBody>
      </p:sp>
      <p:sp>
        <p:nvSpPr>
          <p:cNvPr id="16" name="テキスト ボックス 15"/>
          <p:cNvSpPr txBox="1"/>
          <p:nvPr/>
        </p:nvSpPr>
        <p:spPr>
          <a:xfrm>
            <a:off x="615687" y="6356350"/>
            <a:ext cx="10880744" cy="338554"/>
          </a:xfrm>
          <a:prstGeom prst="rect">
            <a:avLst/>
          </a:prstGeom>
          <a:noFill/>
        </p:spPr>
        <p:txBody>
          <a:bodyPr wrap="square" rtlCol="0">
            <a:spAutoFit/>
          </a:bodyPr>
          <a:lstStyle/>
          <a:p>
            <a:r>
              <a:rPr lang="ja-JP" altLang="en-US" sz="1600" dirty="0" smtClean="0"/>
              <a:t>上記のとおり実行した後、</a:t>
            </a:r>
            <a:r>
              <a:rPr lang="en-US" altLang="ja-JP" sz="1600" b="1" dirty="0" err="1" smtClean="0"/>
              <a:t>sudo</a:t>
            </a:r>
            <a:r>
              <a:rPr lang="en-US" altLang="ja-JP" sz="1600" b="1" dirty="0" smtClean="0"/>
              <a:t> reboot</a:t>
            </a:r>
            <a:r>
              <a:rPr lang="en-US" altLang="ja-JP" sz="1600" dirty="0" smtClean="0"/>
              <a:t> </a:t>
            </a:r>
            <a:r>
              <a:rPr lang="ja-JP" altLang="en-US" sz="1600" dirty="0" smtClean="0"/>
              <a:t>で再起動をし、</a:t>
            </a:r>
            <a:r>
              <a:rPr lang="en-US" altLang="ja-JP" sz="1600" b="1" dirty="0" smtClean="0"/>
              <a:t>free</a:t>
            </a:r>
            <a:r>
              <a:rPr lang="en-US" altLang="ja-JP" sz="1600" dirty="0" smtClean="0"/>
              <a:t> </a:t>
            </a:r>
            <a:r>
              <a:rPr lang="ja-JP" altLang="en-US" sz="1600" dirty="0" smtClean="0"/>
              <a:t>コマンドを再度実行して、</a:t>
            </a:r>
            <a:r>
              <a:rPr lang="en-US" altLang="ja-JP" sz="1600" dirty="0" smtClean="0"/>
              <a:t>Swap </a:t>
            </a:r>
            <a:r>
              <a:rPr lang="ja-JP" altLang="en-US" sz="1600" dirty="0" smtClean="0"/>
              <a:t>が作成され有効化されたことを確認する。</a:t>
            </a:r>
            <a:endParaRPr kumimoji="1" lang="ja-JP" altLang="en-US" sz="1600" dirty="0"/>
          </a:p>
        </p:txBody>
      </p:sp>
    </p:spTree>
    <p:extLst>
      <p:ext uri="{BB962C8B-B14F-4D97-AF65-F5344CB8AC3E}">
        <p14:creationId xmlns:p14="http://schemas.microsoft.com/office/powerpoint/2010/main" val="6037084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25</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3-3. </a:t>
            </a:r>
            <a:r>
              <a:rPr kumimoji="1" lang="ja-JP" altLang="en-US" dirty="0" smtClean="0"/>
              <a:t>中継ゲートウェイプログラムのビルドの実行</a:t>
            </a:r>
            <a:endParaRPr kumimoji="1" lang="ja-JP" altLang="en-US" dirty="0"/>
          </a:p>
        </p:txBody>
      </p:sp>
      <p:sp>
        <p:nvSpPr>
          <p:cNvPr id="5" name="テキスト ボックス 4"/>
          <p:cNvSpPr txBox="1"/>
          <p:nvPr/>
        </p:nvSpPr>
        <p:spPr>
          <a:xfrm>
            <a:off x="423373" y="1623848"/>
            <a:ext cx="11353780" cy="369332"/>
          </a:xfrm>
          <a:prstGeom prst="rect">
            <a:avLst/>
          </a:prstGeom>
          <a:solidFill>
            <a:schemeClr val="tx1"/>
          </a:solidFill>
        </p:spPr>
        <p:txBody>
          <a:bodyPr wrap="square" rtlCol="0">
            <a:spAutoFit/>
          </a:bodyPr>
          <a:lstStyle/>
          <a:p>
            <a:r>
              <a:rPr lang="en-US" altLang="ja-JP" dirty="0" err="1" smtClean="0">
                <a:solidFill>
                  <a:schemeClr val="bg1"/>
                </a:solidFill>
                <a:latin typeface="Consolas" panose="020B0609020204030204" pitchFamily="49" charset="0"/>
              </a:rPr>
              <a:t>sudo</a:t>
            </a:r>
            <a:r>
              <a:rPr lang="en-US" altLang="ja-JP" dirty="0" smtClean="0">
                <a:solidFill>
                  <a:schemeClr val="bg1"/>
                </a:solidFill>
                <a:latin typeface="Consolas" panose="020B0609020204030204" pitchFamily="49" charset="0"/>
              </a:rPr>
              <a:t> </a:t>
            </a:r>
            <a:r>
              <a:rPr lang="en-US" altLang="ja-JP" dirty="0">
                <a:solidFill>
                  <a:schemeClr val="bg1"/>
                </a:solidFill>
                <a:latin typeface="Consolas" panose="020B0609020204030204" pitchFamily="49" charset="0"/>
              </a:rPr>
              <a:t>apt-get -y update &amp;&amp; </a:t>
            </a:r>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apt-get -y install build-essential </a:t>
            </a:r>
            <a:r>
              <a:rPr lang="en-US" altLang="ja-JP" dirty="0" err="1">
                <a:solidFill>
                  <a:schemeClr val="bg1"/>
                </a:solidFill>
                <a:latin typeface="Consolas" panose="020B0609020204030204" pitchFamily="49" charset="0"/>
              </a:rPr>
              <a:t>libreadline</a:t>
            </a:r>
            <a:r>
              <a:rPr lang="en-US" altLang="ja-JP" dirty="0">
                <a:solidFill>
                  <a:schemeClr val="bg1"/>
                </a:solidFill>
                <a:latin typeface="Consolas" panose="020B0609020204030204" pitchFamily="49" charset="0"/>
              </a:rPr>
              <a:t>-dev</a:t>
            </a:r>
            <a:endParaRPr kumimoji="1" lang="ja-JP" altLang="en-US" dirty="0">
              <a:solidFill>
                <a:schemeClr val="bg1"/>
              </a:solidFill>
              <a:latin typeface="Consolas" panose="020B0609020204030204" pitchFamily="49" charset="0"/>
            </a:endParaRPr>
          </a:p>
        </p:txBody>
      </p:sp>
      <p:sp>
        <p:nvSpPr>
          <p:cNvPr id="6" name="テキスト ボックス 5"/>
          <p:cNvSpPr txBox="1"/>
          <p:nvPr/>
        </p:nvSpPr>
        <p:spPr>
          <a:xfrm>
            <a:off x="654580" y="2012954"/>
            <a:ext cx="11122573" cy="369332"/>
          </a:xfrm>
          <a:prstGeom prst="rect">
            <a:avLst/>
          </a:prstGeom>
          <a:noFill/>
        </p:spPr>
        <p:txBody>
          <a:bodyPr wrap="square" rtlCol="0">
            <a:spAutoFit/>
          </a:bodyPr>
          <a:lstStyle/>
          <a:p>
            <a:r>
              <a:rPr kumimoji="1" lang="ja-JP" altLang="en-US" dirty="0" smtClean="0"/>
              <a:t>うまくいけば、</a:t>
            </a:r>
            <a:r>
              <a:rPr kumimoji="1" lang="en-US" altLang="ja-JP" dirty="0" err="1" smtClean="0"/>
              <a:t>gcc</a:t>
            </a:r>
            <a:r>
              <a:rPr kumimoji="1" lang="en-US" altLang="ja-JP" dirty="0" smtClean="0"/>
              <a:t> </a:t>
            </a:r>
            <a:r>
              <a:rPr kumimoji="1" lang="ja-JP" altLang="en-US" dirty="0" smtClean="0"/>
              <a:t>等のコンパイラがインストールされる。</a:t>
            </a:r>
            <a:endParaRPr kumimoji="1" lang="ja-JP" altLang="en-US" dirty="0"/>
          </a:p>
        </p:txBody>
      </p:sp>
      <p:sp>
        <p:nvSpPr>
          <p:cNvPr id="7" name="テキスト ボックス 6"/>
          <p:cNvSpPr txBox="1"/>
          <p:nvPr/>
        </p:nvSpPr>
        <p:spPr>
          <a:xfrm>
            <a:off x="423372" y="2434712"/>
            <a:ext cx="11353780" cy="738664"/>
          </a:xfrm>
          <a:prstGeom prst="rect">
            <a:avLst/>
          </a:prstGeom>
          <a:solidFill>
            <a:schemeClr val="tx1"/>
          </a:solidFill>
        </p:spPr>
        <p:txBody>
          <a:bodyPr wrap="square" rtlCol="0">
            <a:spAutoFit/>
          </a:bodyPr>
          <a:lstStyle/>
          <a:p>
            <a:r>
              <a:rPr lang="en-US" altLang="ja-JP" sz="1400" dirty="0" smtClean="0">
                <a:solidFill>
                  <a:schemeClr val="bg1"/>
                </a:solidFill>
                <a:latin typeface="Consolas" panose="020B0609020204030204" pitchFamily="49" charset="0"/>
              </a:rPr>
              <a:t>cd ~/</a:t>
            </a:r>
          </a:p>
          <a:p>
            <a:endParaRPr lang="en-US" altLang="ja-JP" sz="1400" dirty="0">
              <a:solidFill>
                <a:schemeClr val="bg1"/>
              </a:solidFill>
              <a:latin typeface="Consolas" panose="020B0609020204030204" pitchFamily="49" charset="0"/>
            </a:endParaRPr>
          </a:p>
          <a:p>
            <a:r>
              <a:rPr lang="en-US" altLang="ja-JP" sz="1400" dirty="0" err="1" smtClean="0">
                <a:solidFill>
                  <a:schemeClr val="bg1"/>
                </a:solidFill>
                <a:latin typeface="Consolas" panose="020B0609020204030204" pitchFamily="49" charset="0"/>
              </a:rPr>
              <a:t>git</a:t>
            </a:r>
            <a:r>
              <a:rPr lang="en-US" altLang="ja-JP" sz="1400" dirty="0" smtClean="0">
                <a:solidFill>
                  <a:schemeClr val="bg1"/>
                </a:solidFill>
                <a:latin typeface="Consolas" panose="020B0609020204030204" pitchFamily="49" charset="0"/>
              </a:rPr>
              <a:t> </a:t>
            </a:r>
            <a:r>
              <a:rPr lang="en-US" altLang="ja-JP" sz="1400" dirty="0">
                <a:solidFill>
                  <a:schemeClr val="bg1"/>
                </a:solidFill>
                <a:latin typeface="Consolas" panose="020B0609020204030204" pitchFamily="49" charset="0"/>
              </a:rPr>
              <a:t>clone https</a:t>
            </a:r>
            <a:r>
              <a:rPr lang="en-US" altLang="ja-JP" sz="1400" dirty="0" smtClean="0">
                <a:solidFill>
                  <a:schemeClr val="bg1"/>
                </a:solidFill>
                <a:latin typeface="Consolas" panose="020B0609020204030204" pitchFamily="49" charset="0"/>
              </a:rPr>
              <a:t>://github.com/IPA-CyberLab/IPA-DN-ThinApps-Private.git </a:t>
            </a:r>
            <a:r>
              <a:rPr lang="en-US" altLang="ja-JP" sz="1400" dirty="0">
                <a:solidFill>
                  <a:schemeClr val="bg1"/>
                </a:solidFill>
                <a:latin typeface="Consolas" panose="020B0609020204030204" pitchFamily="49" charset="0"/>
              </a:rPr>
              <a:t>--recursive -b </a:t>
            </a:r>
            <a:r>
              <a:rPr lang="en-US" altLang="ja-JP" sz="1400" dirty="0" smtClean="0">
                <a:solidFill>
                  <a:schemeClr val="bg1"/>
                </a:solidFill>
                <a:latin typeface="Consolas" panose="020B0609020204030204" pitchFamily="49" charset="0"/>
              </a:rPr>
              <a:t>beta8preview2</a:t>
            </a:r>
            <a:endParaRPr kumimoji="1" lang="ja-JP" altLang="en-US" sz="1400" dirty="0">
              <a:solidFill>
                <a:schemeClr val="bg1"/>
              </a:solidFill>
              <a:latin typeface="Consolas" panose="020B0609020204030204" pitchFamily="49" charset="0"/>
            </a:endParaRPr>
          </a:p>
        </p:txBody>
      </p:sp>
      <p:sp>
        <p:nvSpPr>
          <p:cNvPr id="8" name="テキスト ボックス 7"/>
          <p:cNvSpPr txBox="1"/>
          <p:nvPr/>
        </p:nvSpPr>
        <p:spPr>
          <a:xfrm>
            <a:off x="654579" y="3184577"/>
            <a:ext cx="11122573" cy="369332"/>
          </a:xfrm>
          <a:prstGeom prst="rect">
            <a:avLst/>
          </a:prstGeom>
          <a:noFill/>
        </p:spPr>
        <p:txBody>
          <a:bodyPr wrap="square" rtlCol="0">
            <a:spAutoFit/>
          </a:bodyPr>
          <a:lstStyle/>
          <a:p>
            <a:r>
              <a:rPr kumimoji="1" lang="ja-JP" altLang="en-US" dirty="0" smtClean="0"/>
              <a:t>うまくいけば、中継ゲートウェイのソースコードがダウンロードされる。</a:t>
            </a:r>
            <a:endParaRPr kumimoji="1" lang="ja-JP" altLang="en-US" dirty="0"/>
          </a:p>
        </p:txBody>
      </p:sp>
      <p:sp>
        <p:nvSpPr>
          <p:cNvPr id="9" name="テキスト ボックス 8"/>
          <p:cNvSpPr txBox="1"/>
          <p:nvPr/>
        </p:nvSpPr>
        <p:spPr>
          <a:xfrm>
            <a:off x="423373" y="3577136"/>
            <a:ext cx="11353780" cy="369332"/>
          </a:xfrm>
          <a:prstGeom prst="rect">
            <a:avLst/>
          </a:prstGeom>
          <a:solidFill>
            <a:schemeClr val="tx1"/>
          </a:solidFill>
        </p:spPr>
        <p:txBody>
          <a:bodyPr wrap="square" rtlCol="0">
            <a:spAutoFit/>
          </a:bodyPr>
          <a:lstStyle/>
          <a:p>
            <a:r>
              <a:rPr lang="en-US" altLang="ja-JP" dirty="0">
                <a:solidFill>
                  <a:schemeClr val="bg1"/>
                </a:solidFill>
                <a:latin typeface="Consolas" panose="020B0609020204030204" pitchFamily="49" charset="0"/>
              </a:rPr>
              <a:t>cd ~/IPA-DN-</a:t>
            </a:r>
            <a:r>
              <a:rPr lang="en-US" altLang="ja-JP" dirty="0" err="1">
                <a:solidFill>
                  <a:schemeClr val="bg1"/>
                </a:solidFill>
                <a:latin typeface="Consolas" panose="020B0609020204030204" pitchFamily="49" charset="0"/>
              </a:rPr>
              <a:t>ThinApps</a:t>
            </a:r>
            <a:r>
              <a:rPr lang="en-US" altLang="ja-JP" dirty="0">
                <a:solidFill>
                  <a:schemeClr val="bg1"/>
                </a:solidFill>
                <a:latin typeface="Consolas" panose="020B0609020204030204" pitchFamily="49" charset="0"/>
              </a:rPr>
              <a:t>-Private/</a:t>
            </a:r>
            <a:r>
              <a:rPr lang="en-US" altLang="ja-JP" dirty="0" err="1">
                <a:solidFill>
                  <a:schemeClr val="bg1"/>
                </a:solidFill>
                <a:latin typeface="Consolas" panose="020B0609020204030204" pitchFamily="49" charset="0"/>
              </a:rPr>
              <a:t>src</a:t>
            </a:r>
            <a:r>
              <a:rPr lang="en-US" altLang="ja-JP" dirty="0">
                <a:solidFill>
                  <a:schemeClr val="bg1"/>
                </a:solidFill>
                <a:latin typeface="Consolas" panose="020B0609020204030204" pitchFamily="49" charset="0"/>
              </a:rPr>
              <a:t>/ ; make -j 8</a:t>
            </a:r>
            <a:endParaRPr kumimoji="1" lang="ja-JP" altLang="en-US" dirty="0">
              <a:solidFill>
                <a:schemeClr val="bg1"/>
              </a:solidFill>
              <a:latin typeface="Consolas" panose="020B0609020204030204" pitchFamily="49" charset="0"/>
            </a:endParaRPr>
          </a:p>
        </p:txBody>
      </p:sp>
      <p:sp>
        <p:nvSpPr>
          <p:cNvPr id="10" name="テキスト ボックス 9"/>
          <p:cNvSpPr txBox="1"/>
          <p:nvPr/>
        </p:nvSpPr>
        <p:spPr>
          <a:xfrm>
            <a:off x="654579" y="4020899"/>
            <a:ext cx="11122573" cy="369332"/>
          </a:xfrm>
          <a:prstGeom prst="rect">
            <a:avLst/>
          </a:prstGeom>
          <a:noFill/>
        </p:spPr>
        <p:txBody>
          <a:bodyPr wrap="square" rtlCol="0">
            <a:spAutoFit/>
          </a:bodyPr>
          <a:lstStyle/>
          <a:p>
            <a:r>
              <a:rPr kumimoji="1" lang="ja-JP" altLang="en-US" dirty="0" smtClean="0"/>
              <a:t>ダウンロードした中継ゲートウェイのソースコードをビルドする。</a:t>
            </a:r>
            <a:endParaRPr kumimoji="1" lang="ja-JP" altLang="en-US" dirty="0"/>
          </a:p>
        </p:txBody>
      </p:sp>
      <p:sp>
        <p:nvSpPr>
          <p:cNvPr id="11" name="テキスト ボックス 10"/>
          <p:cNvSpPr txBox="1"/>
          <p:nvPr/>
        </p:nvSpPr>
        <p:spPr>
          <a:xfrm>
            <a:off x="423372" y="4495948"/>
            <a:ext cx="11353780" cy="369332"/>
          </a:xfrm>
          <a:prstGeom prst="rect">
            <a:avLst/>
          </a:prstGeom>
          <a:solidFill>
            <a:schemeClr val="tx1"/>
          </a:solidFill>
        </p:spPr>
        <p:txBody>
          <a:bodyPr wrap="square" rtlCol="0">
            <a:spAutoFit/>
          </a:bodyPr>
          <a:lstStyle/>
          <a:p>
            <a:r>
              <a:rPr lang="en-US" altLang="ja-JP" dirty="0" err="1" smtClean="0">
                <a:solidFill>
                  <a:schemeClr val="bg1"/>
                </a:solidFill>
                <a:latin typeface="Consolas" panose="020B0609020204030204" pitchFamily="49" charset="0"/>
              </a:rPr>
              <a:t>sudo</a:t>
            </a:r>
            <a:r>
              <a:rPr lang="en-US" altLang="ja-JP" dirty="0" smtClean="0">
                <a:solidFill>
                  <a:schemeClr val="bg1"/>
                </a:solidFill>
                <a:latin typeface="Consolas" panose="020B0609020204030204" pitchFamily="49" charset="0"/>
              </a:rPr>
              <a:t> ~/</a:t>
            </a:r>
            <a:r>
              <a:rPr lang="en-US" altLang="ja-JP" dirty="0">
                <a:solidFill>
                  <a:schemeClr val="bg1"/>
                </a:solidFill>
                <a:latin typeface="Consolas" panose="020B0609020204030204" pitchFamily="49" charset="0"/>
              </a:rPr>
              <a:t>IPA-DN-</a:t>
            </a:r>
            <a:r>
              <a:rPr lang="en-US" altLang="ja-JP" dirty="0" err="1">
                <a:solidFill>
                  <a:schemeClr val="bg1"/>
                </a:solidFill>
                <a:latin typeface="Consolas" panose="020B0609020204030204" pitchFamily="49" charset="0"/>
              </a:rPr>
              <a:t>ThinApps</a:t>
            </a:r>
            <a:r>
              <a:rPr lang="en-US" altLang="ja-JP" dirty="0">
                <a:solidFill>
                  <a:schemeClr val="bg1"/>
                </a:solidFill>
                <a:latin typeface="Consolas" panose="020B0609020204030204" pitchFamily="49" charset="0"/>
              </a:rPr>
              <a:t>-Private/</a:t>
            </a:r>
            <a:r>
              <a:rPr lang="en-US" altLang="ja-JP" dirty="0" err="1">
                <a:solidFill>
                  <a:schemeClr val="bg1"/>
                </a:solidFill>
                <a:latin typeface="Consolas" panose="020B0609020204030204" pitchFamily="49" charset="0"/>
              </a:rPr>
              <a:t>src</a:t>
            </a:r>
            <a:r>
              <a:rPr lang="en-US" altLang="ja-JP" dirty="0">
                <a:solidFill>
                  <a:schemeClr val="bg1"/>
                </a:solidFill>
                <a:latin typeface="Consolas" panose="020B0609020204030204" pitchFamily="49" charset="0"/>
              </a:rPr>
              <a:t>/bin/</a:t>
            </a:r>
            <a:r>
              <a:rPr lang="en-US" altLang="ja-JP" dirty="0" err="1">
                <a:solidFill>
                  <a:schemeClr val="bg1"/>
                </a:solidFill>
                <a:latin typeface="Consolas" panose="020B0609020204030204" pitchFamily="49" charset="0"/>
              </a:rPr>
              <a:t>thingate</a:t>
            </a:r>
            <a:endParaRPr kumimoji="1" lang="ja-JP" altLang="en-US" dirty="0">
              <a:solidFill>
                <a:schemeClr val="bg1"/>
              </a:solidFill>
              <a:latin typeface="Consolas" panose="020B0609020204030204" pitchFamily="49" charset="0"/>
            </a:endParaRPr>
          </a:p>
        </p:txBody>
      </p:sp>
      <p:sp>
        <p:nvSpPr>
          <p:cNvPr id="12" name="テキスト ボックス 11"/>
          <p:cNvSpPr txBox="1"/>
          <p:nvPr/>
        </p:nvSpPr>
        <p:spPr>
          <a:xfrm>
            <a:off x="654579" y="4885054"/>
            <a:ext cx="11122573" cy="1477328"/>
          </a:xfrm>
          <a:prstGeom prst="rect">
            <a:avLst/>
          </a:prstGeom>
          <a:noFill/>
        </p:spPr>
        <p:txBody>
          <a:bodyPr wrap="square" rtlCol="0">
            <a:spAutoFit/>
          </a:bodyPr>
          <a:lstStyle/>
          <a:p>
            <a:r>
              <a:rPr kumimoji="1" lang="ja-JP" altLang="en-US" dirty="0" smtClean="0"/>
              <a:t>ビルドが完了し、バイナリプログラム「</a:t>
            </a:r>
            <a:r>
              <a:rPr kumimoji="1" lang="en-US" altLang="ja-JP" dirty="0" err="1" smtClean="0"/>
              <a:t>thingate</a:t>
            </a:r>
            <a:r>
              <a:rPr kumimoji="1" lang="ja-JP" altLang="en-US" dirty="0" smtClean="0"/>
              <a:t>」が正しく動作することを確認する。以下のように表示される。</a:t>
            </a:r>
            <a:endParaRPr kumimoji="1" lang="en-US" altLang="ja-JP" dirty="0" smtClean="0"/>
          </a:p>
          <a:p>
            <a:r>
              <a:rPr lang="en-US" altLang="ja-JP" sz="1200" dirty="0" err="1">
                <a:solidFill>
                  <a:srgbClr val="0000FF"/>
                </a:solidFill>
                <a:latin typeface="Consolas" panose="020B0609020204030204" pitchFamily="49" charset="0"/>
              </a:rPr>
              <a:t>ThinGate</a:t>
            </a:r>
            <a:r>
              <a:rPr lang="en-US" altLang="ja-JP" sz="1200" dirty="0">
                <a:solidFill>
                  <a:srgbClr val="0000FF"/>
                </a:solidFill>
                <a:latin typeface="Consolas" panose="020B0609020204030204" pitchFamily="49" charset="0"/>
              </a:rPr>
              <a:t> service program</a:t>
            </a:r>
          </a:p>
          <a:p>
            <a:r>
              <a:rPr lang="en-US" altLang="ja-JP" sz="1200" dirty="0">
                <a:solidFill>
                  <a:srgbClr val="0000FF"/>
                </a:solidFill>
                <a:latin typeface="Consolas" panose="020B0609020204030204" pitchFamily="49" charset="0"/>
              </a:rPr>
              <a:t>Copyright (c) NTT East Special Affairs </a:t>
            </a:r>
            <a:r>
              <a:rPr lang="en-US" altLang="ja-JP" sz="1200" dirty="0" smtClean="0">
                <a:solidFill>
                  <a:srgbClr val="0000FF"/>
                </a:solidFill>
                <a:latin typeface="Consolas" panose="020B0609020204030204" pitchFamily="49" charset="0"/>
              </a:rPr>
              <a:t>Bureau. Copyright </a:t>
            </a:r>
            <a:r>
              <a:rPr lang="en-US" altLang="ja-JP" sz="1200" dirty="0">
                <a:solidFill>
                  <a:srgbClr val="0000FF"/>
                </a:solidFill>
                <a:latin typeface="Consolas" panose="020B0609020204030204" pitchFamily="49" charset="0"/>
              </a:rPr>
              <a:t>(c) IPA </a:t>
            </a:r>
            <a:r>
              <a:rPr lang="en-US" altLang="ja-JP" sz="1200" dirty="0" err="1">
                <a:solidFill>
                  <a:srgbClr val="0000FF"/>
                </a:solidFill>
                <a:latin typeface="Consolas" panose="020B0609020204030204" pitchFamily="49" charset="0"/>
              </a:rPr>
              <a:t>CyberLab</a:t>
            </a:r>
            <a:r>
              <a:rPr lang="en-US" altLang="ja-JP" sz="1200" dirty="0">
                <a:solidFill>
                  <a:srgbClr val="0000FF"/>
                </a:solidFill>
                <a:latin typeface="Consolas" panose="020B0609020204030204" pitchFamily="49" charset="0"/>
              </a:rPr>
              <a:t> of Industrial Cyber Security Center.</a:t>
            </a:r>
          </a:p>
          <a:p>
            <a:r>
              <a:rPr lang="en-US" altLang="ja-JP" sz="1200" dirty="0">
                <a:solidFill>
                  <a:srgbClr val="0000FF"/>
                </a:solidFill>
                <a:latin typeface="Consolas" panose="020B0609020204030204" pitchFamily="49" charset="0"/>
              </a:rPr>
              <a:t>All Rights Reserved</a:t>
            </a:r>
            <a:r>
              <a:rPr lang="en-US" altLang="ja-JP" sz="1200" dirty="0" smtClean="0">
                <a:solidFill>
                  <a:srgbClr val="0000FF"/>
                </a:solidFill>
                <a:latin typeface="Consolas" panose="020B0609020204030204" pitchFamily="49" charset="0"/>
              </a:rPr>
              <a:t>.</a:t>
            </a:r>
            <a:endParaRPr lang="en-US" altLang="ja-JP" sz="1200" dirty="0">
              <a:solidFill>
                <a:srgbClr val="0000FF"/>
              </a:solidFill>
              <a:latin typeface="Consolas" panose="020B0609020204030204" pitchFamily="49" charset="0"/>
            </a:endParaRPr>
          </a:p>
          <a:p>
            <a:r>
              <a:rPr lang="en-US" altLang="ja-JP" sz="1200" dirty="0" err="1">
                <a:solidFill>
                  <a:srgbClr val="0000FF"/>
                </a:solidFill>
                <a:latin typeface="Consolas" panose="020B0609020204030204" pitchFamily="49" charset="0"/>
              </a:rPr>
              <a:t>thingate</a:t>
            </a:r>
            <a:r>
              <a:rPr lang="en-US" altLang="ja-JP" sz="1200" dirty="0">
                <a:solidFill>
                  <a:srgbClr val="0000FF"/>
                </a:solidFill>
                <a:latin typeface="Consolas" panose="020B0609020204030204" pitchFamily="49" charset="0"/>
              </a:rPr>
              <a:t> command usage:</a:t>
            </a:r>
          </a:p>
          <a:p>
            <a:r>
              <a:rPr lang="en-US" altLang="ja-JP" sz="1200" dirty="0">
                <a:solidFill>
                  <a:srgbClr val="0000FF"/>
                </a:solidFill>
                <a:latin typeface="Consolas" panose="020B0609020204030204" pitchFamily="49" charset="0"/>
              </a:rPr>
              <a:t> </a:t>
            </a:r>
            <a:r>
              <a:rPr lang="en-US" altLang="ja-JP" sz="1200" dirty="0" err="1">
                <a:solidFill>
                  <a:srgbClr val="0000FF"/>
                </a:solidFill>
                <a:latin typeface="Consolas" panose="020B0609020204030204" pitchFamily="49" charset="0"/>
              </a:rPr>
              <a:t>thingate</a:t>
            </a:r>
            <a:r>
              <a:rPr lang="en-US" altLang="ja-JP" sz="1200" dirty="0">
                <a:solidFill>
                  <a:srgbClr val="0000FF"/>
                </a:solidFill>
                <a:latin typeface="Consolas" panose="020B0609020204030204" pitchFamily="49" charset="0"/>
              </a:rPr>
              <a:t> start  - Start the </a:t>
            </a:r>
            <a:r>
              <a:rPr lang="en-US" altLang="ja-JP" sz="1200" dirty="0" err="1">
                <a:solidFill>
                  <a:srgbClr val="0000FF"/>
                </a:solidFill>
                <a:latin typeface="Consolas" panose="020B0609020204030204" pitchFamily="49" charset="0"/>
              </a:rPr>
              <a:t>ThinGate</a:t>
            </a:r>
            <a:r>
              <a:rPr lang="en-US" altLang="ja-JP" sz="1200" dirty="0">
                <a:solidFill>
                  <a:srgbClr val="0000FF"/>
                </a:solidFill>
                <a:latin typeface="Consolas" panose="020B0609020204030204" pitchFamily="49" charset="0"/>
              </a:rPr>
              <a:t> service.</a:t>
            </a:r>
          </a:p>
          <a:p>
            <a:r>
              <a:rPr lang="en-US" altLang="ja-JP" sz="1200" dirty="0">
                <a:solidFill>
                  <a:srgbClr val="0000FF"/>
                </a:solidFill>
                <a:latin typeface="Consolas" panose="020B0609020204030204" pitchFamily="49" charset="0"/>
              </a:rPr>
              <a:t> </a:t>
            </a:r>
            <a:r>
              <a:rPr lang="en-US" altLang="ja-JP" sz="1200" dirty="0" err="1">
                <a:solidFill>
                  <a:srgbClr val="0000FF"/>
                </a:solidFill>
                <a:latin typeface="Consolas" panose="020B0609020204030204" pitchFamily="49" charset="0"/>
              </a:rPr>
              <a:t>thingate</a:t>
            </a:r>
            <a:r>
              <a:rPr lang="en-US" altLang="ja-JP" sz="1200" dirty="0">
                <a:solidFill>
                  <a:srgbClr val="0000FF"/>
                </a:solidFill>
                <a:latin typeface="Consolas" panose="020B0609020204030204" pitchFamily="49" charset="0"/>
              </a:rPr>
              <a:t> stop   - Stop the </a:t>
            </a:r>
            <a:r>
              <a:rPr lang="en-US" altLang="ja-JP" sz="1200" dirty="0" err="1">
                <a:solidFill>
                  <a:srgbClr val="0000FF"/>
                </a:solidFill>
                <a:latin typeface="Consolas" panose="020B0609020204030204" pitchFamily="49" charset="0"/>
              </a:rPr>
              <a:t>ThinGate</a:t>
            </a:r>
            <a:r>
              <a:rPr lang="en-US" altLang="ja-JP" sz="1200" dirty="0">
                <a:solidFill>
                  <a:srgbClr val="0000FF"/>
                </a:solidFill>
                <a:latin typeface="Consolas" panose="020B0609020204030204" pitchFamily="49" charset="0"/>
              </a:rPr>
              <a:t> service if the service has been already started.</a:t>
            </a:r>
            <a:endParaRPr kumimoji="1" lang="ja-JP" altLang="en-US" sz="1200" dirty="0">
              <a:solidFill>
                <a:srgbClr val="0000FF"/>
              </a:solidFill>
              <a:latin typeface="Consolas" panose="020B0609020204030204" pitchFamily="49" charset="0"/>
            </a:endParaRPr>
          </a:p>
        </p:txBody>
      </p:sp>
      <p:sp>
        <p:nvSpPr>
          <p:cNvPr id="13" name="テキスト ボックス 12"/>
          <p:cNvSpPr txBox="1"/>
          <p:nvPr/>
        </p:nvSpPr>
        <p:spPr>
          <a:xfrm>
            <a:off x="277562" y="952772"/>
            <a:ext cx="11122573" cy="646331"/>
          </a:xfrm>
          <a:prstGeom prst="rect">
            <a:avLst/>
          </a:prstGeom>
          <a:noFill/>
        </p:spPr>
        <p:txBody>
          <a:bodyPr wrap="square" rtlCol="0">
            <a:spAutoFit/>
          </a:bodyPr>
          <a:lstStyle/>
          <a:p>
            <a:r>
              <a:rPr lang="ja-JP" altLang="en-US" dirty="0" smtClean="0"/>
              <a:t>以下</a:t>
            </a:r>
            <a:r>
              <a:rPr lang="ja-JP" altLang="en-US" dirty="0"/>
              <a:t>のコマンドを順に実行する。</a:t>
            </a:r>
          </a:p>
          <a:p>
            <a:r>
              <a:rPr lang="ja-JP" altLang="en-US" dirty="0"/>
              <a:t>あるコマンドを実行し、エラーが出ていないかどうか確認してから、次を実行すること。</a:t>
            </a:r>
          </a:p>
        </p:txBody>
      </p:sp>
    </p:spTree>
    <p:extLst>
      <p:ext uri="{BB962C8B-B14F-4D97-AF65-F5344CB8AC3E}">
        <p14:creationId xmlns:p14="http://schemas.microsoft.com/office/powerpoint/2010/main" val="31401357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26</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3-4. </a:t>
            </a:r>
            <a:r>
              <a:rPr kumimoji="1" lang="ja-JP" altLang="en-US" dirty="0" smtClean="0"/>
              <a:t>中継ゲートウェイプログラムの起動と終了</a:t>
            </a:r>
            <a:endParaRPr kumimoji="1" lang="ja-JP" altLang="en-US" dirty="0"/>
          </a:p>
        </p:txBody>
      </p:sp>
      <p:sp>
        <p:nvSpPr>
          <p:cNvPr id="5" name="テキスト ボックス 4"/>
          <p:cNvSpPr txBox="1"/>
          <p:nvPr/>
        </p:nvSpPr>
        <p:spPr>
          <a:xfrm>
            <a:off x="391841" y="1607830"/>
            <a:ext cx="11353780"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~/IPA-DN-</a:t>
            </a:r>
            <a:r>
              <a:rPr lang="en-US" altLang="ja-JP" dirty="0" err="1">
                <a:solidFill>
                  <a:schemeClr val="bg1"/>
                </a:solidFill>
                <a:latin typeface="Consolas" panose="020B0609020204030204" pitchFamily="49" charset="0"/>
              </a:rPr>
              <a:t>ThinApps</a:t>
            </a:r>
            <a:r>
              <a:rPr lang="en-US" altLang="ja-JP" dirty="0">
                <a:solidFill>
                  <a:schemeClr val="bg1"/>
                </a:solidFill>
                <a:latin typeface="Consolas" panose="020B0609020204030204" pitchFamily="49" charset="0"/>
              </a:rPr>
              <a:t>-Private/</a:t>
            </a:r>
            <a:r>
              <a:rPr lang="en-US" altLang="ja-JP" dirty="0" err="1">
                <a:solidFill>
                  <a:schemeClr val="bg1"/>
                </a:solidFill>
                <a:latin typeface="Consolas" panose="020B0609020204030204" pitchFamily="49" charset="0"/>
              </a:rPr>
              <a:t>src</a:t>
            </a:r>
            <a:r>
              <a:rPr lang="en-US" altLang="ja-JP" dirty="0">
                <a:solidFill>
                  <a:schemeClr val="bg1"/>
                </a:solidFill>
                <a:latin typeface="Consolas" panose="020B0609020204030204" pitchFamily="49" charset="0"/>
              </a:rPr>
              <a:t>/bin/</a:t>
            </a:r>
            <a:r>
              <a:rPr lang="en-US" altLang="ja-JP" dirty="0" err="1">
                <a:solidFill>
                  <a:schemeClr val="bg1"/>
                </a:solidFill>
                <a:latin typeface="Consolas" panose="020B0609020204030204" pitchFamily="49" charset="0"/>
              </a:rPr>
              <a:t>thingate</a:t>
            </a:r>
            <a:r>
              <a:rPr lang="en-US" altLang="ja-JP" dirty="0">
                <a:solidFill>
                  <a:schemeClr val="bg1"/>
                </a:solidFill>
                <a:latin typeface="Consolas" panose="020B0609020204030204" pitchFamily="49" charset="0"/>
              </a:rPr>
              <a:t> start</a:t>
            </a:r>
            <a:endParaRPr kumimoji="1" lang="ja-JP" altLang="en-US" dirty="0">
              <a:solidFill>
                <a:schemeClr val="bg1"/>
              </a:solidFill>
              <a:latin typeface="Consolas" panose="020B0609020204030204" pitchFamily="49" charset="0"/>
            </a:endParaRPr>
          </a:p>
        </p:txBody>
      </p:sp>
      <p:sp>
        <p:nvSpPr>
          <p:cNvPr id="13" name="テキスト ボックス 12"/>
          <p:cNvSpPr txBox="1"/>
          <p:nvPr/>
        </p:nvSpPr>
        <p:spPr>
          <a:xfrm>
            <a:off x="246031" y="1149841"/>
            <a:ext cx="11122573" cy="369332"/>
          </a:xfrm>
          <a:prstGeom prst="rect">
            <a:avLst/>
          </a:prstGeom>
          <a:noFill/>
        </p:spPr>
        <p:txBody>
          <a:bodyPr wrap="square" rtlCol="0">
            <a:spAutoFit/>
          </a:bodyPr>
          <a:lstStyle/>
          <a:p>
            <a:r>
              <a:rPr lang="ja-JP" altLang="en-US" dirty="0" smtClean="0"/>
              <a:t>ビルドした中継ゲートウェイプログラム </a:t>
            </a:r>
            <a:r>
              <a:rPr lang="en-US" altLang="ja-JP" dirty="0" smtClean="0"/>
              <a:t>(UNIX </a:t>
            </a:r>
            <a:r>
              <a:rPr lang="ja-JP" altLang="en-US" dirty="0" smtClean="0"/>
              <a:t>デーモン</a:t>
            </a:r>
            <a:r>
              <a:rPr lang="en-US" altLang="ja-JP" dirty="0" smtClean="0"/>
              <a:t>) </a:t>
            </a:r>
            <a:r>
              <a:rPr lang="ja-JP" altLang="en-US" dirty="0" smtClean="0"/>
              <a:t>を、以下のようにして起動する。</a:t>
            </a:r>
            <a:endParaRPr lang="ja-JP" altLang="en-US" dirty="0"/>
          </a:p>
        </p:txBody>
      </p:sp>
      <p:sp>
        <p:nvSpPr>
          <p:cNvPr id="14" name="テキスト ボックス 13"/>
          <p:cNvSpPr txBox="1"/>
          <p:nvPr/>
        </p:nvSpPr>
        <p:spPr>
          <a:xfrm>
            <a:off x="332741" y="2143068"/>
            <a:ext cx="11035863" cy="1477328"/>
          </a:xfrm>
          <a:prstGeom prst="rect">
            <a:avLst/>
          </a:prstGeom>
          <a:noFill/>
        </p:spPr>
        <p:txBody>
          <a:bodyPr wrap="square" rtlCol="0">
            <a:spAutoFit/>
          </a:bodyPr>
          <a:lstStyle/>
          <a:p>
            <a:r>
              <a:rPr lang="ja-JP" altLang="en-US" dirty="0" smtClean="0"/>
              <a:t>起動に成功すると、</a:t>
            </a:r>
            <a:endParaRPr lang="en-US" altLang="ja-JP" dirty="0" smtClean="0"/>
          </a:p>
          <a:p>
            <a:r>
              <a:rPr lang="en-US" altLang="ja-JP" dirty="0">
                <a:solidFill>
                  <a:srgbClr val="0000FF"/>
                </a:solidFill>
              </a:rPr>
              <a:t>The </a:t>
            </a:r>
            <a:r>
              <a:rPr lang="en-US" altLang="ja-JP" dirty="0" err="1">
                <a:solidFill>
                  <a:srgbClr val="0000FF"/>
                </a:solidFill>
              </a:rPr>
              <a:t>ThinGate</a:t>
            </a:r>
            <a:r>
              <a:rPr lang="en-US" altLang="ja-JP" dirty="0">
                <a:solidFill>
                  <a:srgbClr val="0000FF"/>
                </a:solidFill>
              </a:rPr>
              <a:t> service has been started</a:t>
            </a:r>
            <a:r>
              <a:rPr lang="en-US" altLang="ja-JP" dirty="0" smtClean="0">
                <a:solidFill>
                  <a:srgbClr val="0000FF"/>
                </a:solidFill>
              </a:rPr>
              <a:t>.</a:t>
            </a:r>
          </a:p>
          <a:p>
            <a:r>
              <a:rPr lang="ja-JP" altLang="en-US" dirty="0" smtClean="0"/>
              <a:t>と表示される。</a:t>
            </a:r>
            <a:endParaRPr lang="en-US" altLang="ja-JP" dirty="0" smtClean="0"/>
          </a:p>
          <a:p>
            <a:r>
              <a:rPr lang="ja-JP" altLang="en-US" dirty="0"/>
              <a:t>中継ゲートウェイプログラムは、</a:t>
            </a:r>
            <a:r>
              <a:rPr lang="en-US" altLang="ja-JP" dirty="0"/>
              <a:t> UNIX </a:t>
            </a:r>
            <a:r>
              <a:rPr lang="ja-JP" altLang="en-US" dirty="0"/>
              <a:t>デーモンとして常時稼働する。</a:t>
            </a:r>
            <a:endParaRPr lang="en-US" altLang="ja-JP" dirty="0"/>
          </a:p>
          <a:p>
            <a:endParaRPr lang="ja-JP" altLang="en-US" dirty="0"/>
          </a:p>
        </p:txBody>
      </p:sp>
      <p:sp>
        <p:nvSpPr>
          <p:cNvPr id="15" name="テキスト ボックス 14"/>
          <p:cNvSpPr txBox="1"/>
          <p:nvPr/>
        </p:nvSpPr>
        <p:spPr>
          <a:xfrm>
            <a:off x="1955235" y="4174868"/>
            <a:ext cx="9145666" cy="646331"/>
          </a:xfrm>
          <a:prstGeom prst="rect">
            <a:avLst/>
          </a:prstGeom>
          <a:noFill/>
        </p:spPr>
        <p:txBody>
          <a:bodyPr wrap="square" rtlCol="0">
            <a:spAutoFit/>
          </a:bodyPr>
          <a:lstStyle/>
          <a:p>
            <a:r>
              <a:rPr lang="ja-JP" altLang="en-US" dirty="0" smtClean="0"/>
              <a:t>一度デーモンとして起動すると、通常、終了する必要はないが、何らかの理由で終了する場合は以下のようにする。</a:t>
            </a:r>
            <a:endParaRPr lang="ja-JP" altLang="en-US" dirty="0"/>
          </a:p>
        </p:txBody>
      </p:sp>
      <p:sp>
        <p:nvSpPr>
          <p:cNvPr id="16" name="テキスト ボックス 15"/>
          <p:cNvSpPr txBox="1"/>
          <p:nvPr/>
        </p:nvSpPr>
        <p:spPr>
          <a:xfrm>
            <a:off x="2089241" y="4893835"/>
            <a:ext cx="9400501"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~/IPA-DN-</a:t>
            </a:r>
            <a:r>
              <a:rPr lang="en-US" altLang="ja-JP" dirty="0" err="1">
                <a:solidFill>
                  <a:schemeClr val="bg1"/>
                </a:solidFill>
                <a:latin typeface="Consolas" panose="020B0609020204030204" pitchFamily="49" charset="0"/>
              </a:rPr>
              <a:t>ThinApps</a:t>
            </a:r>
            <a:r>
              <a:rPr lang="en-US" altLang="ja-JP" dirty="0">
                <a:solidFill>
                  <a:schemeClr val="bg1"/>
                </a:solidFill>
                <a:latin typeface="Consolas" panose="020B0609020204030204" pitchFamily="49" charset="0"/>
              </a:rPr>
              <a:t>-Private/</a:t>
            </a:r>
            <a:r>
              <a:rPr lang="en-US" altLang="ja-JP" dirty="0" err="1">
                <a:solidFill>
                  <a:schemeClr val="bg1"/>
                </a:solidFill>
                <a:latin typeface="Consolas" panose="020B0609020204030204" pitchFamily="49" charset="0"/>
              </a:rPr>
              <a:t>src</a:t>
            </a:r>
            <a:r>
              <a:rPr lang="en-US" altLang="ja-JP" dirty="0">
                <a:solidFill>
                  <a:schemeClr val="bg1"/>
                </a:solidFill>
                <a:latin typeface="Consolas" panose="020B0609020204030204" pitchFamily="49" charset="0"/>
              </a:rPr>
              <a:t>/bin/</a:t>
            </a:r>
            <a:r>
              <a:rPr lang="en-US" altLang="ja-JP" dirty="0" err="1">
                <a:solidFill>
                  <a:schemeClr val="bg1"/>
                </a:solidFill>
                <a:latin typeface="Consolas" panose="020B0609020204030204" pitchFamily="49" charset="0"/>
              </a:rPr>
              <a:t>thingate</a:t>
            </a:r>
            <a:r>
              <a:rPr lang="en-US" altLang="ja-JP" dirty="0">
                <a:solidFill>
                  <a:schemeClr val="bg1"/>
                </a:solidFill>
                <a:latin typeface="Consolas" panose="020B0609020204030204" pitchFamily="49" charset="0"/>
              </a:rPr>
              <a:t> </a:t>
            </a:r>
            <a:r>
              <a:rPr lang="en-US" altLang="ja-JP" dirty="0" smtClean="0">
                <a:solidFill>
                  <a:schemeClr val="bg1"/>
                </a:solidFill>
                <a:latin typeface="Consolas" panose="020B0609020204030204" pitchFamily="49" charset="0"/>
              </a:rPr>
              <a:t>stop</a:t>
            </a:r>
            <a:endParaRPr kumimoji="1" lang="ja-JP" altLang="en-US" dirty="0">
              <a:solidFill>
                <a:schemeClr val="bg1"/>
              </a:solidFill>
              <a:latin typeface="Consolas" panose="020B0609020204030204" pitchFamily="49" charset="0"/>
            </a:endParaRPr>
          </a:p>
        </p:txBody>
      </p:sp>
      <p:sp>
        <p:nvSpPr>
          <p:cNvPr id="17" name="テキスト ボックス 16"/>
          <p:cNvSpPr txBox="1"/>
          <p:nvPr/>
        </p:nvSpPr>
        <p:spPr>
          <a:xfrm>
            <a:off x="2089241" y="5336740"/>
            <a:ext cx="9082585" cy="923330"/>
          </a:xfrm>
          <a:prstGeom prst="rect">
            <a:avLst/>
          </a:prstGeom>
          <a:noFill/>
        </p:spPr>
        <p:txBody>
          <a:bodyPr wrap="square" rtlCol="0">
            <a:spAutoFit/>
          </a:bodyPr>
          <a:lstStyle/>
          <a:p>
            <a:r>
              <a:rPr lang="ja-JP" altLang="en-US" dirty="0" smtClean="0"/>
              <a:t>終了に成功すると、</a:t>
            </a:r>
            <a:endParaRPr lang="en-US" altLang="ja-JP" dirty="0" smtClean="0"/>
          </a:p>
          <a:p>
            <a:r>
              <a:rPr lang="en-US" altLang="ja-JP" dirty="0" err="1" smtClean="0">
                <a:solidFill>
                  <a:srgbClr val="0000FF"/>
                </a:solidFill>
              </a:rPr>
              <a:t>ThinGate</a:t>
            </a:r>
            <a:r>
              <a:rPr lang="en-US" altLang="ja-JP" dirty="0" smtClean="0">
                <a:solidFill>
                  <a:srgbClr val="0000FF"/>
                </a:solidFill>
              </a:rPr>
              <a:t> </a:t>
            </a:r>
            <a:r>
              <a:rPr lang="en-US" altLang="ja-JP" dirty="0">
                <a:solidFill>
                  <a:srgbClr val="0000FF"/>
                </a:solidFill>
              </a:rPr>
              <a:t>service has been stopped.</a:t>
            </a:r>
            <a:endParaRPr lang="en-US" altLang="ja-JP" dirty="0" smtClean="0">
              <a:solidFill>
                <a:srgbClr val="0000FF"/>
              </a:solidFill>
            </a:endParaRPr>
          </a:p>
          <a:p>
            <a:r>
              <a:rPr lang="ja-JP" altLang="en-US" dirty="0" smtClean="0"/>
              <a:t>と表示される。</a:t>
            </a:r>
            <a:endParaRPr lang="ja-JP" altLang="en-US" dirty="0"/>
          </a:p>
        </p:txBody>
      </p:sp>
      <p:sp>
        <p:nvSpPr>
          <p:cNvPr id="2" name="角丸四角形 1"/>
          <p:cNvSpPr/>
          <p:nvPr/>
        </p:nvSpPr>
        <p:spPr>
          <a:xfrm>
            <a:off x="1687221" y="3917731"/>
            <a:ext cx="10058400" cy="2532423"/>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8944068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3522637"/>
          </a:xfrm>
        </p:spPr>
        <p:txBody>
          <a:bodyPr/>
          <a:lstStyle/>
          <a:p>
            <a:r>
              <a:rPr lang="ja-JP" altLang="en-US" dirty="0"/>
              <a:t>中継</a:t>
            </a:r>
            <a:r>
              <a:rPr lang="ja-JP" altLang="en-US" dirty="0" smtClean="0"/>
              <a:t>ゲートウェイシステムが起動した後、正しく稼働しているかどうかは、以下の方法でチェックできる。</a:t>
            </a:r>
          </a:p>
          <a:p>
            <a:pPr marL="914400" lvl="1" indent="-457200">
              <a:buFont typeface="+mj-lt"/>
              <a:buAutoNum type="arabicPeriod"/>
            </a:pPr>
            <a:r>
              <a:rPr kumimoji="1" lang="ja-JP" altLang="en-US" dirty="0" smtClean="0"/>
              <a:t>インターネット上の任意の端末 </a:t>
            </a:r>
            <a:r>
              <a:rPr kumimoji="1" lang="en-US" altLang="ja-JP" dirty="0" smtClean="0"/>
              <a:t>(</a:t>
            </a:r>
            <a:r>
              <a:rPr kumimoji="1" lang="ja-JP" altLang="en-US" dirty="0" smtClean="0"/>
              <a:t>作業用マシンでもよい</a:t>
            </a:r>
            <a:r>
              <a:rPr kumimoji="1" lang="en-US" altLang="ja-JP" dirty="0" smtClean="0"/>
              <a:t>) </a:t>
            </a:r>
            <a:r>
              <a:rPr kumimoji="1" lang="ja-JP" altLang="en-US" dirty="0" smtClean="0"/>
              <a:t>で </a:t>
            </a:r>
            <a:r>
              <a:rPr kumimoji="1" lang="en-US" altLang="ja-JP" dirty="0" smtClean="0"/>
              <a:t>Web </a:t>
            </a:r>
            <a:r>
              <a:rPr kumimoji="1" lang="ja-JP" altLang="en-US" dirty="0" smtClean="0"/>
              <a:t>ブラウザを起動する。</a:t>
            </a:r>
            <a:endParaRPr kumimoji="1" lang="en-US" altLang="ja-JP" dirty="0" smtClean="0"/>
          </a:p>
          <a:p>
            <a:pPr marL="914400" lvl="1" indent="-457200">
              <a:buFont typeface="+mj-lt"/>
              <a:buAutoNum type="arabicPeriod"/>
            </a:pPr>
            <a:r>
              <a:rPr lang="en-US" altLang="ja-JP" dirty="0" smtClean="0"/>
              <a:t>Web </a:t>
            </a:r>
            <a:r>
              <a:rPr lang="ja-JP" altLang="en-US" dirty="0" smtClean="0"/>
              <a:t>ブラウザで、 </a:t>
            </a:r>
            <a:r>
              <a:rPr lang="en-US" altLang="ja-JP" dirty="0" smtClean="0">
                <a:solidFill>
                  <a:srgbClr val="0000FF"/>
                </a:solidFill>
                <a:latin typeface="Consolas" panose="020B0609020204030204" pitchFamily="49" charset="0"/>
              </a:rPr>
              <a:t>https://a.b.c.d/thingate/ </a:t>
            </a:r>
            <a:r>
              <a:rPr lang="ja-JP" altLang="en-US" dirty="0" smtClean="0"/>
              <a:t>という </a:t>
            </a:r>
            <a:r>
              <a:rPr lang="en-US" altLang="ja-JP" dirty="0" smtClean="0"/>
              <a:t>URL </a:t>
            </a:r>
            <a:r>
              <a:rPr lang="ja-JP" altLang="en-US" dirty="0" smtClean="0"/>
              <a:t>にアクセスする。</a:t>
            </a:r>
            <a:r>
              <a:rPr lang="en-US" altLang="ja-JP" dirty="0" smtClean="0"/>
              <a:t/>
            </a:r>
            <a:br>
              <a:rPr lang="en-US" altLang="ja-JP" dirty="0" smtClean="0"/>
            </a:br>
            <a:r>
              <a:rPr lang="en-US" altLang="ja-JP" dirty="0" smtClean="0"/>
              <a:t>(</a:t>
            </a:r>
            <a:r>
              <a:rPr lang="en-US" altLang="ja-JP" dirty="0" err="1" smtClean="0"/>
              <a:t>a.b.c.d</a:t>
            </a:r>
            <a:r>
              <a:rPr lang="en-US" altLang="ja-JP" dirty="0" smtClean="0"/>
              <a:t> </a:t>
            </a:r>
            <a:r>
              <a:rPr lang="ja-JP" altLang="en-US" dirty="0" smtClean="0"/>
              <a:t>の部分は、中継ゲートウェイシステムの </a:t>
            </a:r>
            <a:r>
              <a:rPr lang="en-US" altLang="ja-JP" dirty="0" smtClean="0"/>
              <a:t>IP</a:t>
            </a:r>
            <a:r>
              <a:rPr lang="ja-JP" altLang="en-US" dirty="0" smtClean="0"/>
              <a:t> アドレスに置換する。</a:t>
            </a:r>
            <a:r>
              <a:rPr lang="en-US" altLang="ja-JP" dirty="0" smtClean="0"/>
              <a:t>)</a:t>
            </a:r>
          </a:p>
          <a:p>
            <a:pPr marL="914400" lvl="1" indent="-457200">
              <a:buFont typeface="+mj-lt"/>
              <a:buAutoNum type="arabicPeriod"/>
            </a:pPr>
            <a:r>
              <a:rPr kumimoji="1" lang="en-US" altLang="ja-JP" dirty="0" smtClean="0"/>
              <a:t>SSL </a:t>
            </a:r>
            <a:r>
              <a:rPr kumimoji="1" lang="ja-JP" altLang="en-US" dirty="0" smtClean="0"/>
              <a:t>証明書エラーが発生するが、無視してページを表示する。</a:t>
            </a:r>
          </a:p>
          <a:p>
            <a:pPr marL="914400" lvl="1" indent="-457200">
              <a:buFont typeface="+mj-lt"/>
              <a:buAutoNum type="arabicPeriod"/>
            </a:pPr>
            <a:r>
              <a:rPr lang="en-US" altLang="ja-JP" dirty="0" smtClean="0"/>
              <a:t>“PACK” </a:t>
            </a:r>
            <a:r>
              <a:rPr lang="ja-JP" altLang="en-US" dirty="0" smtClean="0"/>
              <a:t>という文字で始まる </a:t>
            </a:r>
            <a:r>
              <a:rPr lang="en-US" altLang="ja-JP" dirty="0" smtClean="0"/>
              <a:t>1 </a:t>
            </a:r>
            <a:r>
              <a:rPr lang="ja-JP" altLang="en-US" dirty="0" smtClean="0"/>
              <a:t>行の複雑な文字列が表示された場合は、中継ゲートウェイシステムは正しく稼働している。</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27</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600" dirty="0" smtClean="0"/>
              <a:t>3-5. </a:t>
            </a:r>
            <a:r>
              <a:rPr kumimoji="1" lang="ja-JP" altLang="en-US" sz="3600" dirty="0" smtClean="0"/>
              <a:t>中継ゲートウェイシステム起動後の稼働チェック</a:t>
            </a:r>
            <a:endParaRPr kumimoji="1" lang="ja-JP" altLang="en-US" sz="3600" dirty="0"/>
          </a:p>
        </p:txBody>
      </p:sp>
      <p:pic>
        <p:nvPicPr>
          <p:cNvPr id="5" name="図 4"/>
          <p:cNvPicPr>
            <a:picLocks noChangeAspect="1"/>
          </p:cNvPicPr>
          <p:nvPr/>
        </p:nvPicPr>
        <p:blipFill>
          <a:blip r:embed="rId2"/>
          <a:stretch>
            <a:fillRect/>
          </a:stretch>
        </p:blipFill>
        <p:spPr>
          <a:xfrm>
            <a:off x="1304598" y="4323667"/>
            <a:ext cx="4623238" cy="2367727"/>
          </a:xfrm>
          <a:prstGeom prst="rect">
            <a:avLst/>
          </a:prstGeom>
          <a:ln w="19050">
            <a:solidFill>
              <a:schemeClr val="tx1"/>
            </a:solidFill>
          </a:ln>
        </p:spPr>
      </p:pic>
      <p:sp>
        <p:nvSpPr>
          <p:cNvPr id="6" name="正方形/長方形 5"/>
          <p:cNvSpPr/>
          <p:nvPr/>
        </p:nvSpPr>
        <p:spPr>
          <a:xfrm>
            <a:off x="1340070" y="4349498"/>
            <a:ext cx="3578772" cy="114937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2388476" y="5645505"/>
            <a:ext cx="2987566" cy="369332"/>
          </a:xfrm>
          <a:prstGeom prst="rect">
            <a:avLst/>
          </a:prstGeom>
          <a:noFill/>
        </p:spPr>
        <p:txBody>
          <a:bodyPr wrap="square" rtlCol="0">
            <a:spAutoFit/>
          </a:bodyPr>
          <a:lstStyle/>
          <a:p>
            <a:r>
              <a:rPr kumimoji="1" lang="ja-JP" altLang="en-US" dirty="0" smtClean="0"/>
              <a:t>正常に稼働していることを示す。</a:t>
            </a:r>
            <a:endParaRPr kumimoji="1" lang="ja-JP" altLang="en-US" dirty="0"/>
          </a:p>
        </p:txBody>
      </p:sp>
      <p:sp>
        <p:nvSpPr>
          <p:cNvPr id="8" name="角丸四角形吹き出し 7"/>
          <p:cNvSpPr/>
          <p:nvPr/>
        </p:nvSpPr>
        <p:spPr>
          <a:xfrm>
            <a:off x="6124903" y="3979068"/>
            <a:ext cx="4879427" cy="2114303"/>
          </a:xfrm>
          <a:prstGeom prst="wedgeRoundRectCallout">
            <a:avLst>
              <a:gd name="adj1" fmla="val 32831"/>
              <a:gd name="adj2" fmla="val 64837"/>
              <a:gd name="adj3" fmla="val 16667"/>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dirty="0" smtClean="0"/>
              <a:t>うまくブラウザで接続できない場合は、以下の点を確認しよう。</a:t>
            </a:r>
            <a:endParaRPr kumimoji="1" lang="en-US" altLang="ja-JP" dirty="0" smtClean="0"/>
          </a:p>
          <a:p>
            <a:pPr marL="285750" indent="-285750">
              <a:buFont typeface="Arial" panose="020B0604020202020204" pitchFamily="34" charset="0"/>
              <a:buChar char="•"/>
            </a:pPr>
            <a:r>
              <a:rPr kumimoji="1" lang="ja-JP" altLang="en-US" dirty="0" smtClean="0"/>
              <a:t>クラウド </a:t>
            </a:r>
            <a:r>
              <a:rPr kumimoji="1" lang="en-US" altLang="ja-JP" dirty="0" smtClean="0"/>
              <a:t>(AWS) </a:t>
            </a:r>
            <a:r>
              <a:rPr kumimoji="1" lang="ja-JP" altLang="en-US" dirty="0" smtClean="0"/>
              <a:t>等の </a:t>
            </a:r>
            <a:r>
              <a:rPr kumimoji="1" lang="en-US" altLang="ja-JP" dirty="0" smtClean="0"/>
              <a:t>VM </a:t>
            </a:r>
            <a:r>
              <a:rPr kumimoji="1" lang="ja-JP" altLang="en-US" dirty="0" smtClean="0"/>
              <a:t>基盤でネットワーク側にファイアウォールがある場合は、</a:t>
            </a:r>
            <a:r>
              <a:rPr kumimoji="1" lang="en-US" altLang="ja-JP" dirty="0" smtClean="0"/>
              <a:t>TCP 443 (https) </a:t>
            </a:r>
            <a:r>
              <a:rPr kumimoji="1" lang="ja-JP" altLang="en-US" dirty="0" err="1" smtClean="0"/>
              <a:t>を開</a:t>
            </a:r>
            <a:r>
              <a:rPr kumimoji="1" lang="ja-JP" altLang="en-US" dirty="0" smtClean="0"/>
              <a:t>放しているか。</a:t>
            </a:r>
            <a:endParaRPr kumimoji="1" lang="en-US" altLang="ja-JP" dirty="0" smtClean="0"/>
          </a:p>
          <a:p>
            <a:pPr marL="285750" indent="-285750">
              <a:buFont typeface="Arial" panose="020B0604020202020204" pitchFamily="34" charset="0"/>
              <a:buChar char="•"/>
            </a:pPr>
            <a:r>
              <a:rPr kumimoji="1" lang="en-US" altLang="ja-JP" dirty="0" smtClean="0"/>
              <a:t>OS </a:t>
            </a:r>
            <a:r>
              <a:rPr kumimoji="1" lang="ja-JP" altLang="en-US" dirty="0" smtClean="0"/>
              <a:t>のファイアウォールを同様に開放しているか。</a:t>
            </a:r>
            <a:endParaRPr kumimoji="1" lang="ja-JP" altLang="en-US" dirty="0"/>
          </a:p>
        </p:txBody>
      </p:sp>
      <p:pic>
        <p:nvPicPr>
          <p:cNvPr id="9" name="図 8"/>
          <p:cNvPicPr>
            <a:picLocks noChangeAspect="1"/>
          </p:cNvPicPr>
          <p:nvPr/>
        </p:nvPicPr>
        <p:blipFill>
          <a:blip r:embed="rId3"/>
          <a:stretch>
            <a:fillRect/>
          </a:stretch>
        </p:blipFill>
        <p:spPr>
          <a:xfrm>
            <a:off x="10185521" y="5872041"/>
            <a:ext cx="1534477" cy="968617"/>
          </a:xfrm>
          <a:prstGeom prst="rect">
            <a:avLst/>
          </a:prstGeom>
        </p:spPr>
      </p:pic>
    </p:spTree>
    <p:extLst>
      <p:ext uri="{BB962C8B-B14F-4D97-AF65-F5344CB8AC3E}">
        <p14:creationId xmlns:p14="http://schemas.microsoft.com/office/powerpoint/2010/main" val="259483145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28</a:t>
            </a:fld>
            <a:endParaRPr kumimoji="1" lang="ja-JP" altLang="en-US" dirty="0"/>
          </a:p>
        </p:txBody>
      </p:sp>
      <p:sp>
        <p:nvSpPr>
          <p:cNvPr id="3" name="テキスト ボックス 2"/>
          <p:cNvSpPr txBox="1"/>
          <p:nvPr/>
        </p:nvSpPr>
        <p:spPr>
          <a:xfrm>
            <a:off x="275896" y="1273332"/>
            <a:ext cx="11603421" cy="2123658"/>
          </a:xfrm>
          <a:prstGeom prst="rect">
            <a:avLst/>
          </a:prstGeom>
          <a:solidFill>
            <a:schemeClr val="accent2">
              <a:lumMod val="60000"/>
              <a:lumOff val="40000"/>
            </a:schemeClr>
          </a:solidFill>
        </p:spPr>
        <p:txBody>
          <a:bodyPr wrap="square" rtlCol="0" anchor="ctr">
            <a:spAutoFit/>
          </a:bodyPr>
          <a:lstStyle/>
          <a:p>
            <a:pPr algn="ctr"/>
            <a:r>
              <a:rPr kumimoji="1" lang="en-US" altLang="ja-JP" sz="6600" dirty="0" smtClean="0"/>
              <a:t>3B. </a:t>
            </a:r>
            <a:r>
              <a:rPr lang="en-US" altLang="ja-JP" sz="6600" dirty="0"/>
              <a:t>HTML5 </a:t>
            </a:r>
            <a:r>
              <a:rPr lang="ja-JP" altLang="en-US" sz="6600" dirty="0"/>
              <a:t>版 </a:t>
            </a:r>
            <a:r>
              <a:rPr lang="en-US" altLang="ja-JP" sz="6600" dirty="0"/>
              <a:t>Web </a:t>
            </a:r>
            <a:r>
              <a:rPr lang="ja-JP" altLang="en-US" sz="6600" dirty="0"/>
              <a:t>クライアント用</a:t>
            </a:r>
            <a:r>
              <a:rPr lang="en-US" altLang="ja-JP" sz="6600" dirty="0"/>
              <a:t/>
            </a:r>
            <a:br>
              <a:rPr lang="en-US" altLang="ja-JP" sz="6600" dirty="0"/>
            </a:br>
            <a:r>
              <a:rPr lang="en-US" altLang="ja-JP" sz="6600" dirty="0"/>
              <a:t>Web </a:t>
            </a:r>
            <a:r>
              <a:rPr lang="ja-JP" altLang="en-US" sz="6600" dirty="0"/>
              <a:t>サーバーを構築</a:t>
            </a:r>
            <a:r>
              <a:rPr lang="ja-JP" altLang="en-US" sz="6600" dirty="0" smtClean="0"/>
              <a:t>しよう</a:t>
            </a:r>
          </a:p>
        </p:txBody>
      </p:sp>
      <p:pic>
        <p:nvPicPr>
          <p:cNvPr id="6" name="図 5"/>
          <p:cNvPicPr>
            <a:picLocks noChangeAspect="1"/>
          </p:cNvPicPr>
          <p:nvPr/>
        </p:nvPicPr>
        <p:blipFill>
          <a:blip r:embed="rId2"/>
          <a:stretch>
            <a:fillRect/>
          </a:stretch>
        </p:blipFill>
        <p:spPr>
          <a:xfrm>
            <a:off x="4888944" y="4245983"/>
            <a:ext cx="6990373" cy="1895168"/>
          </a:xfrm>
          <a:prstGeom prst="rect">
            <a:avLst/>
          </a:prstGeom>
          <a:ln w="28575">
            <a:solidFill>
              <a:schemeClr val="bg1">
                <a:lumMod val="75000"/>
              </a:schemeClr>
            </a:solidFill>
          </a:ln>
        </p:spPr>
      </p:pic>
      <p:sp>
        <p:nvSpPr>
          <p:cNvPr id="7" name="テキスト ボックス 6"/>
          <p:cNvSpPr txBox="1"/>
          <p:nvPr/>
        </p:nvSpPr>
        <p:spPr>
          <a:xfrm>
            <a:off x="539262" y="4386825"/>
            <a:ext cx="3845169" cy="1477328"/>
          </a:xfrm>
          <a:prstGeom prst="rect">
            <a:avLst/>
          </a:prstGeom>
          <a:solidFill>
            <a:srgbClr val="FFFFCC"/>
          </a:solidFill>
          <a:ln w="9525">
            <a:solidFill>
              <a:schemeClr val="tx1">
                <a:lumMod val="50000"/>
                <a:lumOff val="50000"/>
              </a:schemeClr>
            </a:solidFill>
          </a:ln>
        </p:spPr>
        <p:txBody>
          <a:bodyPr wrap="square" rtlCol="0">
            <a:spAutoFit/>
          </a:bodyPr>
          <a:lstStyle/>
          <a:p>
            <a:r>
              <a:rPr kumimoji="1" lang="ja-JP" altLang="en-US" dirty="0" smtClean="0"/>
              <a:t>「スタンドアロン版」においては、</a:t>
            </a:r>
            <a:r>
              <a:rPr kumimoji="1" lang="en-US" altLang="ja-JP" dirty="0" smtClean="0"/>
              <a:t>HTML5 </a:t>
            </a:r>
            <a:r>
              <a:rPr kumimoji="1" lang="ja-JP" altLang="en-US" dirty="0" smtClean="0"/>
              <a:t>版 </a:t>
            </a:r>
            <a:r>
              <a:rPr kumimoji="1" lang="en-US" altLang="ja-JP" dirty="0" smtClean="0"/>
              <a:t>Web </a:t>
            </a:r>
            <a:r>
              <a:rPr kumimoji="1" lang="ja-JP" altLang="en-US" dirty="0" smtClean="0"/>
              <a:t>クライアント用 </a:t>
            </a:r>
            <a:r>
              <a:rPr kumimoji="1" lang="en-US" altLang="ja-JP" dirty="0" smtClean="0"/>
              <a:t>Web </a:t>
            </a:r>
            <a:r>
              <a:rPr kumimoji="1" lang="ja-JP" altLang="en-US" dirty="0" smtClean="0"/>
              <a:t>サーバーは、「中継ゲートウェイ」 </a:t>
            </a:r>
            <a:r>
              <a:rPr kumimoji="1" lang="en-US" altLang="ja-JP" dirty="0" smtClean="0"/>
              <a:t>(</a:t>
            </a:r>
            <a:r>
              <a:rPr kumimoji="1" lang="ja-JP" altLang="en-US" dirty="0" smtClean="0"/>
              <a:t>第 </a:t>
            </a:r>
            <a:r>
              <a:rPr kumimoji="1" lang="en-US" altLang="ja-JP" dirty="0" smtClean="0"/>
              <a:t>3 </a:t>
            </a:r>
            <a:r>
              <a:rPr kumimoji="1" lang="ja-JP" altLang="en-US" dirty="0" smtClean="0"/>
              <a:t>章でインストール</a:t>
            </a:r>
            <a:r>
              <a:rPr kumimoji="1" lang="en-US" altLang="ja-JP" dirty="0" smtClean="0"/>
              <a:t>) </a:t>
            </a:r>
            <a:r>
              <a:rPr kumimoji="1" lang="ja-JP" altLang="en-US" dirty="0" smtClean="0"/>
              <a:t>と同一のサーバーホスト上にインストールし、共存動作させる。</a:t>
            </a:r>
            <a:endParaRPr kumimoji="1" lang="ja-JP" altLang="en-US" dirty="0"/>
          </a:p>
        </p:txBody>
      </p:sp>
    </p:spTree>
    <p:extLst>
      <p:ext uri="{BB962C8B-B14F-4D97-AF65-F5344CB8AC3E}">
        <p14:creationId xmlns:p14="http://schemas.microsoft.com/office/powerpoint/2010/main" val="37918914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29</a:t>
            </a:fld>
            <a:endParaRPr kumimoji="1" lang="ja-JP" altLang="en-US" dirty="0"/>
          </a:p>
        </p:txBody>
      </p:sp>
      <p:sp>
        <p:nvSpPr>
          <p:cNvPr id="4" name="タイトル 3"/>
          <p:cNvSpPr>
            <a:spLocks noGrp="1"/>
          </p:cNvSpPr>
          <p:nvPr>
            <p:ph type="title"/>
          </p:nvPr>
        </p:nvSpPr>
        <p:spPr/>
        <p:txBody>
          <a:bodyPr>
            <a:noAutofit/>
          </a:bodyPr>
          <a:lstStyle/>
          <a:p>
            <a:r>
              <a:rPr lang="en-US" altLang="ja-JP" sz="3200" dirty="0"/>
              <a:t>3</a:t>
            </a:r>
            <a:r>
              <a:rPr lang="en-US" altLang="ja-JP" sz="3200" dirty="0" smtClean="0"/>
              <a:t>B-1</a:t>
            </a:r>
            <a:r>
              <a:rPr lang="en-US" altLang="ja-JP" sz="3200" dirty="0"/>
              <a:t>. HTML5 </a:t>
            </a:r>
            <a:r>
              <a:rPr lang="ja-JP" altLang="en-US" sz="3200" dirty="0"/>
              <a:t>版 </a:t>
            </a:r>
            <a:r>
              <a:rPr lang="en-US" altLang="ja-JP" sz="3200" dirty="0"/>
              <a:t>Web </a:t>
            </a:r>
            <a:r>
              <a:rPr lang="ja-JP" altLang="en-US" sz="3200" dirty="0"/>
              <a:t>クライアント用 </a:t>
            </a:r>
            <a:r>
              <a:rPr lang="en-US" altLang="ja-JP" sz="3200" dirty="0"/>
              <a:t>Web </a:t>
            </a:r>
            <a:r>
              <a:rPr lang="ja-JP" altLang="en-US" sz="3200" dirty="0"/>
              <a:t>サーバーの概要</a:t>
            </a:r>
            <a:endParaRPr kumimoji="1" lang="ja-JP" altLang="en-US" sz="3200" dirty="0"/>
          </a:p>
        </p:txBody>
      </p:sp>
      <p:sp>
        <p:nvSpPr>
          <p:cNvPr id="6" name="コンテンツ プレースホルダー 5"/>
          <p:cNvSpPr>
            <a:spLocks noGrp="1"/>
          </p:cNvSpPr>
          <p:nvPr>
            <p:ph idx="1"/>
          </p:nvPr>
        </p:nvSpPr>
        <p:spPr>
          <a:xfrm>
            <a:off x="332741" y="965608"/>
            <a:ext cx="11545223" cy="2732542"/>
          </a:xfrm>
        </p:spPr>
        <p:txBody>
          <a:bodyPr>
            <a:normAutofit/>
          </a:bodyPr>
          <a:lstStyle/>
          <a:p>
            <a:r>
              <a:rPr lang="ja-JP" altLang="en-US" sz="2000" dirty="0" smtClean="0"/>
              <a:t>「</a:t>
            </a:r>
            <a:r>
              <a:rPr lang="en-US" altLang="ja-JP" sz="2000" dirty="0"/>
              <a:t>HTML5 </a:t>
            </a:r>
            <a:r>
              <a:rPr lang="ja-JP" altLang="en-US" sz="2000" dirty="0"/>
              <a:t>版 </a:t>
            </a:r>
            <a:r>
              <a:rPr lang="en-US" altLang="ja-JP" sz="2000" dirty="0"/>
              <a:t>Web </a:t>
            </a:r>
            <a:r>
              <a:rPr lang="ja-JP" altLang="en-US" sz="2000" dirty="0" smtClean="0"/>
              <a:t>クライアント」とは</a:t>
            </a:r>
            <a:endParaRPr lang="en-US" altLang="ja-JP" sz="2000" dirty="0" smtClean="0"/>
          </a:p>
          <a:p>
            <a:pPr lvl="1"/>
            <a:r>
              <a:rPr lang="en-US" altLang="ja-JP" sz="1600" dirty="0" smtClean="0"/>
              <a:t>HTML5 </a:t>
            </a:r>
            <a:r>
              <a:rPr lang="ja-JP" altLang="en-US" sz="1600" dirty="0"/>
              <a:t>版 </a:t>
            </a:r>
            <a:r>
              <a:rPr lang="en-US" altLang="ja-JP" sz="1600" dirty="0"/>
              <a:t>Web </a:t>
            </a:r>
            <a:r>
              <a:rPr lang="ja-JP" altLang="en-US" sz="1600" dirty="0"/>
              <a:t>クライアントを使用すると、</a:t>
            </a:r>
            <a:r>
              <a:rPr lang="en-US" altLang="ja-JP" sz="1600" dirty="0"/>
              <a:t>Web </a:t>
            </a:r>
            <a:r>
              <a:rPr lang="ja-JP" altLang="en-US" sz="1600" dirty="0"/>
              <a:t>ブラウザから職場の「シン・テレワークシステム サーバー」端末に接続し、</a:t>
            </a:r>
            <a:r>
              <a:rPr lang="en-US" altLang="ja-JP" sz="1600" dirty="0"/>
              <a:t>Windows </a:t>
            </a:r>
            <a:r>
              <a:rPr lang="ja-JP" altLang="en-US" sz="1600" dirty="0"/>
              <a:t>デスクトップにリモートログイン</a:t>
            </a:r>
            <a:r>
              <a:rPr lang="ja-JP" altLang="en-US" sz="1600" dirty="0" smtClean="0"/>
              <a:t>できるようになる。</a:t>
            </a:r>
            <a:endParaRPr lang="ja-JP" altLang="en-US" sz="1600" dirty="0"/>
          </a:p>
          <a:p>
            <a:pPr lvl="1"/>
            <a:r>
              <a:rPr lang="ja-JP" altLang="en-US" sz="1600" dirty="0"/>
              <a:t>自宅の </a:t>
            </a:r>
            <a:r>
              <a:rPr lang="en-US" altLang="ja-JP" sz="1600" dirty="0"/>
              <a:t>Mac </a:t>
            </a:r>
            <a:r>
              <a:rPr lang="ja-JP" altLang="en-US" sz="1600" dirty="0"/>
              <a:t>や </a:t>
            </a:r>
            <a:r>
              <a:rPr lang="en-US" altLang="ja-JP" sz="1600" dirty="0" err="1"/>
              <a:t>ChromeBook</a:t>
            </a:r>
            <a:r>
              <a:rPr lang="en-US" altLang="ja-JP" sz="1600" dirty="0"/>
              <a:t> </a:t>
            </a:r>
            <a:r>
              <a:rPr lang="ja-JP" altLang="en-US" sz="1600" dirty="0"/>
              <a:t>などの端末から、職場の </a:t>
            </a:r>
            <a:r>
              <a:rPr lang="en-US" altLang="ja-JP" sz="1600" dirty="0"/>
              <a:t>Windows </a:t>
            </a:r>
            <a:r>
              <a:rPr lang="ja-JP" altLang="en-US" sz="1600" dirty="0"/>
              <a:t>を安全・快適に、全画面で操作</a:t>
            </a:r>
            <a:r>
              <a:rPr lang="ja-JP" altLang="en-US" sz="1600" dirty="0" smtClean="0"/>
              <a:t>できる。</a:t>
            </a:r>
            <a:endParaRPr lang="en-US" altLang="ja-JP" sz="1600" dirty="0" smtClean="0"/>
          </a:p>
          <a:p>
            <a:pPr lvl="1"/>
            <a:r>
              <a:rPr lang="ja-JP" altLang="en-US" sz="1600" dirty="0" smtClean="0"/>
              <a:t>詳細</a:t>
            </a:r>
            <a:r>
              <a:rPr lang="en-US" altLang="ja-JP" sz="1600" dirty="0" smtClean="0"/>
              <a:t>:</a:t>
            </a:r>
          </a:p>
          <a:p>
            <a:pPr lvl="2"/>
            <a:r>
              <a:rPr lang="en-US" altLang="ja-JP" sz="1200" b="1" u="sng" dirty="0">
                <a:solidFill>
                  <a:srgbClr val="0000FF"/>
                </a:solidFill>
              </a:rPr>
              <a:t>https://telework.cyber.ipa.go.jp/news/20210805</a:t>
            </a:r>
            <a:r>
              <a:rPr lang="en-US" altLang="ja-JP" sz="1200" b="1" u="sng" dirty="0" smtClean="0">
                <a:solidFill>
                  <a:srgbClr val="0000FF"/>
                </a:solidFill>
              </a:rPr>
              <a:t>/</a:t>
            </a:r>
            <a:r>
              <a:rPr lang="en-US" altLang="ja-JP" sz="1200" dirty="0" smtClean="0"/>
              <a:t> (</a:t>
            </a:r>
            <a:r>
              <a:rPr lang="ja-JP" altLang="en-US" sz="1200" dirty="0" smtClean="0"/>
              <a:t>説明資料</a:t>
            </a:r>
            <a:r>
              <a:rPr lang="en-US" altLang="ja-JP" sz="1200" dirty="0" smtClean="0"/>
              <a:t>)</a:t>
            </a:r>
          </a:p>
          <a:p>
            <a:pPr lvl="2"/>
            <a:r>
              <a:rPr lang="en-US" altLang="ja-JP" sz="1200" b="1" u="sng" dirty="0" smtClean="0">
                <a:solidFill>
                  <a:srgbClr val="0000FF"/>
                </a:solidFill>
              </a:rPr>
              <a:t>https://webapp.telework.cyber.ipa.go.jp/</a:t>
            </a:r>
            <a:r>
              <a:rPr lang="en-US" altLang="ja-JP" sz="1200" dirty="0" smtClean="0"/>
              <a:t> (</a:t>
            </a:r>
            <a:r>
              <a:rPr lang="ja-JP" altLang="en-US" sz="1200" dirty="0" smtClean="0"/>
              <a:t>シン・テレワークシステム パブリック版の実証実験で一般に無償公開されている </a:t>
            </a:r>
            <a:r>
              <a:rPr lang="en-US" altLang="ja-JP" sz="1200" dirty="0" smtClean="0"/>
              <a:t>HTML5 </a:t>
            </a:r>
            <a:r>
              <a:rPr lang="ja-JP" altLang="en-US" sz="1200" dirty="0" smtClean="0"/>
              <a:t>版 </a:t>
            </a:r>
            <a:r>
              <a:rPr lang="en-US" altLang="ja-JP" sz="1200" dirty="0" smtClean="0"/>
              <a:t>Web </a:t>
            </a:r>
            <a:r>
              <a:rPr lang="ja-JP" altLang="en-US" sz="1200" dirty="0" smtClean="0"/>
              <a:t>クライアント</a:t>
            </a:r>
            <a:r>
              <a:rPr lang="en-US" altLang="ja-JP" sz="1200" dirty="0" smtClean="0"/>
              <a:t>)</a:t>
            </a:r>
            <a:endParaRPr kumimoji="1" lang="ja-JP" altLang="en-US" sz="1600" dirty="0"/>
          </a:p>
        </p:txBody>
      </p:sp>
      <p:sp>
        <p:nvSpPr>
          <p:cNvPr id="7" name="コンテンツ プレースホルダー 5"/>
          <p:cNvSpPr txBox="1">
            <a:spLocks/>
          </p:cNvSpPr>
          <p:nvPr/>
        </p:nvSpPr>
        <p:spPr>
          <a:xfrm>
            <a:off x="254587" y="5265683"/>
            <a:ext cx="11545223" cy="158215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000" dirty="0" smtClean="0"/>
              <a:t>「</a:t>
            </a:r>
            <a:r>
              <a:rPr lang="en-US" altLang="ja-JP" sz="2000" dirty="0" smtClean="0"/>
              <a:t>HTML5 </a:t>
            </a:r>
            <a:r>
              <a:rPr lang="ja-JP" altLang="en-US" sz="2000" dirty="0" smtClean="0"/>
              <a:t>版 </a:t>
            </a:r>
            <a:r>
              <a:rPr lang="en-US" altLang="ja-JP" sz="2000" dirty="0" smtClean="0"/>
              <a:t>Web </a:t>
            </a:r>
            <a:r>
              <a:rPr lang="ja-JP" altLang="en-US" sz="2000" dirty="0" smtClean="0"/>
              <a:t>クライアント用 </a:t>
            </a:r>
            <a:r>
              <a:rPr lang="en-US" altLang="ja-JP" sz="2000" dirty="0" smtClean="0"/>
              <a:t>Web </a:t>
            </a:r>
            <a:r>
              <a:rPr lang="ja-JP" altLang="en-US" sz="2000" dirty="0" smtClean="0"/>
              <a:t>サーバー」とは</a:t>
            </a:r>
            <a:endParaRPr lang="en-US" altLang="ja-JP" sz="2000" dirty="0" smtClean="0"/>
          </a:p>
          <a:p>
            <a:pPr lvl="1"/>
            <a:r>
              <a:rPr lang="ja-JP" altLang="en-US" sz="1600" dirty="0" smtClean="0"/>
              <a:t>上記の </a:t>
            </a:r>
            <a:r>
              <a:rPr lang="en-US" altLang="ja-JP" sz="1600" dirty="0" smtClean="0"/>
              <a:t>HTML5 </a:t>
            </a:r>
            <a:r>
              <a:rPr lang="ja-JP" altLang="en-US" sz="1600" dirty="0" smtClean="0"/>
              <a:t>版 </a:t>
            </a:r>
            <a:r>
              <a:rPr lang="en-US" altLang="ja-JP" sz="1600" dirty="0" smtClean="0"/>
              <a:t>Web </a:t>
            </a:r>
            <a:r>
              <a:rPr lang="ja-JP" altLang="en-US" sz="1600" dirty="0" smtClean="0"/>
              <a:t>クライアントをホストするための </a:t>
            </a:r>
            <a:r>
              <a:rPr lang="en-US" altLang="ja-JP" sz="1600" dirty="0" smtClean="0"/>
              <a:t>Web </a:t>
            </a:r>
            <a:r>
              <a:rPr lang="ja-JP" altLang="en-US" sz="1600" dirty="0" smtClean="0"/>
              <a:t>サーバーである。</a:t>
            </a:r>
            <a:endParaRPr lang="en-US" altLang="ja-JP" sz="1600" dirty="0"/>
          </a:p>
          <a:p>
            <a:pPr lvl="1"/>
            <a:r>
              <a:rPr lang="ja-JP" altLang="en-US" sz="1600" dirty="0"/>
              <a:t>「スタンドアロン版」においては、</a:t>
            </a:r>
            <a:r>
              <a:rPr lang="en-US" altLang="ja-JP" sz="1600" dirty="0"/>
              <a:t>HTML5 </a:t>
            </a:r>
            <a:r>
              <a:rPr lang="ja-JP" altLang="en-US" sz="1600" dirty="0"/>
              <a:t>版 </a:t>
            </a:r>
            <a:r>
              <a:rPr lang="en-US" altLang="ja-JP" sz="1600" dirty="0"/>
              <a:t>Web </a:t>
            </a:r>
            <a:r>
              <a:rPr lang="ja-JP" altLang="en-US" sz="1600" dirty="0"/>
              <a:t>クライアント用 </a:t>
            </a:r>
            <a:r>
              <a:rPr lang="en-US" altLang="ja-JP" sz="1600" dirty="0"/>
              <a:t>Web </a:t>
            </a:r>
            <a:r>
              <a:rPr lang="ja-JP" altLang="en-US" sz="1600" dirty="0"/>
              <a:t>サーバーは、「中継ゲートウェイ」 </a:t>
            </a:r>
            <a:r>
              <a:rPr lang="en-US" altLang="ja-JP" sz="1600" dirty="0"/>
              <a:t>(</a:t>
            </a:r>
            <a:r>
              <a:rPr lang="ja-JP" altLang="en-US" sz="1600" dirty="0"/>
              <a:t>第 </a:t>
            </a:r>
            <a:r>
              <a:rPr lang="en-US" altLang="ja-JP" sz="1600" dirty="0"/>
              <a:t>3 </a:t>
            </a:r>
            <a:r>
              <a:rPr lang="ja-JP" altLang="en-US" sz="1600" dirty="0"/>
              <a:t>章でインストール</a:t>
            </a:r>
            <a:r>
              <a:rPr lang="en-US" altLang="ja-JP" sz="1600" dirty="0"/>
              <a:t>) </a:t>
            </a:r>
            <a:r>
              <a:rPr lang="ja-JP" altLang="en-US" sz="1600" dirty="0"/>
              <a:t>と同一のサーバーホスト上にインストールし、共存動作させる</a:t>
            </a:r>
            <a:r>
              <a:rPr lang="ja-JP" altLang="en-US" sz="1600" dirty="0" smtClean="0"/>
              <a:t>。</a:t>
            </a:r>
            <a:endParaRPr lang="ja-JP" altLang="en-US" sz="1600" dirty="0"/>
          </a:p>
        </p:txBody>
      </p:sp>
      <p:pic>
        <p:nvPicPr>
          <p:cNvPr id="8" name="図 7"/>
          <p:cNvPicPr>
            <a:picLocks noChangeAspect="1"/>
          </p:cNvPicPr>
          <p:nvPr/>
        </p:nvPicPr>
        <p:blipFill>
          <a:blip r:embed="rId2"/>
          <a:stretch>
            <a:fillRect/>
          </a:stretch>
        </p:blipFill>
        <p:spPr>
          <a:xfrm>
            <a:off x="1327971" y="2903918"/>
            <a:ext cx="2486922" cy="1482524"/>
          </a:xfrm>
          <a:prstGeom prst="rect">
            <a:avLst/>
          </a:prstGeom>
        </p:spPr>
      </p:pic>
      <p:pic>
        <p:nvPicPr>
          <p:cNvPr id="9" name="図 8"/>
          <p:cNvPicPr>
            <a:picLocks noChangeAspect="1"/>
          </p:cNvPicPr>
          <p:nvPr/>
        </p:nvPicPr>
        <p:blipFill>
          <a:blip r:embed="rId3"/>
          <a:stretch>
            <a:fillRect/>
          </a:stretch>
        </p:blipFill>
        <p:spPr>
          <a:xfrm>
            <a:off x="5210031" y="2910362"/>
            <a:ext cx="6497416" cy="1474932"/>
          </a:xfrm>
          <a:prstGeom prst="rect">
            <a:avLst/>
          </a:prstGeom>
        </p:spPr>
      </p:pic>
      <p:sp>
        <p:nvSpPr>
          <p:cNvPr id="10" name="テキスト ボックス 9"/>
          <p:cNvSpPr txBox="1"/>
          <p:nvPr/>
        </p:nvSpPr>
        <p:spPr>
          <a:xfrm>
            <a:off x="1327971" y="4489242"/>
            <a:ext cx="2861075" cy="461665"/>
          </a:xfrm>
          <a:prstGeom prst="rect">
            <a:avLst/>
          </a:prstGeom>
          <a:solidFill>
            <a:srgbClr val="FFFFCC"/>
          </a:solidFill>
        </p:spPr>
        <p:txBody>
          <a:bodyPr wrap="square" rtlCol="0">
            <a:spAutoFit/>
          </a:bodyPr>
          <a:lstStyle/>
          <a:p>
            <a:r>
              <a:rPr kumimoji="1" lang="en-US" altLang="ja-JP" sz="1200" dirty="0" smtClean="0"/>
              <a:t>Web </a:t>
            </a:r>
            <a:r>
              <a:rPr kumimoji="1" lang="ja-JP" altLang="en-US" sz="1200" dirty="0" smtClean="0"/>
              <a:t>ブラウザ内に対象の </a:t>
            </a:r>
            <a:r>
              <a:rPr kumimoji="1" lang="en-US" altLang="ja-JP" sz="1200" dirty="0" smtClean="0"/>
              <a:t>Windows </a:t>
            </a:r>
            <a:r>
              <a:rPr kumimoji="1" lang="ja-JP" altLang="en-US" sz="1200" dirty="0" smtClean="0"/>
              <a:t>デスクトップが表示され、リモート操作できる。</a:t>
            </a:r>
            <a:endParaRPr kumimoji="1" lang="ja-JP" altLang="en-US" sz="1200" dirty="0"/>
          </a:p>
        </p:txBody>
      </p:sp>
      <p:sp>
        <p:nvSpPr>
          <p:cNvPr id="11" name="テキスト ボックス 10"/>
          <p:cNvSpPr txBox="1"/>
          <p:nvPr/>
        </p:nvSpPr>
        <p:spPr>
          <a:xfrm>
            <a:off x="5076825" y="4429660"/>
            <a:ext cx="6722985" cy="646331"/>
          </a:xfrm>
          <a:prstGeom prst="rect">
            <a:avLst/>
          </a:prstGeom>
          <a:solidFill>
            <a:srgbClr val="FFFFCC"/>
          </a:solidFill>
        </p:spPr>
        <p:txBody>
          <a:bodyPr wrap="square" rtlCol="0">
            <a:spAutoFit/>
          </a:bodyPr>
          <a:lstStyle/>
          <a:p>
            <a:r>
              <a:rPr kumimoji="1" lang="ja-JP" altLang="en-US" sz="1200" dirty="0" smtClean="0"/>
              <a:t>「</a:t>
            </a:r>
            <a:r>
              <a:rPr kumimoji="1" lang="en-US" altLang="ja-JP" sz="1200" dirty="0" smtClean="0"/>
              <a:t>HTML5 </a:t>
            </a:r>
            <a:r>
              <a:rPr kumimoji="1" lang="ja-JP" altLang="en-US" sz="1200" dirty="0" smtClean="0"/>
              <a:t>版 </a:t>
            </a:r>
            <a:r>
              <a:rPr kumimoji="1" lang="en-US" altLang="ja-JP" sz="1200" dirty="0" smtClean="0"/>
              <a:t>Web </a:t>
            </a:r>
            <a:r>
              <a:rPr kumimoji="1" lang="ja-JP" altLang="en-US" sz="1200" dirty="0" smtClean="0"/>
              <a:t>クライアント」は、</a:t>
            </a:r>
            <a:r>
              <a:rPr kumimoji="1" lang="en-US" altLang="ja-JP" sz="1200" dirty="0" smtClean="0"/>
              <a:t>Web </a:t>
            </a:r>
            <a:r>
              <a:rPr kumimoji="1" lang="ja-JP" altLang="en-US" sz="1200" dirty="0" smtClean="0"/>
              <a:t>ブラウザがあれば利用できる。開発においては、日本語キーボードと英語キーボードの </a:t>
            </a:r>
            <a:r>
              <a:rPr kumimoji="1" lang="en-US" altLang="ja-JP" sz="1200" dirty="0" smtClean="0"/>
              <a:t>Windows, Mac, Chromebook </a:t>
            </a:r>
            <a:r>
              <a:rPr kumimoji="1" lang="ja-JP" altLang="en-US" sz="1200" dirty="0" smtClean="0"/>
              <a:t>をすべて揃え、様々なケースで実用的に利用できるように工夫を施したのである。</a:t>
            </a:r>
            <a:endParaRPr kumimoji="1" lang="ja-JP" altLang="en-US" sz="1200" dirty="0"/>
          </a:p>
        </p:txBody>
      </p:sp>
    </p:spTree>
    <p:extLst>
      <p:ext uri="{BB962C8B-B14F-4D97-AF65-F5344CB8AC3E}">
        <p14:creationId xmlns:p14="http://schemas.microsoft.com/office/powerpoint/2010/main" val="350682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a:bodyPr>
          <a:lstStyle/>
          <a:p>
            <a:pPr marL="514350" indent="-514350">
              <a:buFont typeface="+mj-lt"/>
              <a:buAutoNum type="arabicPeriod"/>
            </a:pPr>
            <a:r>
              <a:rPr kumimoji="1" lang="ja-JP" altLang="en-US" sz="2400" dirty="0" smtClean="0"/>
              <a:t>利用しようとする各 </a:t>
            </a:r>
            <a:r>
              <a:rPr kumimoji="1" lang="en-US" altLang="ja-JP" sz="2400" dirty="0" smtClean="0"/>
              <a:t>OS </a:t>
            </a:r>
            <a:r>
              <a:rPr kumimoji="1" lang="ja-JP" altLang="en-US" sz="2400" dirty="0" smtClean="0"/>
              <a:t>の管理者としての知識。</a:t>
            </a:r>
            <a:endParaRPr kumimoji="1" lang="en-US" altLang="ja-JP" sz="2400" dirty="0" smtClean="0"/>
          </a:p>
          <a:p>
            <a:pPr marL="514350" indent="-514350">
              <a:buFont typeface="+mj-lt"/>
              <a:buAutoNum type="arabicPeriod"/>
            </a:pPr>
            <a:r>
              <a:rPr lang="en-US" altLang="ja-JP" sz="2400" dirty="0" smtClean="0"/>
              <a:t>TCP/IP </a:t>
            </a:r>
            <a:r>
              <a:rPr lang="ja-JP" altLang="en-US" sz="2400" dirty="0" smtClean="0"/>
              <a:t>に関する知識。</a:t>
            </a:r>
            <a:endParaRPr lang="en-US" altLang="ja-JP" sz="2400" dirty="0"/>
          </a:p>
          <a:p>
            <a:pPr marL="514350" indent="-514350">
              <a:buFont typeface="+mj-lt"/>
              <a:buAutoNum type="arabicPeriod"/>
            </a:pPr>
            <a:r>
              <a:rPr kumimoji="1" lang="en-US" altLang="ja-JP" sz="2400" dirty="0" smtClean="0"/>
              <a:t>SSH </a:t>
            </a:r>
            <a:r>
              <a:rPr kumimoji="1" lang="ja-JP" altLang="en-US" sz="2400" dirty="0" smtClean="0"/>
              <a:t>クライアント および</a:t>
            </a:r>
            <a:r>
              <a:rPr kumimoji="1" lang="en-US" altLang="ja-JP" sz="2400" dirty="0" smtClean="0"/>
              <a:t>/</a:t>
            </a:r>
            <a:r>
              <a:rPr kumimoji="1" lang="ja-JP" altLang="en-US" sz="2400" dirty="0" smtClean="0"/>
              <a:t>または </a:t>
            </a:r>
            <a:r>
              <a:rPr kumimoji="1" lang="en-US" altLang="ja-JP" sz="2400" dirty="0" smtClean="0"/>
              <a:t>Windows Remote Desktop (RDP) </a:t>
            </a:r>
            <a:r>
              <a:rPr kumimoji="1" lang="ja-JP" altLang="en-US" sz="2400" dirty="0" smtClean="0"/>
              <a:t>クライアントの使い方。</a:t>
            </a:r>
            <a:endParaRPr kumimoji="1" lang="en-US" altLang="ja-JP" sz="2400" dirty="0" smtClean="0"/>
          </a:p>
          <a:p>
            <a:pPr marL="514350" indent="-514350">
              <a:buFont typeface="+mj-lt"/>
              <a:buAutoNum type="arabicPeriod"/>
            </a:pPr>
            <a:r>
              <a:rPr lang="ja-JP" altLang="en-US" sz="2400" dirty="0"/>
              <a:t>一般的</a:t>
            </a:r>
            <a:r>
              <a:rPr lang="ja-JP" altLang="en-US" sz="2400" dirty="0" smtClean="0"/>
              <a:t>な </a:t>
            </a:r>
            <a:r>
              <a:rPr lang="en-US" altLang="ja-JP" sz="2400" dirty="0" smtClean="0"/>
              <a:t>JSON </a:t>
            </a:r>
            <a:r>
              <a:rPr lang="ja-JP" altLang="en-US" sz="2400" dirty="0" smtClean="0"/>
              <a:t>形式の設定ファイルの表記</a:t>
            </a:r>
            <a:r>
              <a:rPr lang="ja-JP" altLang="en-US" sz="2400" dirty="0"/>
              <a:t>方法、読み書き方法</a:t>
            </a:r>
            <a:r>
              <a:rPr lang="ja-JP" altLang="en-US" sz="2400" dirty="0" smtClean="0"/>
              <a:t>。</a:t>
            </a:r>
            <a:endParaRPr lang="en-US" altLang="ja-JP" sz="2400" dirty="0" smtClean="0"/>
          </a:p>
          <a:p>
            <a:pPr marL="514350" indent="-514350">
              <a:buFont typeface="+mj-lt"/>
              <a:buAutoNum type="arabicPeriod"/>
            </a:pPr>
            <a:r>
              <a:rPr kumimoji="1" lang="ja-JP" altLang="en-US" sz="2400" dirty="0" smtClean="0"/>
              <a:t>基本的な </a:t>
            </a:r>
            <a:r>
              <a:rPr kumimoji="1" lang="en-US" altLang="ja-JP" sz="2400" dirty="0" smtClean="0"/>
              <a:t>HTTPS </a:t>
            </a:r>
            <a:r>
              <a:rPr kumimoji="1" lang="ja-JP" altLang="en-US" sz="2400" dirty="0" smtClean="0"/>
              <a:t>や </a:t>
            </a:r>
            <a:r>
              <a:rPr kumimoji="1" lang="en-US" altLang="ja-JP" sz="2400" dirty="0" smtClean="0"/>
              <a:t>SSL </a:t>
            </a:r>
            <a:r>
              <a:rPr kumimoji="1" lang="ja-JP" altLang="en-US" sz="2400" dirty="0" smtClean="0"/>
              <a:t>に関するセキュリティ知識や、一般的な証明書 </a:t>
            </a:r>
            <a:r>
              <a:rPr kumimoji="1" lang="en-US" altLang="ja-JP" sz="2400" dirty="0" smtClean="0"/>
              <a:t>/ CA </a:t>
            </a:r>
            <a:r>
              <a:rPr kumimoji="1" lang="ja-JP" altLang="en-US" sz="2400" dirty="0" smtClean="0"/>
              <a:t>の知識。</a:t>
            </a:r>
            <a:endParaRPr kumimoji="1" lang="en-US" altLang="ja-JP" sz="2400" dirty="0" smtClean="0"/>
          </a:p>
          <a:p>
            <a:pPr marL="514350" indent="-514350">
              <a:buFont typeface="+mj-lt"/>
              <a:buAutoNum type="arabicPeriod"/>
            </a:pPr>
            <a:r>
              <a:rPr lang="en-US" altLang="ja-JP" sz="2400" dirty="0" err="1" smtClean="0"/>
              <a:t>git</a:t>
            </a:r>
            <a:r>
              <a:rPr lang="en-US" altLang="ja-JP" sz="2400" dirty="0" smtClean="0"/>
              <a:t> </a:t>
            </a:r>
            <a:r>
              <a:rPr lang="ja-JP" altLang="en-US" sz="2400" dirty="0" smtClean="0"/>
              <a:t>コマンドの使い方。</a:t>
            </a:r>
            <a:r>
              <a:rPr lang="en-US" altLang="ja-JP" sz="2400" dirty="0" smtClean="0"/>
              <a:t/>
            </a:r>
            <a:br>
              <a:rPr lang="en-US" altLang="ja-JP" sz="2400" dirty="0" smtClean="0"/>
            </a:br>
            <a:r>
              <a:rPr lang="en-US" altLang="ja-JP" sz="2400" dirty="0" smtClean="0"/>
              <a:t>(</a:t>
            </a:r>
            <a:r>
              <a:rPr lang="ja-JP" altLang="en-US" sz="2400" dirty="0" smtClean="0"/>
              <a:t>ただし、本ドキュメントの構築手順を実施する分には </a:t>
            </a:r>
            <a:r>
              <a:rPr lang="en-US" altLang="ja-JP" sz="2400" dirty="0" err="1" smtClean="0"/>
              <a:t>git</a:t>
            </a:r>
            <a:r>
              <a:rPr lang="en-US" altLang="ja-JP" sz="2400" dirty="0" smtClean="0"/>
              <a:t> </a:t>
            </a:r>
            <a:r>
              <a:rPr lang="ja-JP" altLang="en-US" sz="2400" dirty="0" err="1" smtClean="0"/>
              <a:t>に精</a:t>
            </a:r>
            <a:r>
              <a:rPr lang="ja-JP" altLang="en-US" sz="2400" dirty="0" smtClean="0"/>
              <a:t>通している必要はない。</a:t>
            </a:r>
            <a:r>
              <a:rPr lang="en-US" altLang="ja-JP" sz="2400" dirty="0" smtClean="0"/>
              <a:t>)</a:t>
            </a:r>
          </a:p>
          <a:p>
            <a:pPr marL="514350" indent="-514350">
              <a:buFont typeface="+mj-lt"/>
              <a:buAutoNum type="arabicPeriod"/>
            </a:pPr>
            <a:r>
              <a:rPr lang="en-US" altLang="ja-JP" sz="2400" dirty="0"/>
              <a:t>AWS </a:t>
            </a:r>
            <a:r>
              <a:rPr lang="ja-JP" altLang="en-US" sz="2400" dirty="0"/>
              <a:t>の使い方。</a:t>
            </a:r>
            <a:r>
              <a:rPr lang="en-US" altLang="ja-JP" sz="2400" dirty="0"/>
              <a:t>(</a:t>
            </a:r>
            <a:r>
              <a:rPr lang="ja-JP" altLang="en-US" sz="2400" dirty="0"/>
              <a:t>本マニュアルの例のとおり </a:t>
            </a:r>
            <a:r>
              <a:rPr lang="en-US" altLang="ja-JP" sz="2400" dirty="0"/>
              <a:t>AWS </a:t>
            </a:r>
            <a:r>
              <a:rPr lang="ja-JP" altLang="en-US" sz="2400" dirty="0"/>
              <a:t>を利用してシステムを構築してみる場合</a:t>
            </a:r>
            <a:r>
              <a:rPr lang="en-US" altLang="ja-JP" sz="2400" dirty="0"/>
              <a:t>)</a:t>
            </a:r>
            <a:endParaRPr kumimoji="1" lang="en-US" altLang="ja-JP" sz="2400" dirty="0" smtClean="0"/>
          </a:p>
          <a:p>
            <a:pPr marL="514350" indent="-514350">
              <a:buFont typeface="+mj-lt"/>
              <a:buAutoNum type="arabicPeriod"/>
            </a:pPr>
            <a:r>
              <a:rPr kumimoji="1" lang="ja-JP" altLang="en-US" sz="2400" dirty="0" smtClean="0"/>
              <a:t>本ソフトウェア</a:t>
            </a:r>
            <a:r>
              <a:rPr kumimoji="1" lang="ja-JP" altLang="en-US" sz="2400" dirty="0" smtClean="0"/>
              <a:t>の挙動、画面デザイン、各種の表示文字列等をカスタマイズしたい場合は、</a:t>
            </a:r>
            <a:r>
              <a:rPr kumimoji="1" lang="en-US" altLang="ja-JP" sz="2400" dirty="0" smtClean="0"/>
              <a:t>Win32 </a:t>
            </a:r>
            <a:r>
              <a:rPr kumimoji="1" lang="ja-JP" altLang="en-US" sz="2400" dirty="0" smtClean="0"/>
              <a:t>リソースエディタ、</a:t>
            </a:r>
            <a:r>
              <a:rPr kumimoji="1" lang="en-US" altLang="ja-JP" sz="2400" dirty="0" smtClean="0"/>
              <a:t>HTML</a:t>
            </a:r>
            <a:r>
              <a:rPr kumimoji="1" lang="ja-JP" altLang="en-US" sz="2400" dirty="0" err="1" smtClean="0"/>
              <a:t>、</a:t>
            </a:r>
            <a:r>
              <a:rPr kumimoji="1" lang="en-US" altLang="ja-JP" sz="2400" dirty="0" smtClean="0"/>
              <a:t>CSS</a:t>
            </a:r>
            <a:r>
              <a:rPr kumimoji="1" lang="ja-JP" altLang="en-US" sz="2400" dirty="0" err="1" smtClean="0"/>
              <a:t>、</a:t>
            </a:r>
            <a:r>
              <a:rPr kumimoji="1" lang="en-US" altLang="ja-JP" sz="2400" dirty="0" smtClean="0"/>
              <a:t>MVC (Model-View-Controller)</a:t>
            </a:r>
            <a:r>
              <a:rPr kumimoji="1" lang="ja-JP" altLang="en-US" sz="2400" dirty="0" err="1" smtClean="0"/>
              <a:t>、</a:t>
            </a:r>
            <a:r>
              <a:rPr kumimoji="1" lang="en-US" altLang="ja-JP" sz="2400" dirty="0" smtClean="0"/>
              <a:t>C</a:t>
            </a:r>
            <a:r>
              <a:rPr kumimoji="1" lang="ja-JP" altLang="en-US" sz="2400" dirty="0" err="1" smtClean="0"/>
              <a:t>、</a:t>
            </a:r>
            <a:r>
              <a:rPr kumimoji="1" lang="en-US" altLang="ja-JP" sz="2400" dirty="0" smtClean="0"/>
              <a:t>C#</a:t>
            </a:r>
            <a:r>
              <a:rPr kumimoji="1" lang="ja-JP" altLang="en-US" sz="2400" dirty="0" err="1" smtClean="0"/>
              <a:t>、</a:t>
            </a:r>
            <a:r>
              <a:rPr kumimoji="1" lang="en-US" altLang="ja-JP" sz="2400" dirty="0" smtClean="0"/>
              <a:t>.NET</a:t>
            </a:r>
            <a:r>
              <a:rPr kumimoji="1" lang="ja-JP" altLang="en-US" sz="2400" dirty="0" err="1" smtClean="0"/>
              <a:t>、</a:t>
            </a:r>
            <a:r>
              <a:rPr kumimoji="1" lang="en-US" altLang="ja-JP" sz="2400" dirty="0" smtClean="0"/>
              <a:t>JavaScript</a:t>
            </a:r>
            <a:r>
              <a:rPr kumimoji="1" lang="ja-JP" altLang="en-US" sz="2400" dirty="0" err="1" smtClean="0"/>
              <a:t>、</a:t>
            </a:r>
            <a:r>
              <a:rPr kumimoji="1" lang="en-US" altLang="ja-JP" sz="2400" dirty="0" err="1" smtClean="0"/>
              <a:t>TypeScript</a:t>
            </a:r>
            <a:r>
              <a:rPr kumimoji="1" lang="ja-JP" altLang="en-US" sz="2400" dirty="0" err="1" smtClean="0"/>
              <a:t>、</a:t>
            </a:r>
            <a:r>
              <a:rPr kumimoji="1" lang="en-US" altLang="ja-JP" sz="2400" dirty="0" err="1" smtClean="0"/>
              <a:t>WebPack</a:t>
            </a:r>
            <a:r>
              <a:rPr kumimoji="1" lang="ja-JP" altLang="en-US" sz="2400" dirty="0" err="1" smtClean="0"/>
              <a:t>、</a:t>
            </a:r>
            <a:r>
              <a:rPr kumimoji="1" lang="en-US" altLang="ja-JP" sz="2400" dirty="0" smtClean="0"/>
              <a:t>NPM</a:t>
            </a:r>
            <a:r>
              <a:rPr lang="ja-JP" altLang="en-US" sz="2400" dirty="0"/>
              <a:t> </a:t>
            </a:r>
            <a:r>
              <a:rPr lang="ja-JP" altLang="en-US" sz="2400" dirty="0" smtClean="0"/>
              <a:t>に関する基本的な知識。</a:t>
            </a:r>
            <a:endParaRPr kumimoji="1" lang="en-US" altLang="ja-JP" sz="2400" dirty="0" smtClean="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a:t>
            </a:fld>
            <a:endParaRPr kumimoji="1" lang="ja-JP" altLang="en-US" dirty="0"/>
          </a:p>
        </p:txBody>
      </p:sp>
      <p:sp>
        <p:nvSpPr>
          <p:cNvPr id="4" name="タイトル 3"/>
          <p:cNvSpPr>
            <a:spLocks noGrp="1"/>
          </p:cNvSpPr>
          <p:nvPr>
            <p:ph type="title"/>
          </p:nvPr>
        </p:nvSpPr>
        <p:spPr/>
        <p:txBody>
          <a:bodyPr>
            <a:normAutofit fontScale="90000"/>
          </a:bodyPr>
          <a:lstStyle/>
          <a:p>
            <a:r>
              <a:rPr kumimoji="1" lang="ja-JP" altLang="en-US" b="1" dirty="0" smtClean="0"/>
              <a:t>本ドキュメントの前提知識</a:t>
            </a:r>
            <a:endParaRPr kumimoji="1" lang="ja-JP" altLang="en-US" b="1" dirty="0"/>
          </a:p>
        </p:txBody>
      </p:sp>
    </p:spTree>
    <p:extLst>
      <p:ext uri="{BB962C8B-B14F-4D97-AF65-F5344CB8AC3E}">
        <p14:creationId xmlns:p14="http://schemas.microsoft.com/office/powerpoint/2010/main" val="4844128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4"/>
            <a:ext cx="11545223" cy="598134"/>
          </a:xfrm>
        </p:spPr>
        <p:txBody>
          <a:bodyPr>
            <a:normAutofit fontScale="77500" lnSpcReduction="20000"/>
          </a:bodyPr>
          <a:lstStyle/>
          <a:p>
            <a:r>
              <a:rPr lang="ja-JP" altLang="en-US" dirty="0" smtClean="0"/>
              <a:t>「</a:t>
            </a:r>
            <a:r>
              <a:rPr lang="en-US" altLang="ja-JP" dirty="0" smtClean="0"/>
              <a:t>HTML5 </a:t>
            </a:r>
            <a:r>
              <a:rPr lang="ja-JP" altLang="en-US" dirty="0"/>
              <a:t>版 </a:t>
            </a:r>
            <a:r>
              <a:rPr lang="en-US" altLang="ja-JP" dirty="0"/>
              <a:t>Web </a:t>
            </a:r>
            <a:r>
              <a:rPr lang="ja-JP" altLang="en-US" dirty="0"/>
              <a:t>クライアント用 </a:t>
            </a:r>
            <a:r>
              <a:rPr lang="en-US" altLang="ja-JP" dirty="0"/>
              <a:t>Web </a:t>
            </a:r>
            <a:r>
              <a:rPr lang="ja-JP" altLang="en-US" dirty="0" smtClean="0"/>
              <a:t>サーバー」は、第 </a:t>
            </a:r>
            <a:r>
              <a:rPr lang="en-US" altLang="ja-JP" dirty="0" smtClean="0"/>
              <a:t>3 </a:t>
            </a:r>
            <a:r>
              <a:rPr lang="ja-JP" altLang="en-US" dirty="0" smtClean="0"/>
              <a:t>章で構築した「中継ゲートウェイ」プロセスが稼働しているホストと同一のホスト上で、以下のようにインストールする。</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30</a:t>
            </a:fld>
            <a:endParaRPr kumimoji="1" lang="ja-JP" altLang="en-US" dirty="0"/>
          </a:p>
        </p:txBody>
      </p:sp>
      <p:sp>
        <p:nvSpPr>
          <p:cNvPr id="4" name="タイトル 3"/>
          <p:cNvSpPr>
            <a:spLocks noGrp="1"/>
          </p:cNvSpPr>
          <p:nvPr>
            <p:ph type="title"/>
          </p:nvPr>
        </p:nvSpPr>
        <p:spPr/>
        <p:txBody>
          <a:bodyPr>
            <a:noAutofit/>
          </a:bodyPr>
          <a:lstStyle/>
          <a:p>
            <a:r>
              <a:rPr lang="en-US" altLang="ja-JP" sz="2400" dirty="0" smtClean="0"/>
              <a:t>3B-2. </a:t>
            </a:r>
            <a:r>
              <a:rPr lang="ja-JP" altLang="en-US" sz="2400" dirty="0" smtClean="0"/>
              <a:t>「</a:t>
            </a:r>
            <a:r>
              <a:rPr lang="en-US" altLang="ja-JP" sz="2400" dirty="0" smtClean="0"/>
              <a:t>HTML5 </a:t>
            </a:r>
            <a:r>
              <a:rPr lang="ja-JP" altLang="en-US" sz="2400" dirty="0"/>
              <a:t>版 </a:t>
            </a:r>
            <a:r>
              <a:rPr lang="en-US" altLang="ja-JP" sz="2400" dirty="0"/>
              <a:t>Web </a:t>
            </a:r>
            <a:r>
              <a:rPr lang="ja-JP" altLang="en-US" sz="2400" dirty="0"/>
              <a:t>クライアント用 </a:t>
            </a:r>
            <a:r>
              <a:rPr lang="en-US" altLang="ja-JP" sz="2400" dirty="0"/>
              <a:t>Web </a:t>
            </a:r>
            <a:r>
              <a:rPr lang="ja-JP" altLang="en-US" sz="2400" dirty="0" smtClean="0"/>
              <a:t>サーバー」に必要な </a:t>
            </a:r>
            <a:r>
              <a:rPr lang="en-US" altLang="ja-JP" sz="2400" dirty="0" smtClean="0"/>
              <a:t>.NET 5 SDK </a:t>
            </a:r>
            <a:r>
              <a:rPr lang="ja-JP" altLang="en-US" sz="2400" dirty="0" smtClean="0"/>
              <a:t>のインストール </a:t>
            </a:r>
            <a:r>
              <a:rPr lang="en-US" altLang="ja-JP" sz="2400" dirty="0" smtClean="0"/>
              <a:t>(</a:t>
            </a:r>
            <a:r>
              <a:rPr lang="ja-JP" altLang="en-US" sz="2400" dirty="0" smtClean="0"/>
              <a:t>準備</a:t>
            </a:r>
            <a:r>
              <a:rPr lang="en-US" altLang="ja-JP" sz="2400" dirty="0" smtClean="0"/>
              <a:t>)</a:t>
            </a:r>
            <a:endParaRPr kumimoji="1" lang="ja-JP" altLang="en-US" sz="2400" dirty="0"/>
          </a:p>
        </p:txBody>
      </p:sp>
      <p:sp>
        <p:nvSpPr>
          <p:cNvPr id="5" name="テキスト ボックス 4"/>
          <p:cNvSpPr txBox="1"/>
          <p:nvPr/>
        </p:nvSpPr>
        <p:spPr>
          <a:xfrm>
            <a:off x="277562" y="1825040"/>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1</a:t>
            </a:r>
            <a:r>
              <a:rPr lang="en-US" altLang="ja-JP" dirty="0"/>
              <a:t>. .NET 5 SDK </a:t>
            </a:r>
            <a:r>
              <a:rPr lang="en-US" altLang="ja-JP" dirty="0" smtClean="0"/>
              <a:t>5.0.401 </a:t>
            </a:r>
            <a:r>
              <a:rPr lang="ja-JP" altLang="en-US" dirty="0" smtClean="0"/>
              <a:t>のインストールを行なう。</a:t>
            </a:r>
            <a:endParaRPr lang="en-US" altLang="ja-JP" dirty="0" smtClean="0"/>
          </a:p>
        </p:txBody>
      </p:sp>
      <p:sp>
        <p:nvSpPr>
          <p:cNvPr id="6" name="テキスト ボックス 5"/>
          <p:cNvSpPr txBox="1"/>
          <p:nvPr/>
        </p:nvSpPr>
        <p:spPr>
          <a:xfrm>
            <a:off x="277562" y="3145823"/>
            <a:ext cx="11664818" cy="830997"/>
          </a:xfrm>
          <a:prstGeom prst="rect">
            <a:avLst/>
          </a:prstGeom>
          <a:solidFill>
            <a:schemeClr val="tx1"/>
          </a:solidFill>
        </p:spPr>
        <p:txBody>
          <a:bodyPr wrap="square" rtlCol="0">
            <a:spAutoFit/>
          </a:bodyPr>
          <a:lstStyle/>
          <a:p>
            <a:endParaRPr lang="en-US" altLang="ja-JP" sz="1200" dirty="0" smtClean="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sudo</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bash -c "bash -x &lt;(curl --insecure --</a:t>
            </a:r>
            <a:r>
              <a:rPr lang="en-US" altLang="ja-JP" sz="1200" dirty="0" err="1">
                <a:solidFill>
                  <a:schemeClr val="bg1"/>
                </a:solidFill>
                <a:latin typeface="Consolas" panose="020B0609020204030204" pitchFamily="49" charset="0"/>
              </a:rPr>
              <a:t>pinnedpubkey</a:t>
            </a:r>
            <a:r>
              <a:rPr lang="en-US" altLang="ja-JP" sz="1200" dirty="0">
                <a:solidFill>
                  <a:schemeClr val="bg1"/>
                </a:solidFill>
                <a:latin typeface="Consolas" panose="020B0609020204030204" pitchFamily="49" charset="0"/>
              </a:rPr>
              <a:t> sha256//lvnOVgA0u06WySztudkn+urQda/zFBRd65A5wCmcBpQ= \</a:t>
            </a:r>
          </a:p>
          <a:p>
            <a:r>
              <a:rPr lang="en-US" altLang="ja-JP" sz="1200" dirty="0">
                <a:solidFill>
                  <a:schemeClr val="bg1"/>
                </a:solidFill>
                <a:latin typeface="Consolas" panose="020B0609020204030204" pitchFamily="49" charset="0"/>
              </a:rPr>
              <a:t>  --raw https://</a:t>
            </a:r>
            <a:r>
              <a:rPr lang="en-US" altLang="ja-JP" sz="1200" dirty="0" smtClean="0">
                <a:solidFill>
                  <a:schemeClr val="bg1"/>
                </a:solidFill>
                <a:latin typeface="Consolas" panose="020B0609020204030204" pitchFamily="49" charset="0"/>
              </a:rPr>
              <a:t>static.lts.dn.ipantt.net/d/210111_002_microsoft_dotnet_sdk_12255/210916_ubuntu_install_dotnet_5.0.401.sh)"</a:t>
            </a:r>
          </a:p>
          <a:p>
            <a:endParaRPr lang="en-US" altLang="ja-JP" sz="1200" dirty="0">
              <a:solidFill>
                <a:schemeClr val="bg1"/>
              </a:solidFill>
              <a:latin typeface="Consolas" panose="020B0609020204030204" pitchFamily="49" charset="0"/>
            </a:endParaRPr>
          </a:p>
        </p:txBody>
      </p:sp>
      <p:sp>
        <p:nvSpPr>
          <p:cNvPr id="7" name="テキスト ボックス 6"/>
          <p:cNvSpPr txBox="1"/>
          <p:nvPr/>
        </p:nvSpPr>
        <p:spPr>
          <a:xfrm>
            <a:off x="387921" y="2379641"/>
            <a:ext cx="11055695" cy="369332"/>
          </a:xfrm>
          <a:prstGeom prst="rect">
            <a:avLst/>
          </a:prstGeom>
          <a:noFill/>
        </p:spPr>
        <p:txBody>
          <a:bodyPr wrap="square" rtlCol="0">
            <a:spAutoFit/>
          </a:bodyPr>
          <a:lstStyle/>
          <a:p>
            <a:r>
              <a:rPr kumimoji="1" lang="ja-JP" altLang="en-US" dirty="0" smtClean="0"/>
              <a:t>以下の黒枠内のコマンド </a:t>
            </a:r>
            <a:r>
              <a:rPr kumimoji="1" lang="en-US" altLang="ja-JP" dirty="0" smtClean="0"/>
              <a:t>(2 </a:t>
            </a:r>
            <a:r>
              <a:rPr kumimoji="1" lang="ja-JP" altLang="en-US" dirty="0" smtClean="0"/>
              <a:t>行</a:t>
            </a:r>
            <a:r>
              <a:rPr kumimoji="1" lang="en-US" altLang="ja-JP" dirty="0" smtClean="0"/>
              <a:t>) </a:t>
            </a:r>
            <a:r>
              <a:rPr kumimoji="1" lang="ja-JP" altLang="en-US" dirty="0" smtClean="0"/>
              <a:t>を、そのままコピー </a:t>
            </a:r>
            <a:r>
              <a:rPr kumimoji="1" lang="en-US" altLang="ja-JP" dirty="0" smtClean="0"/>
              <a:t>&amp; </a:t>
            </a:r>
            <a:r>
              <a:rPr kumimoji="1" lang="ja-JP" altLang="en-US" dirty="0" smtClean="0"/>
              <a:t>ペーストして、</a:t>
            </a:r>
            <a:r>
              <a:rPr kumimoji="1" lang="en-US" altLang="ja-JP" dirty="0" smtClean="0"/>
              <a:t>SSH </a:t>
            </a:r>
            <a:r>
              <a:rPr kumimoji="1" lang="ja-JP" altLang="en-US" dirty="0" smtClean="0"/>
              <a:t>のコンソールに貼り付ける。</a:t>
            </a:r>
            <a:endParaRPr kumimoji="1" lang="ja-JP" altLang="en-US" dirty="0"/>
          </a:p>
        </p:txBody>
      </p:sp>
      <p:sp>
        <p:nvSpPr>
          <p:cNvPr id="8" name="テキスト ボックス 7"/>
          <p:cNvSpPr txBox="1"/>
          <p:nvPr/>
        </p:nvSpPr>
        <p:spPr>
          <a:xfrm>
            <a:off x="387921" y="4325025"/>
            <a:ext cx="11055695" cy="2031325"/>
          </a:xfrm>
          <a:prstGeom prst="rect">
            <a:avLst/>
          </a:prstGeom>
          <a:noFill/>
        </p:spPr>
        <p:txBody>
          <a:bodyPr wrap="square" rtlCol="0">
            <a:spAutoFit/>
          </a:bodyPr>
          <a:lstStyle/>
          <a:p>
            <a:r>
              <a:rPr kumimoji="1" lang="ja-JP" altLang="en-US" dirty="0" smtClean="0"/>
              <a:t>自動的にバイナリファイルがダウンロードされ、インストールが実行される。</a:t>
            </a:r>
          </a:p>
          <a:p>
            <a:endParaRPr lang="ja-JP" altLang="en-US" dirty="0"/>
          </a:p>
          <a:p>
            <a:r>
              <a:rPr kumimoji="1" lang="ja-JP" altLang="en-US" dirty="0" smtClean="0"/>
              <a:t>最後に</a:t>
            </a:r>
          </a:p>
          <a:p>
            <a:endParaRPr lang="ja-JP" altLang="en-US" dirty="0"/>
          </a:p>
          <a:p>
            <a:r>
              <a:rPr lang="en-US" altLang="ja-JP" b="1" dirty="0" smtClean="0"/>
              <a:t>“Install </a:t>
            </a:r>
            <a:r>
              <a:rPr lang="en-US" altLang="ja-JP" b="1" dirty="0"/>
              <a:t>.NET OK </a:t>
            </a:r>
            <a:r>
              <a:rPr lang="en-US" altLang="ja-JP" b="1" dirty="0" smtClean="0"/>
              <a:t>!!”</a:t>
            </a:r>
            <a:endParaRPr lang="ja-JP" altLang="en-US" b="1" dirty="0" smtClean="0"/>
          </a:p>
          <a:p>
            <a:endParaRPr kumimoji="1" lang="ja-JP" altLang="en-US" dirty="0"/>
          </a:p>
          <a:p>
            <a:r>
              <a:rPr kumimoji="1" lang="ja-JP" altLang="en-US" dirty="0" smtClean="0"/>
              <a:t>と表示されれば、完了である。</a:t>
            </a:r>
            <a:endParaRPr kumimoji="1" lang="ja-JP" altLang="en-US" dirty="0"/>
          </a:p>
        </p:txBody>
      </p:sp>
    </p:spTree>
    <p:extLst>
      <p:ext uri="{BB962C8B-B14F-4D97-AF65-F5344CB8AC3E}">
        <p14:creationId xmlns:p14="http://schemas.microsoft.com/office/powerpoint/2010/main" val="258170227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31</a:t>
            </a:fld>
            <a:endParaRPr kumimoji="1" lang="ja-JP" altLang="en-US" dirty="0"/>
          </a:p>
        </p:txBody>
      </p:sp>
      <p:sp>
        <p:nvSpPr>
          <p:cNvPr id="7" name="テキスト ボックス 6"/>
          <p:cNvSpPr txBox="1"/>
          <p:nvPr/>
        </p:nvSpPr>
        <p:spPr>
          <a:xfrm>
            <a:off x="222382" y="867799"/>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22</a:t>
            </a:r>
            <a:r>
              <a:rPr lang="en-US" altLang="ja-JP" dirty="0" smtClean="0"/>
              <a:t>. </a:t>
            </a:r>
            <a:r>
              <a:rPr lang="en-US" altLang="ja-JP" dirty="0"/>
              <a:t>.NET 5 </a:t>
            </a:r>
            <a:r>
              <a:rPr lang="en-US" altLang="ja-JP" dirty="0" smtClean="0"/>
              <a:t>SDK </a:t>
            </a:r>
            <a:r>
              <a:rPr lang="ja-JP" altLang="en-US" dirty="0" smtClean="0"/>
              <a:t>のインストールが正常に完了していることを確認する。</a:t>
            </a:r>
            <a:endParaRPr lang="en-US" altLang="ja-JP" dirty="0" smtClean="0"/>
          </a:p>
        </p:txBody>
      </p:sp>
      <p:sp>
        <p:nvSpPr>
          <p:cNvPr id="8" name="テキスト ボックス 7"/>
          <p:cNvSpPr txBox="1"/>
          <p:nvPr/>
        </p:nvSpPr>
        <p:spPr>
          <a:xfrm>
            <a:off x="222382" y="1545408"/>
            <a:ext cx="11664818" cy="369332"/>
          </a:xfrm>
          <a:prstGeom prst="rect">
            <a:avLst/>
          </a:prstGeom>
          <a:solidFill>
            <a:schemeClr val="tx1"/>
          </a:solidFill>
        </p:spPr>
        <p:txBody>
          <a:bodyPr wrap="square" rtlCol="0">
            <a:spAutoFit/>
          </a:bodyPr>
          <a:lstStyle/>
          <a:p>
            <a:r>
              <a:rPr lang="en-US" altLang="ja-JP" dirty="0" err="1" smtClean="0">
                <a:solidFill>
                  <a:schemeClr val="bg1"/>
                </a:solidFill>
                <a:latin typeface="Consolas" panose="020B0609020204030204" pitchFamily="49" charset="0"/>
              </a:rPr>
              <a:t>dotnet</a:t>
            </a:r>
            <a:r>
              <a:rPr lang="en-US" altLang="ja-JP" dirty="0" smtClean="0">
                <a:solidFill>
                  <a:schemeClr val="bg1"/>
                </a:solidFill>
                <a:latin typeface="Consolas" panose="020B0609020204030204" pitchFamily="49" charset="0"/>
              </a:rPr>
              <a:t> --info</a:t>
            </a:r>
            <a:endParaRPr kumimoji="1" lang="ja-JP" altLang="en-US" dirty="0">
              <a:solidFill>
                <a:schemeClr val="bg1"/>
              </a:solidFill>
              <a:latin typeface="Consolas" panose="020B0609020204030204" pitchFamily="49" charset="0"/>
            </a:endParaRPr>
          </a:p>
        </p:txBody>
      </p:sp>
      <p:sp>
        <p:nvSpPr>
          <p:cNvPr id="9" name="テキスト ボックス 8"/>
          <p:cNvSpPr txBox="1"/>
          <p:nvPr/>
        </p:nvSpPr>
        <p:spPr>
          <a:xfrm>
            <a:off x="222381" y="1203663"/>
            <a:ext cx="8101811" cy="369332"/>
          </a:xfrm>
          <a:prstGeom prst="rect">
            <a:avLst/>
          </a:prstGeom>
          <a:noFill/>
        </p:spPr>
        <p:txBody>
          <a:bodyPr wrap="square" rtlCol="0">
            <a:spAutoFit/>
          </a:bodyPr>
          <a:lstStyle/>
          <a:p>
            <a:r>
              <a:rPr kumimoji="1" lang="ja-JP" altLang="en-US" dirty="0" smtClean="0"/>
              <a:t>以下のコマンドを実行する。</a:t>
            </a:r>
            <a:endParaRPr kumimoji="1" lang="ja-JP" altLang="en-US" dirty="0"/>
          </a:p>
        </p:txBody>
      </p:sp>
      <p:sp>
        <p:nvSpPr>
          <p:cNvPr id="10" name="テキスト ボックス 9"/>
          <p:cNvSpPr txBox="1"/>
          <p:nvPr/>
        </p:nvSpPr>
        <p:spPr>
          <a:xfrm>
            <a:off x="222381" y="1920621"/>
            <a:ext cx="8101811" cy="369332"/>
          </a:xfrm>
          <a:prstGeom prst="rect">
            <a:avLst/>
          </a:prstGeom>
          <a:noFill/>
        </p:spPr>
        <p:txBody>
          <a:bodyPr wrap="square" rtlCol="0">
            <a:spAutoFit/>
          </a:bodyPr>
          <a:lstStyle/>
          <a:p>
            <a:r>
              <a:rPr kumimoji="1" lang="ja-JP" altLang="en-US" dirty="0" smtClean="0"/>
              <a:t>以下のように表示されれば </a:t>
            </a:r>
            <a:r>
              <a:rPr kumimoji="1" lang="en-US" altLang="ja-JP" dirty="0" smtClean="0"/>
              <a:t>OK </a:t>
            </a:r>
            <a:r>
              <a:rPr kumimoji="1" lang="ja-JP" altLang="en-US" dirty="0" smtClean="0"/>
              <a:t>である。</a:t>
            </a:r>
            <a:endParaRPr kumimoji="1" lang="ja-JP" altLang="en-US" dirty="0"/>
          </a:p>
        </p:txBody>
      </p:sp>
      <p:sp>
        <p:nvSpPr>
          <p:cNvPr id="11" name="テキスト ボックス 10"/>
          <p:cNvSpPr txBox="1"/>
          <p:nvPr/>
        </p:nvSpPr>
        <p:spPr>
          <a:xfrm>
            <a:off x="914400" y="2262366"/>
            <a:ext cx="10972800" cy="1754326"/>
          </a:xfrm>
          <a:prstGeom prst="rect">
            <a:avLst/>
          </a:prstGeom>
          <a:solidFill>
            <a:schemeClr val="accent5">
              <a:lumMod val="75000"/>
            </a:schemeClr>
          </a:solidFill>
        </p:spPr>
        <p:txBody>
          <a:bodyPr wrap="square" rtlCol="0">
            <a:spAutoFit/>
          </a:bodyPr>
          <a:lstStyle/>
          <a:p>
            <a:r>
              <a:rPr lang="en-US" altLang="ja-JP" sz="1200" dirty="0" smtClean="0">
                <a:solidFill>
                  <a:schemeClr val="bg1"/>
                </a:solidFill>
                <a:latin typeface="Consolas" panose="020B0609020204030204" pitchFamily="49" charset="0"/>
              </a:rPr>
              <a:t>.</a:t>
            </a:r>
            <a:r>
              <a:rPr lang="en-US" altLang="ja-JP" sz="1200" dirty="0">
                <a:solidFill>
                  <a:schemeClr val="bg1"/>
                </a:solidFill>
                <a:latin typeface="Consolas" panose="020B0609020204030204" pitchFamily="49" charset="0"/>
              </a:rPr>
              <a:t>NET SDK (reflecting any </a:t>
            </a:r>
            <a:r>
              <a:rPr lang="en-US" altLang="ja-JP" sz="1200" dirty="0" err="1">
                <a:solidFill>
                  <a:schemeClr val="bg1"/>
                </a:solidFill>
                <a:latin typeface="Consolas" panose="020B0609020204030204" pitchFamily="49" charset="0"/>
              </a:rPr>
              <a:t>global.json</a:t>
            </a:r>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 Version:   </a:t>
            </a:r>
            <a:r>
              <a:rPr lang="en-US" altLang="ja-JP" sz="1200" dirty="0" smtClean="0">
                <a:solidFill>
                  <a:schemeClr val="bg1"/>
                </a:solidFill>
                <a:latin typeface="Consolas" panose="020B0609020204030204" pitchFamily="49" charset="0"/>
              </a:rPr>
              <a:t>5.0.401</a:t>
            </a:r>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 Commit:    d05174dc5a</a:t>
            </a:r>
          </a:p>
          <a:p>
            <a:r>
              <a:rPr lang="en-US" altLang="ja-JP" sz="1200" dirty="0">
                <a:solidFill>
                  <a:schemeClr val="bg1"/>
                </a:solidFill>
                <a:latin typeface="Consolas" panose="020B0609020204030204" pitchFamily="49" charset="0"/>
              </a:rPr>
              <a:t>(</a:t>
            </a:r>
            <a:r>
              <a:rPr lang="ja-JP" altLang="en-US" sz="1200" dirty="0">
                <a:solidFill>
                  <a:schemeClr val="bg1"/>
                </a:solidFill>
                <a:latin typeface="Consolas" panose="020B0609020204030204" pitchFamily="49" charset="0"/>
              </a:rPr>
              <a:t>略</a:t>
            </a:r>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.NET SDKs installed:</a:t>
            </a:r>
          </a:p>
          <a:p>
            <a:r>
              <a:rPr lang="en-US" altLang="ja-JP" sz="1200" dirty="0">
                <a:solidFill>
                  <a:schemeClr val="bg1"/>
                </a:solidFill>
                <a:latin typeface="Consolas" panose="020B0609020204030204" pitchFamily="49" charset="0"/>
              </a:rPr>
              <a:t>  </a:t>
            </a:r>
            <a:r>
              <a:rPr lang="en-US" altLang="ja-JP" sz="1200" dirty="0" smtClean="0">
                <a:solidFill>
                  <a:schemeClr val="bg1"/>
                </a:solidFill>
                <a:latin typeface="Consolas" panose="020B0609020204030204" pitchFamily="49" charset="0"/>
              </a:rPr>
              <a:t>5.0.401 </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usr</a:t>
            </a:r>
            <a:r>
              <a:rPr lang="en-US" altLang="ja-JP" sz="1200" dirty="0">
                <a:solidFill>
                  <a:schemeClr val="bg1"/>
                </a:solidFill>
                <a:latin typeface="Consolas" panose="020B0609020204030204" pitchFamily="49" charset="0"/>
              </a:rPr>
              <a:t>/share/</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sdk</a:t>
            </a:r>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.NET runtimes installed:</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Microsoft.AspNetCore.App</a:t>
            </a:r>
            <a:r>
              <a:rPr lang="en-US" altLang="ja-JP" sz="1200" dirty="0">
                <a:solidFill>
                  <a:schemeClr val="bg1"/>
                </a:solidFill>
                <a:latin typeface="Consolas" panose="020B0609020204030204" pitchFamily="49" charset="0"/>
              </a:rPr>
              <a:t> 5.0</a:t>
            </a:r>
            <a:r>
              <a:rPr lang="en-US" altLang="ja-JP" sz="1200" dirty="0" smtClean="0">
                <a:solidFill>
                  <a:schemeClr val="bg1"/>
                </a:solidFill>
                <a:latin typeface="Consolas" panose="020B0609020204030204" pitchFamily="49" charset="0"/>
              </a:rPr>
              <a:t>.</a:t>
            </a:r>
            <a:r>
              <a:rPr lang="ja-JP" altLang="en-US" sz="1200" dirty="0" smtClean="0">
                <a:solidFill>
                  <a:schemeClr val="bg1"/>
                </a:solidFill>
                <a:latin typeface="Consolas" panose="020B0609020204030204" pitchFamily="49" charset="0"/>
              </a:rPr>
              <a:t>★</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usr</a:t>
            </a:r>
            <a:r>
              <a:rPr lang="en-US" altLang="ja-JP" sz="1200" dirty="0">
                <a:solidFill>
                  <a:schemeClr val="bg1"/>
                </a:solidFill>
                <a:latin typeface="Consolas" panose="020B0609020204030204" pitchFamily="49" charset="0"/>
              </a:rPr>
              <a:t>/share/</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/shared/</a:t>
            </a:r>
            <a:r>
              <a:rPr lang="en-US" altLang="ja-JP" sz="1200" dirty="0" err="1">
                <a:solidFill>
                  <a:schemeClr val="bg1"/>
                </a:solidFill>
                <a:latin typeface="Consolas" panose="020B0609020204030204" pitchFamily="49" charset="0"/>
              </a:rPr>
              <a:t>Microsoft.AspNetCore.App</a:t>
            </a:r>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Microsoft.NETCore.App</a:t>
            </a:r>
            <a:r>
              <a:rPr lang="en-US" altLang="ja-JP" sz="1200" dirty="0">
                <a:solidFill>
                  <a:schemeClr val="bg1"/>
                </a:solidFill>
                <a:latin typeface="Consolas" panose="020B0609020204030204" pitchFamily="49" charset="0"/>
              </a:rPr>
              <a:t> 5.0</a:t>
            </a:r>
            <a:r>
              <a:rPr lang="en-US" altLang="ja-JP" sz="1200" dirty="0" smtClean="0">
                <a:solidFill>
                  <a:schemeClr val="bg1"/>
                </a:solidFill>
                <a:latin typeface="Consolas" panose="020B0609020204030204" pitchFamily="49" charset="0"/>
              </a:rPr>
              <a:t>.</a:t>
            </a:r>
            <a:r>
              <a:rPr lang="ja-JP" altLang="en-US" sz="1200" dirty="0" smtClean="0">
                <a:solidFill>
                  <a:schemeClr val="bg1"/>
                </a:solidFill>
                <a:latin typeface="Consolas" panose="020B0609020204030204" pitchFamily="49" charset="0"/>
              </a:rPr>
              <a:t>★</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usr</a:t>
            </a:r>
            <a:r>
              <a:rPr lang="en-US" altLang="ja-JP" sz="1200" dirty="0">
                <a:solidFill>
                  <a:schemeClr val="bg1"/>
                </a:solidFill>
                <a:latin typeface="Consolas" panose="020B0609020204030204" pitchFamily="49" charset="0"/>
              </a:rPr>
              <a:t>/share/</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/shared/</a:t>
            </a:r>
            <a:r>
              <a:rPr lang="en-US" altLang="ja-JP" sz="1200" dirty="0" err="1">
                <a:solidFill>
                  <a:schemeClr val="bg1"/>
                </a:solidFill>
                <a:latin typeface="Consolas" panose="020B0609020204030204" pitchFamily="49" charset="0"/>
              </a:rPr>
              <a:t>Microsoft.NETCore.App</a:t>
            </a:r>
            <a:r>
              <a:rPr lang="en-US" altLang="ja-JP" sz="1200" dirty="0">
                <a:solidFill>
                  <a:schemeClr val="bg1"/>
                </a:solidFill>
                <a:latin typeface="Consolas" panose="020B0609020204030204" pitchFamily="49" charset="0"/>
              </a:rPr>
              <a:t>]</a:t>
            </a:r>
            <a:endParaRPr lang="en-US" altLang="ja-JP" sz="1200" dirty="0" smtClean="0">
              <a:solidFill>
                <a:schemeClr val="bg1"/>
              </a:solidFill>
              <a:latin typeface="Consolas" panose="020B0609020204030204" pitchFamily="49" charset="0"/>
            </a:endParaRPr>
          </a:p>
        </p:txBody>
      </p:sp>
    </p:spTree>
    <p:extLst>
      <p:ext uri="{BB962C8B-B14F-4D97-AF65-F5344CB8AC3E}">
        <p14:creationId xmlns:p14="http://schemas.microsoft.com/office/powerpoint/2010/main" val="10916641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9"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97388" y="4628650"/>
            <a:ext cx="1837648" cy="14929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11" name="テキスト ボックス 210"/>
          <p:cNvSpPr txBox="1"/>
          <p:nvPr/>
        </p:nvSpPr>
        <p:spPr>
          <a:xfrm>
            <a:off x="484465" y="3250875"/>
            <a:ext cx="4534172" cy="1384995"/>
          </a:xfrm>
          <a:prstGeom prst="rect">
            <a:avLst/>
          </a:prstGeom>
          <a:solidFill>
            <a:schemeClr val="accent4">
              <a:lumMod val="20000"/>
              <a:lumOff val="80000"/>
            </a:schemeClr>
          </a:solidFill>
        </p:spPr>
        <p:txBody>
          <a:bodyPr wrap="square" rtlCol="0">
            <a:spAutoFit/>
          </a:bodyPr>
          <a:lstStyle/>
          <a:p>
            <a:pPr marL="285750" indent="-285750">
              <a:buFont typeface="Arial" panose="020B0604020202020204" pitchFamily="34" charset="0"/>
              <a:buChar char="•"/>
            </a:pPr>
            <a:r>
              <a:rPr kumimoji="1" lang="ja-JP" altLang="en-US" sz="1050" dirty="0" smtClean="0"/>
              <a:t>「</a:t>
            </a:r>
            <a:r>
              <a:rPr lang="en-US" altLang="ja-JP" sz="1050" dirty="0"/>
              <a:t>HTML5 </a:t>
            </a:r>
            <a:r>
              <a:rPr lang="ja-JP" altLang="en-US" sz="1050" dirty="0"/>
              <a:t>版 </a:t>
            </a:r>
            <a:r>
              <a:rPr lang="en-US" altLang="ja-JP" sz="1050" dirty="0"/>
              <a:t>Web </a:t>
            </a:r>
            <a:r>
              <a:rPr lang="ja-JP" altLang="en-US" sz="1050" dirty="0"/>
              <a:t>クライアント用 </a:t>
            </a:r>
            <a:r>
              <a:rPr lang="en-US" altLang="ja-JP" sz="1050" dirty="0"/>
              <a:t>Web </a:t>
            </a:r>
            <a:r>
              <a:rPr lang="ja-JP" altLang="en-US" sz="1050" dirty="0" smtClean="0"/>
              <a:t>サーバー」プロセスは、最初にユーザーの </a:t>
            </a:r>
            <a:r>
              <a:rPr lang="en-US" altLang="ja-JP" sz="1050" dirty="0" smtClean="0"/>
              <a:t>Web </a:t>
            </a:r>
            <a:r>
              <a:rPr lang="ja-JP" altLang="en-US" sz="1050" dirty="0" smtClean="0"/>
              <a:t>ブラウザが中継ゲートウェイ </a:t>
            </a:r>
            <a:r>
              <a:rPr lang="en-US" altLang="ja-JP" sz="1050" dirty="0" smtClean="0"/>
              <a:t>(</a:t>
            </a:r>
            <a:r>
              <a:rPr lang="ja-JP" altLang="en-US" sz="1050" dirty="0" smtClean="0"/>
              <a:t>スタンドアロン版</a:t>
            </a:r>
            <a:r>
              <a:rPr lang="en-US" altLang="ja-JP" sz="1050" dirty="0" smtClean="0"/>
              <a:t>) </a:t>
            </a:r>
            <a:r>
              <a:rPr lang="ja-JP" altLang="en-US" sz="1050" dirty="0" smtClean="0"/>
              <a:t>および対象の接続先サーバーに接続する際の仲介を行なう。</a:t>
            </a:r>
          </a:p>
          <a:p>
            <a:pPr marL="285750" indent="-285750">
              <a:buFont typeface="Arial" panose="020B0604020202020204" pitchFamily="34" charset="0"/>
              <a:buChar char="•"/>
            </a:pPr>
            <a:r>
              <a:rPr kumimoji="1" lang="ja-JP" altLang="en-US" sz="1050" dirty="0" smtClean="0"/>
              <a:t>一度、シン・テレワークシステムのレイヤーでの接続に成功したならば、ユーザーの </a:t>
            </a:r>
            <a:r>
              <a:rPr kumimoji="1" lang="en-US" altLang="ja-JP" sz="1050" dirty="0" smtClean="0"/>
              <a:t>Web </a:t>
            </a:r>
            <a:r>
              <a:rPr kumimoji="1" lang="ja-JP" altLang="en-US" sz="1050" dirty="0" smtClean="0"/>
              <a:t>ブラウザは中継ゲートウェイの </a:t>
            </a:r>
            <a:r>
              <a:rPr kumimoji="1" lang="en-US" altLang="ja-JP" sz="1050" dirty="0" err="1" smtClean="0"/>
              <a:t>WebSocket</a:t>
            </a:r>
            <a:r>
              <a:rPr kumimoji="1" lang="ja-JP" altLang="en-US" sz="1050" dirty="0" smtClean="0"/>
              <a:t> 変換器と直接コネクションを張り、直接通信する。それ以降は、</a:t>
            </a:r>
            <a:r>
              <a:rPr kumimoji="1" lang="en-US" altLang="ja-JP" sz="1050" dirty="0" smtClean="0"/>
              <a:t>Web </a:t>
            </a:r>
            <a:r>
              <a:rPr kumimoji="1" lang="ja-JP" altLang="en-US" sz="1050" dirty="0" smtClean="0"/>
              <a:t>サーバープロセスは無関係となる。</a:t>
            </a:r>
            <a:endParaRPr kumimoji="1" lang="en-US" altLang="ja-JP" sz="1050" dirty="0" smtClean="0"/>
          </a:p>
          <a:p>
            <a:pPr marL="285750" indent="-285750">
              <a:buFont typeface="Arial" panose="020B0604020202020204" pitchFamily="34" charset="0"/>
              <a:buChar char="•"/>
            </a:pPr>
            <a:r>
              <a:rPr kumimoji="1" lang="ja-JP" altLang="en-US" sz="1050" dirty="0" smtClean="0"/>
              <a:t>したがって、同時に接続するセッションが極めて多い場合でも、</a:t>
            </a:r>
            <a:r>
              <a:rPr kumimoji="1" lang="en-US" altLang="ja-JP" sz="1050" dirty="0" smtClean="0"/>
              <a:t>Web </a:t>
            </a:r>
            <a:r>
              <a:rPr kumimoji="1" lang="ja-JP" altLang="en-US" sz="1050" dirty="0" smtClean="0"/>
              <a:t>サーバープロセス自体はそのセッションを保持しないので、スケーラビリティに優れている。</a:t>
            </a:r>
            <a:endParaRPr kumimoji="1" lang="ja-JP" altLang="en-US" sz="105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32</a:t>
            </a:fld>
            <a:endParaRPr kumimoji="1" lang="ja-JP" altLang="en-US" dirty="0"/>
          </a:p>
        </p:txBody>
      </p:sp>
      <p:sp>
        <p:nvSpPr>
          <p:cNvPr id="4" name="タイトル 3"/>
          <p:cNvSpPr>
            <a:spLocks noGrp="1"/>
          </p:cNvSpPr>
          <p:nvPr>
            <p:ph type="title"/>
          </p:nvPr>
        </p:nvSpPr>
        <p:spPr/>
        <p:txBody>
          <a:bodyPr>
            <a:noAutofit/>
          </a:bodyPr>
          <a:lstStyle/>
          <a:p>
            <a:r>
              <a:rPr lang="en-US" altLang="ja-JP" sz="3200" dirty="0"/>
              <a:t>HTML5 </a:t>
            </a:r>
            <a:r>
              <a:rPr lang="ja-JP" altLang="en-US" sz="3200" dirty="0"/>
              <a:t>版 </a:t>
            </a:r>
            <a:r>
              <a:rPr lang="en-US" altLang="ja-JP" sz="3200" dirty="0"/>
              <a:t>Web </a:t>
            </a:r>
            <a:r>
              <a:rPr lang="ja-JP" altLang="en-US" sz="3200" dirty="0"/>
              <a:t>クライアント用 </a:t>
            </a:r>
            <a:r>
              <a:rPr lang="en-US" altLang="ja-JP" sz="3200" dirty="0"/>
              <a:t>Web </a:t>
            </a:r>
            <a:r>
              <a:rPr lang="ja-JP" altLang="en-US" sz="3200" dirty="0" smtClean="0"/>
              <a:t>サーバーのアーキテクチャ</a:t>
            </a:r>
            <a:endParaRPr kumimoji="1" lang="ja-JP" altLang="en-US" sz="3200" dirty="0"/>
          </a:p>
        </p:txBody>
      </p:sp>
      <p:pic>
        <p:nvPicPr>
          <p:cNvPr id="5"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1067723" y="1562458"/>
            <a:ext cx="1292199" cy="663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テキスト ボックス 5"/>
          <p:cNvSpPr txBox="1"/>
          <p:nvPr/>
        </p:nvSpPr>
        <p:spPr>
          <a:xfrm>
            <a:off x="252249" y="865603"/>
            <a:ext cx="3909848" cy="369332"/>
          </a:xfrm>
          <a:prstGeom prst="rect">
            <a:avLst/>
          </a:prstGeom>
          <a:solidFill>
            <a:srgbClr val="FFCCFF"/>
          </a:solidFill>
        </p:spPr>
        <p:txBody>
          <a:bodyPr wrap="square" rtlCol="0">
            <a:spAutoFit/>
          </a:bodyPr>
          <a:lstStyle/>
          <a:p>
            <a:r>
              <a:rPr kumimoji="1" lang="ja-JP" altLang="en-US" b="1" dirty="0" smtClean="0"/>
              <a:t>■ 通常の </a:t>
            </a:r>
            <a:r>
              <a:rPr kumimoji="1" lang="en-US" altLang="ja-JP" b="1" dirty="0" smtClean="0"/>
              <a:t>Win32 </a:t>
            </a:r>
            <a:r>
              <a:rPr kumimoji="1" lang="ja-JP" altLang="en-US" b="1" dirty="0" smtClean="0"/>
              <a:t>アプリ版クライアント</a:t>
            </a:r>
            <a:endParaRPr kumimoji="1" lang="ja-JP" altLang="en-US" b="1" dirty="0"/>
          </a:p>
        </p:txBody>
      </p:sp>
      <p:pic>
        <p:nvPicPr>
          <p:cNvPr id="7" name="図 6"/>
          <p:cNvPicPr>
            <a:picLocks noChangeAspect="1"/>
          </p:cNvPicPr>
          <p:nvPr/>
        </p:nvPicPr>
        <p:blipFill>
          <a:blip r:embed="rId4"/>
          <a:stretch>
            <a:fillRect/>
          </a:stretch>
        </p:blipFill>
        <p:spPr>
          <a:xfrm>
            <a:off x="2488562" y="2254184"/>
            <a:ext cx="3021485" cy="234733"/>
          </a:xfrm>
          <a:prstGeom prst="rect">
            <a:avLst/>
          </a:prstGeom>
        </p:spPr>
      </p:pic>
      <p:pic>
        <p:nvPicPr>
          <p:cNvPr id="8"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55303" y="1515918"/>
            <a:ext cx="900659" cy="9369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テキスト ボックス 8"/>
          <p:cNvSpPr txBox="1"/>
          <p:nvPr/>
        </p:nvSpPr>
        <p:spPr>
          <a:xfrm>
            <a:off x="5406282" y="2539639"/>
            <a:ext cx="1924989" cy="523220"/>
          </a:xfrm>
          <a:prstGeom prst="rect">
            <a:avLst/>
          </a:prstGeom>
          <a:noFill/>
        </p:spPr>
        <p:txBody>
          <a:bodyPr wrap="square" rtlCol="0">
            <a:spAutoFit/>
          </a:bodyPr>
          <a:lstStyle/>
          <a:p>
            <a:r>
              <a:rPr kumimoji="1" lang="ja-JP" altLang="en-US" sz="1400" dirty="0" smtClean="0"/>
              <a:t>中継ゲートウェイ</a:t>
            </a:r>
            <a:endParaRPr kumimoji="1" lang="en-US" altLang="ja-JP" sz="1400" dirty="0" smtClean="0"/>
          </a:p>
          <a:p>
            <a:r>
              <a:rPr kumimoji="1" lang="ja-JP" altLang="en-US" sz="1400" dirty="0" smtClean="0"/>
              <a:t>スタンドアロン版</a:t>
            </a:r>
          </a:p>
        </p:txBody>
      </p:sp>
      <p:pic>
        <p:nvPicPr>
          <p:cNvPr id="10" name="図 9"/>
          <p:cNvPicPr>
            <a:picLocks noChangeAspect="1"/>
          </p:cNvPicPr>
          <p:nvPr/>
        </p:nvPicPr>
        <p:blipFill>
          <a:blip r:embed="rId4"/>
          <a:stretch>
            <a:fillRect/>
          </a:stretch>
        </p:blipFill>
        <p:spPr>
          <a:xfrm>
            <a:off x="6467679" y="2254184"/>
            <a:ext cx="3021485" cy="234733"/>
          </a:xfrm>
          <a:prstGeom prst="rect">
            <a:avLst/>
          </a:prstGeom>
        </p:spPr>
      </p:pic>
      <p:cxnSp>
        <p:nvCxnSpPr>
          <p:cNvPr id="37" name="直線コネクタ 36"/>
          <p:cNvCxnSpPr/>
          <p:nvPr/>
        </p:nvCxnSpPr>
        <p:spPr>
          <a:xfrm flipH="1">
            <a:off x="2459063" y="1599928"/>
            <a:ext cx="3254384" cy="26193"/>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直線コネクタ 37"/>
          <p:cNvCxnSpPr/>
          <p:nvPr/>
        </p:nvCxnSpPr>
        <p:spPr>
          <a:xfrm flipV="1">
            <a:off x="2459063" y="1743681"/>
            <a:ext cx="3254384" cy="26193"/>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9" name="直線コネクタ 38"/>
          <p:cNvCxnSpPr/>
          <p:nvPr/>
        </p:nvCxnSpPr>
        <p:spPr>
          <a:xfrm flipH="1">
            <a:off x="2420481" y="2377414"/>
            <a:ext cx="7338374" cy="6351"/>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40" name="テキスト ボックス 39"/>
          <p:cNvSpPr txBox="1"/>
          <p:nvPr/>
        </p:nvSpPr>
        <p:spPr>
          <a:xfrm>
            <a:off x="2746583" y="1261143"/>
            <a:ext cx="3049487" cy="369332"/>
          </a:xfrm>
          <a:prstGeom prst="rect">
            <a:avLst/>
          </a:prstGeom>
          <a:noFill/>
        </p:spPr>
        <p:txBody>
          <a:bodyPr wrap="square" rtlCol="0">
            <a:spAutoFit/>
          </a:bodyPr>
          <a:lstStyle/>
          <a:p>
            <a:r>
              <a:rPr kumimoji="1" lang="en-US" altLang="ja-JP" dirty="0" smtClean="0">
                <a:solidFill>
                  <a:srgbClr val="0000FF"/>
                </a:solidFill>
              </a:rPr>
              <a:t>A. SSL-VPN </a:t>
            </a:r>
            <a:r>
              <a:rPr kumimoji="1" lang="ja-JP" altLang="en-US" dirty="0" smtClean="0">
                <a:solidFill>
                  <a:srgbClr val="0000FF"/>
                </a:solidFill>
              </a:rPr>
              <a:t>接続要求</a:t>
            </a:r>
            <a:endParaRPr kumimoji="1" lang="ja-JP" altLang="en-US" dirty="0">
              <a:solidFill>
                <a:srgbClr val="0000FF"/>
              </a:solidFill>
            </a:endParaRPr>
          </a:p>
        </p:txBody>
      </p:sp>
      <p:sp>
        <p:nvSpPr>
          <p:cNvPr id="41" name="テキスト ボックス 40"/>
          <p:cNvSpPr txBox="1"/>
          <p:nvPr/>
        </p:nvSpPr>
        <p:spPr>
          <a:xfrm>
            <a:off x="2811988" y="1894122"/>
            <a:ext cx="2437929" cy="369332"/>
          </a:xfrm>
          <a:prstGeom prst="rect">
            <a:avLst/>
          </a:prstGeom>
          <a:noFill/>
        </p:spPr>
        <p:txBody>
          <a:bodyPr wrap="square" rtlCol="0">
            <a:spAutoFit/>
          </a:bodyPr>
          <a:lstStyle/>
          <a:p>
            <a:r>
              <a:rPr kumimoji="1" lang="en-US" altLang="ja-JP" dirty="0" smtClean="0">
                <a:solidFill>
                  <a:srgbClr val="0000FF"/>
                </a:solidFill>
              </a:rPr>
              <a:t>B. SSL-VPN </a:t>
            </a:r>
            <a:r>
              <a:rPr kumimoji="1" lang="ja-JP" altLang="en-US" dirty="0" smtClean="0">
                <a:solidFill>
                  <a:srgbClr val="0000FF"/>
                </a:solidFill>
              </a:rPr>
              <a:t>トンネル確立</a:t>
            </a:r>
            <a:endParaRPr kumimoji="1" lang="ja-JP" altLang="en-US" dirty="0">
              <a:solidFill>
                <a:srgbClr val="0000FF"/>
              </a:solidFill>
            </a:endParaRPr>
          </a:p>
        </p:txBody>
      </p:sp>
      <p:pic>
        <p:nvPicPr>
          <p:cNvPr id="42" name="Picture 4"/>
          <p:cNvPicPr>
            <a:picLocks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0453974" y="1515918"/>
            <a:ext cx="1191224" cy="907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43" name="Group 3337"/>
          <p:cNvGrpSpPr>
            <a:grpSpLocks/>
          </p:cNvGrpSpPr>
          <p:nvPr/>
        </p:nvGrpSpPr>
        <p:grpSpPr bwMode="auto">
          <a:xfrm>
            <a:off x="9679450" y="1909951"/>
            <a:ext cx="1260680" cy="731749"/>
            <a:chOff x="258" y="972"/>
            <a:chExt cx="780" cy="685"/>
          </a:xfrm>
        </p:grpSpPr>
        <p:sp>
          <p:nvSpPr>
            <p:cNvPr id="44"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45"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6"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47"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8"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9"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0"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1"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2"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3"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54"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5"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6"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7"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8"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9"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0"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1"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2"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3"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4"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5"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6"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7"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8"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9"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0"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1"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2"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3"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4"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5"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6"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7"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8"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9"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0"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1"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82"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83" name="図 82"/>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9864511" y="1946712"/>
            <a:ext cx="650613" cy="408698"/>
          </a:xfrm>
          <a:prstGeom prst="rect">
            <a:avLst/>
          </a:prstGeom>
        </p:spPr>
      </p:pic>
      <p:pic>
        <p:nvPicPr>
          <p:cNvPr id="84" name="図 8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926377" y="1729046"/>
            <a:ext cx="714790" cy="1068816"/>
          </a:xfrm>
          <a:prstGeom prst="rect">
            <a:avLst/>
          </a:prstGeom>
        </p:spPr>
      </p:pic>
      <p:cxnSp>
        <p:nvCxnSpPr>
          <p:cNvPr id="85" name="直線コネクタ 84"/>
          <p:cNvCxnSpPr/>
          <p:nvPr/>
        </p:nvCxnSpPr>
        <p:spPr>
          <a:xfrm flipV="1">
            <a:off x="7677892" y="2135459"/>
            <a:ext cx="1280216" cy="5438"/>
          </a:xfrm>
          <a:prstGeom prst="line">
            <a:avLst/>
          </a:prstGeom>
          <a:ln w="28575">
            <a:solidFill>
              <a:schemeClr val="tx1">
                <a:lumMod val="65000"/>
                <a:lumOff val="35000"/>
              </a:schemeClr>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86" name="テキスト ボックス 85"/>
          <p:cNvSpPr txBox="1"/>
          <p:nvPr/>
        </p:nvSpPr>
        <p:spPr>
          <a:xfrm>
            <a:off x="7206930" y="1236287"/>
            <a:ext cx="2624448" cy="523220"/>
          </a:xfrm>
          <a:prstGeom prst="rect">
            <a:avLst/>
          </a:prstGeom>
          <a:noFill/>
        </p:spPr>
        <p:txBody>
          <a:bodyPr wrap="square" rtlCol="0">
            <a:spAutoFit/>
          </a:bodyPr>
          <a:lstStyle/>
          <a:p>
            <a:r>
              <a:rPr kumimoji="1" lang="ja-JP" altLang="en-US" sz="1400" dirty="0" smtClean="0"/>
              <a:t>ファイアウォール越えのため</a:t>
            </a:r>
            <a:endParaRPr kumimoji="1" lang="en-US" altLang="ja-JP" sz="1400" dirty="0" smtClean="0"/>
          </a:p>
          <a:p>
            <a:r>
              <a:rPr kumimoji="1" lang="ja-JP" altLang="en-US" sz="1400" dirty="0" smtClean="0"/>
              <a:t>常時物理 </a:t>
            </a:r>
            <a:r>
              <a:rPr kumimoji="1" lang="en-US" altLang="ja-JP" sz="1400" dirty="0" smtClean="0"/>
              <a:t>TCP </a:t>
            </a:r>
            <a:r>
              <a:rPr kumimoji="1" lang="ja-JP" altLang="en-US" sz="1400" dirty="0" smtClean="0"/>
              <a:t>セッションを維持</a:t>
            </a:r>
            <a:endParaRPr kumimoji="1" lang="ja-JP" altLang="en-US" sz="1400" dirty="0"/>
          </a:p>
        </p:txBody>
      </p:sp>
      <p:pic>
        <p:nvPicPr>
          <p:cNvPr id="87" name="図 86"/>
          <p:cNvPicPr>
            <a:picLocks noChangeAspect="1"/>
          </p:cNvPicPr>
          <p:nvPr/>
        </p:nvPicPr>
        <p:blipFill>
          <a:blip r:embed="rId8"/>
          <a:stretch>
            <a:fillRect/>
          </a:stretch>
        </p:blipFill>
        <p:spPr>
          <a:xfrm>
            <a:off x="1207953" y="4786663"/>
            <a:ext cx="1008437" cy="915518"/>
          </a:xfrm>
          <a:prstGeom prst="rect">
            <a:avLst/>
          </a:prstGeom>
        </p:spPr>
      </p:pic>
      <p:sp>
        <p:nvSpPr>
          <p:cNvPr id="88" name="テキスト ボックス 87"/>
          <p:cNvSpPr txBox="1"/>
          <p:nvPr/>
        </p:nvSpPr>
        <p:spPr>
          <a:xfrm>
            <a:off x="256198" y="2848979"/>
            <a:ext cx="3880969" cy="369332"/>
          </a:xfrm>
          <a:prstGeom prst="rect">
            <a:avLst/>
          </a:prstGeom>
          <a:solidFill>
            <a:schemeClr val="accent6">
              <a:lumMod val="60000"/>
              <a:lumOff val="40000"/>
            </a:schemeClr>
          </a:solidFill>
        </p:spPr>
        <p:txBody>
          <a:bodyPr wrap="square" rtlCol="0">
            <a:spAutoFit/>
          </a:bodyPr>
          <a:lstStyle/>
          <a:p>
            <a:r>
              <a:rPr kumimoji="1" lang="ja-JP" altLang="en-US" b="1" dirty="0" smtClean="0"/>
              <a:t>■ </a:t>
            </a:r>
            <a:r>
              <a:rPr kumimoji="1" lang="en-US" altLang="ja-JP" b="1" dirty="0" smtClean="0"/>
              <a:t>HTML5 </a:t>
            </a:r>
            <a:r>
              <a:rPr kumimoji="1" lang="ja-JP" altLang="en-US" b="1" dirty="0" smtClean="0"/>
              <a:t>版 </a:t>
            </a:r>
            <a:r>
              <a:rPr kumimoji="1" lang="en-US" altLang="ja-JP" b="1" dirty="0" smtClean="0"/>
              <a:t>Web </a:t>
            </a:r>
            <a:r>
              <a:rPr kumimoji="1" lang="ja-JP" altLang="en-US" b="1" dirty="0" smtClean="0"/>
              <a:t>クライアント</a:t>
            </a:r>
            <a:endParaRPr kumimoji="1" lang="ja-JP" altLang="en-US" b="1" dirty="0"/>
          </a:p>
        </p:txBody>
      </p:sp>
      <p:grpSp>
        <p:nvGrpSpPr>
          <p:cNvPr id="116" name="Group 4338"/>
          <p:cNvGrpSpPr>
            <a:grpSpLocks/>
          </p:cNvGrpSpPr>
          <p:nvPr/>
        </p:nvGrpSpPr>
        <p:grpSpPr bwMode="auto">
          <a:xfrm>
            <a:off x="4517292" y="4446953"/>
            <a:ext cx="530685" cy="622311"/>
            <a:chOff x="536" y="997"/>
            <a:chExt cx="492" cy="685"/>
          </a:xfrm>
        </p:grpSpPr>
        <p:sp>
          <p:nvSpPr>
            <p:cNvPr id="117"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8"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9"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0"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1"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2"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3"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4"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5"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6"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27"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28"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9"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0"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1"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2"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3"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34"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5"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6"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7"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38"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39"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40"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cxnSp>
        <p:nvCxnSpPr>
          <p:cNvPr id="142" name="直線コネクタ 141"/>
          <p:cNvCxnSpPr/>
          <p:nvPr/>
        </p:nvCxnSpPr>
        <p:spPr>
          <a:xfrm flipH="1">
            <a:off x="2226847" y="4711298"/>
            <a:ext cx="2215135" cy="0"/>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3" name="直線コネクタ 142"/>
          <p:cNvCxnSpPr/>
          <p:nvPr/>
        </p:nvCxnSpPr>
        <p:spPr>
          <a:xfrm>
            <a:off x="2226847" y="4855052"/>
            <a:ext cx="2204934" cy="3312"/>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44" name="テキスト ボックス 143"/>
          <p:cNvSpPr txBox="1"/>
          <p:nvPr/>
        </p:nvSpPr>
        <p:spPr>
          <a:xfrm>
            <a:off x="2257202" y="4816212"/>
            <a:ext cx="2603983" cy="369332"/>
          </a:xfrm>
          <a:prstGeom prst="rect">
            <a:avLst/>
          </a:prstGeom>
          <a:noFill/>
        </p:spPr>
        <p:txBody>
          <a:bodyPr wrap="square" rtlCol="0">
            <a:spAutoFit/>
          </a:bodyPr>
          <a:lstStyle/>
          <a:p>
            <a:r>
              <a:rPr kumimoji="1" lang="en-US" altLang="ja-JP" dirty="0" smtClean="0">
                <a:solidFill>
                  <a:srgbClr val="0000FF"/>
                </a:solidFill>
              </a:rPr>
              <a:t>A. Web </a:t>
            </a:r>
            <a:r>
              <a:rPr kumimoji="1" lang="ja-JP" altLang="en-US" dirty="0" smtClean="0">
                <a:solidFill>
                  <a:srgbClr val="0000FF"/>
                </a:solidFill>
              </a:rPr>
              <a:t>接続要求</a:t>
            </a:r>
            <a:endParaRPr kumimoji="1" lang="ja-JP" altLang="en-US" dirty="0">
              <a:solidFill>
                <a:srgbClr val="0000FF"/>
              </a:solidFill>
            </a:endParaRPr>
          </a:p>
        </p:txBody>
      </p:sp>
      <p:cxnSp>
        <p:nvCxnSpPr>
          <p:cNvPr id="145" name="直線コネクタ 144"/>
          <p:cNvCxnSpPr/>
          <p:nvPr/>
        </p:nvCxnSpPr>
        <p:spPr>
          <a:xfrm flipH="1">
            <a:off x="5087348" y="4669829"/>
            <a:ext cx="653640" cy="0"/>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6" name="直線コネクタ 145"/>
          <p:cNvCxnSpPr/>
          <p:nvPr/>
        </p:nvCxnSpPr>
        <p:spPr>
          <a:xfrm>
            <a:off x="5095556" y="4840451"/>
            <a:ext cx="617891" cy="0"/>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47" name="テキスト ボックス 146"/>
          <p:cNvSpPr txBox="1"/>
          <p:nvPr/>
        </p:nvSpPr>
        <p:spPr>
          <a:xfrm>
            <a:off x="5018637" y="3622319"/>
            <a:ext cx="3049487" cy="646331"/>
          </a:xfrm>
          <a:prstGeom prst="rect">
            <a:avLst/>
          </a:prstGeom>
          <a:noFill/>
        </p:spPr>
        <p:txBody>
          <a:bodyPr wrap="square" rtlCol="0">
            <a:spAutoFit/>
          </a:bodyPr>
          <a:lstStyle/>
          <a:p>
            <a:r>
              <a:rPr lang="en-US" altLang="ja-JP" dirty="0" smtClean="0">
                <a:solidFill>
                  <a:srgbClr val="0000FF"/>
                </a:solidFill>
              </a:rPr>
              <a:t>A’</a:t>
            </a:r>
            <a:r>
              <a:rPr kumimoji="1" lang="en-US" altLang="ja-JP" dirty="0" smtClean="0">
                <a:solidFill>
                  <a:srgbClr val="0000FF"/>
                </a:solidFill>
              </a:rPr>
              <a:t>. SSL-VPN </a:t>
            </a:r>
            <a:r>
              <a:rPr kumimoji="1" lang="ja-JP" altLang="en-US" dirty="0" smtClean="0">
                <a:solidFill>
                  <a:srgbClr val="0000FF"/>
                </a:solidFill>
              </a:rPr>
              <a:t>接続要求</a:t>
            </a:r>
            <a:endParaRPr kumimoji="1" lang="en-US" altLang="ja-JP" dirty="0" smtClean="0">
              <a:solidFill>
                <a:srgbClr val="0000FF"/>
              </a:solidFill>
            </a:endParaRPr>
          </a:p>
          <a:p>
            <a:r>
              <a:rPr lang="en-US" altLang="ja-JP" dirty="0" smtClean="0">
                <a:solidFill>
                  <a:srgbClr val="0000FF"/>
                </a:solidFill>
              </a:rPr>
              <a:t>(</a:t>
            </a:r>
            <a:r>
              <a:rPr lang="ja-JP" altLang="en-US" dirty="0" smtClean="0">
                <a:solidFill>
                  <a:srgbClr val="0000FF"/>
                </a:solidFill>
              </a:rPr>
              <a:t>従来のプロトコルに変換</a:t>
            </a:r>
            <a:r>
              <a:rPr lang="en-US" altLang="ja-JP" dirty="0" smtClean="0">
                <a:solidFill>
                  <a:srgbClr val="0000FF"/>
                </a:solidFill>
              </a:rPr>
              <a:t>)</a:t>
            </a:r>
            <a:endParaRPr kumimoji="1" lang="ja-JP" altLang="en-US" dirty="0">
              <a:solidFill>
                <a:srgbClr val="0000FF"/>
              </a:solidFill>
            </a:endParaRPr>
          </a:p>
        </p:txBody>
      </p:sp>
      <p:pic>
        <p:nvPicPr>
          <p:cNvPr id="148" name="図 147"/>
          <p:cNvPicPr>
            <a:picLocks noChangeAspect="1"/>
          </p:cNvPicPr>
          <p:nvPr/>
        </p:nvPicPr>
        <p:blipFill>
          <a:blip r:embed="rId4"/>
          <a:stretch>
            <a:fillRect/>
          </a:stretch>
        </p:blipFill>
        <p:spPr>
          <a:xfrm>
            <a:off x="2207173" y="5607901"/>
            <a:ext cx="3327611" cy="234733"/>
          </a:xfrm>
          <a:prstGeom prst="rect">
            <a:avLst/>
          </a:prstGeom>
        </p:spPr>
      </p:pic>
      <p:cxnSp>
        <p:nvCxnSpPr>
          <p:cNvPr id="149" name="直線コネクタ 148"/>
          <p:cNvCxnSpPr/>
          <p:nvPr/>
        </p:nvCxnSpPr>
        <p:spPr>
          <a:xfrm flipH="1">
            <a:off x="2071801" y="5738427"/>
            <a:ext cx="3967282" cy="0"/>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50" name="テキスト ボックス 149"/>
          <p:cNvSpPr txBox="1"/>
          <p:nvPr/>
        </p:nvSpPr>
        <p:spPr>
          <a:xfrm>
            <a:off x="2154136" y="5222807"/>
            <a:ext cx="1983031" cy="369332"/>
          </a:xfrm>
          <a:prstGeom prst="rect">
            <a:avLst/>
          </a:prstGeom>
          <a:noFill/>
        </p:spPr>
        <p:txBody>
          <a:bodyPr wrap="square" rtlCol="0">
            <a:spAutoFit/>
          </a:bodyPr>
          <a:lstStyle/>
          <a:p>
            <a:r>
              <a:rPr kumimoji="1" lang="en-US" altLang="ja-JP" dirty="0" smtClean="0">
                <a:solidFill>
                  <a:srgbClr val="0000FF"/>
                </a:solidFill>
              </a:rPr>
              <a:t>B. </a:t>
            </a:r>
            <a:r>
              <a:rPr kumimoji="1" lang="en-US" altLang="ja-JP" dirty="0" err="1" smtClean="0">
                <a:solidFill>
                  <a:srgbClr val="0000FF"/>
                </a:solidFill>
              </a:rPr>
              <a:t>WebSocket</a:t>
            </a:r>
            <a:r>
              <a:rPr kumimoji="1" lang="en-US" altLang="ja-JP" dirty="0" smtClean="0">
                <a:solidFill>
                  <a:srgbClr val="0000FF"/>
                </a:solidFill>
              </a:rPr>
              <a:t> </a:t>
            </a:r>
            <a:r>
              <a:rPr kumimoji="1" lang="ja-JP" altLang="en-US" dirty="0" smtClean="0">
                <a:solidFill>
                  <a:srgbClr val="0000FF"/>
                </a:solidFill>
              </a:rPr>
              <a:t>確立</a:t>
            </a:r>
            <a:endParaRPr kumimoji="1" lang="ja-JP" altLang="en-US" dirty="0">
              <a:solidFill>
                <a:srgbClr val="0000FF"/>
              </a:solidFill>
            </a:endParaRPr>
          </a:p>
        </p:txBody>
      </p:sp>
      <p:sp>
        <p:nvSpPr>
          <p:cNvPr id="151" name="テキスト ボックス 150"/>
          <p:cNvSpPr txBox="1"/>
          <p:nvPr/>
        </p:nvSpPr>
        <p:spPr>
          <a:xfrm>
            <a:off x="6480017" y="4548898"/>
            <a:ext cx="2142166" cy="523220"/>
          </a:xfrm>
          <a:prstGeom prst="rect">
            <a:avLst/>
          </a:prstGeom>
          <a:solidFill>
            <a:srgbClr val="99FFCC"/>
          </a:solidFill>
          <a:ln w="28575">
            <a:solidFill>
              <a:srgbClr val="FF0000"/>
            </a:solidFill>
            <a:prstDash val="sysDash"/>
          </a:ln>
        </p:spPr>
        <p:txBody>
          <a:bodyPr wrap="square" rtlCol="0">
            <a:spAutoFit/>
          </a:bodyPr>
          <a:lstStyle/>
          <a:p>
            <a:r>
              <a:rPr lang="en-US" altLang="ja-JP" sz="1400" dirty="0" err="1" smtClean="0">
                <a:solidFill>
                  <a:srgbClr val="002060"/>
                </a:solidFill>
              </a:rPr>
              <a:t>WebSocket</a:t>
            </a:r>
            <a:r>
              <a:rPr lang="en-US" altLang="ja-JP" sz="1400" dirty="0" smtClean="0">
                <a:solidFill>
                  <a:srgbClr val="002060"/>
                </a:solidFill>
              </a:rPr>
              <a:t> </a:t>
            </a:r>
            <a:r>
              <a:rPr lang="ja-JP" altLang="en-US" sz="1400" dirty="0" smtClean="0">
                <a:solidFill>
                  <a:srgbClr val="002060"/>
                </a:solidFill>
              </a:rPr>
              <a:t>←→</a:t>
            </a:r>
            <a:r>
              <a:rPr lang="en-US" altLang="ja-JP" sz="1400" dirty="0" smtClean="0">
                <a:solidFill>
                  <a:srgbClr val="002060"/>
                </a:solidFill>
              </a:rPr>
              <a:t> SSL-VPN</a:t>
            </a:r>
          </a:p>
          <a:p>
            <a:r>
              <a:rPr kumimoji="1" lang="ja-JP" altLang="en-US" sz="1400" dirty="0" smtClean="0">
                <a:solidFill>
                  <a:srgbClr val="002060"/>
                </a:solidFill>
              </a:rPr>
              <a:t>プロトコル変換器</a:t>
            </a:r>
            <a:endParaRPr lang="ja-JP" altLang="en-US" sz="1400" b="1" dirty="0">
              <a:solidFill>
                <a:srgbClr val="FF0000"/>
              </a:solidFill>
            </a:endParaRPr>
          </a:p>
        </p:txBody>
      </p:sp>
      <p:sp>
        <p:nvSpPr>
          <p:cNvPr id="152" name="下矢印 151"/>
          <p:cNvSpPr/>
          <p:nvPr/>
        </p:nvSpPr>
        <p:spPr>
          <a:xfrm rot="1534295">
            <a:off x="6864104" y="5052777"/>
            <a:ext cx="248485" cy="369332"/>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53" name="図 152"/>
          <p:cNvPicPr>
            <a:picLocks noChangeAspect="1"/>
          </p:cNvPicPr>
          <p:nvPr/>
        </p:nvPicPr>
        <p:blipFill>
          <a:blip r:embed="rId4"/>
          <a:stretch>
            <a:fillRect/>
          </a:stretch>
        </p:blipFill>
        <p:spPr>
          <a:xfrm>
            <a:off x="7373955" y="5582599"/>
            <a:ext cx="3021485" cy="234733"/>
          </a:xfrm>
          <a:prstGeom prst="rect">
            <a:avLst/>
          </a:prstGeom>
        </p:spPr>
      </p:pic>
      <p:pic>
        <p:nvPicPr>
          <p:cNvPr id="154" name="Picture 4"/>
          <p:cNvPicPr>
            <a:picLocks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0790983" y="4821007"/>
            <a:ext cx="1191224" cy="907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55" name="Group 3337"/>
          <p:cNvGrpSpPr>
            <a:grpSpLocks/>
          </p:cNvGrpSpPr>
          <p:nvPr/>
        </p:nvGrpSpPr>
        <p:grpSpPr bwMode="auto">
          <a:xfrm>
            <a:off x="10468794" y="5411933"/>
            <a:ext cx="1260680" cy="731749"/>
            <a:chOff x="258" y="972"/>
            <a:chExt cx="780" cy="685"/>
          </a:xfrm>
        </p:grpSpPr>
        <p:sp>
          <p:nvSpPr>
            <p:cNvPr id="156"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57"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8"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59"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0"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1"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2"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3"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4"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5"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66"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7"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8"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9"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0"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1"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2"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3"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4"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5"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6"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7"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8"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9"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0"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1"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2"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3"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4"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5"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6"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7"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8"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9"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0"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1"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2"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3"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94"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195" name="図 194"/>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0653855" y="5448694"/>
            <a:ext cx="650613" cy="408698"/>
          </a:xfrm>
          <a:prstGeom prst="rect">
            <a:avLst/>
          </a:prstGeom>
        </p:spPr>
      </p:pic>
      <p:pic>
        <p:nvPicPr>
          <p:cNvPr id="196" name="図 19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832653" y="5057461"/>
            <a:ext cx="714790" cy="1068816"/>
          </a:xfrm>
          <a:prstGeom prst="rect">
            <a:avLst/>
          </a:prstGeom>
        </p:spPr>
      </p:pic>
      <p:cxnSp>
        <p:nvCxnSpPr>
          <p:cNvPr id="197" name="直線コネクタ 196"/>
          <p:cNvCxnSpPr/>
          <p:nvPr/>
        </p:nvCxnSpPr>
        <p:spPr>
          <a:xfrm flipV="1">
            <a:off x="8584168" y="5463874"/>
            <a:ext cx="1280216" cy="5438"/>
          </a:xfrm>
          <a:prstGeom prst="line">
            <a:avLst/>
          </a:prstGeom>
          <a:ln w="28575">
            <a:solidFill>
              <a:schemeClr val="tx1">
                <a:lumMod val="65000"/>
                <a:lumOff val="35000"/>
              </a:schemeClr>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98" name="テキスト ボックス 197"/>
          <p:cNvSpPr txBox="1"/>
          <p:nvPr/>
        </p:nvSpPr>
        <p:spPr>
          <a:xfrm>
            <a:off x="8615373" y="4114939"/>
            <a:ext cx="1341108" cy="954107"/>
          </a:xfrm>
          <a:prstGeom prst="rect">
            <a:avLst/>
          </a:prstGeom>
          <a:noFill/>
        </p:spPr>
        <p:txBody>
          <a:bodyPr wrap="square" rtlCol="0">
            <a:spAutoFit/>
          </a:bodyPr>
          <a:lstStyle/>
          <a:p>
            <a:r>
              <a:rPr kumimoji="1" lang="ja-JP" altLang="en-US" sz="1400" dirty="0" smtClean="0"/>
              <a:t>ファイアウォール</a:t>
            </a:r>
            <a:endParaRPr kumimoji="1" lang="en-US" altLang="ja-JP" sz="1400" dirty="0" smtClean="0"/>
          </a:p>
          <a:p>
            <a:r>
              <a:rPr kumimoji="1" lang="ja-JP" altLang="en-US" sz="1400" dirty="0" smtClean="0"/>
              <a:t>越えのため</a:t>
            </a:r>
            <a:endParaRPr kumimoji="1" lang="en-US" altLang="ja-JP" sz="1400" dirty="0" smtClean="0"/>
          </a:p>
          <a:p>
            <a:r>
              <a:rPr kumimoji="1" lang="ja-JP" altLang="en-US" sz="1400" dirty="0" smtClean="0"/>
              <a:t>常時物理 </a:t>
            </a:r>
            <a:r>
              <a:rPr kumimoji="1" lang="en-US" altLang="ja-JP" sz="1400" dirty="0" smtClean="0"/>
              <a:t>TCP </a:t>
            </a:r>
          </a:p>
          <a:p>
            <a:r>
              <a:rPr kumimoji="1" lang="ja-JP" altLang="en-US" sz="1400" dirty="0" smtClean="0"/>
              <a:t>セッションを維持</a:t>
            </a:r>
            <a:endParaRPr kumimoji="1" lang="ja-JP" altLang="en-US" sz="1400" dirty="0"/>
          </a:p>
        </p:txBody>
      </p:sp>
      <p:cxnSp>
        <p:nvCxnSpPr>
          <p:cNvPr id="199" name="直線コネクタ 198"/>
          <p:cNvCxnSpPr/>
          <p:nvPr/>
        </p:nvCxnSpPr>
        <p:spPr>
          <a:xfrm flipH="1">
            <a:off x="7169834" y="5679276"/>
            <a:ext cx="3415330" cy="0"/>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pic>
        <p:nvPicPr>
          <p:cNvPr id="200" name="図 19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111049" y="5310912"/>
            <a:ext cx="907511" cy="987263"/>
          </a:xfrm>
          <a:prstGeom prst="rect">
            <a:avLst/>
          </a:prstGeom>
        </p:spPr>
      </p:pic>
      <p:pic>
        <p:nvPicPr>
          <p:cNvPr id="201" name="図 200"/>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320411" y="4914204"/>
            <a:ext cx="1080963" cy="723413"/>
          </a:xfrm>
          <a:prstGeom prst="rect">
            <a:avLst/>
          </a:prstGeom>
        </p:spPr>
      </p:pic>
      <p:sp>
        <p:nvSpPr>
          <p:cNvPr id="202" name="下矢印 201"/>
          <p:cNvSpPr/>
          <p:nvPr/>
        </p:nvSpPr>
        <p:spPr>
          <a:xfrm rot="1534295">
            <a:off x="10470939" y="4570827"/>
            <a:ext cx="248485" cy="420243"/>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3" name="テキスト ボックス 202"/>
          <p:cNvSpPr txBox="1"/>
          <p:nvPr/>
        </p:nvSpPr>
        <p:spPr>
          <a:xfrm>
            <a:off x="9831379" y="2797862"/>
            <a:ext cx="986528" cy="646331"/>
          </a:xfrm>
          <a:prstGeom prst="rect">
            <a:avLst/>
          </a:prstGeom>
          <a:noFill/>
        </p:spPr>
        <p:txBody>
          <a:bodyPr wrap="square" rtlCol="0">
            <a:spAutoFit/>
          </a:bodyPr>
          <a:lstStyle/>
          <a:p>
            <a:r>
              <a:rPr kumimoji="1" lang="ja-JP" altLang="en-US" dirty="0" smtClean="0"/>
              <a:t>シンテレ</a:t>
            </a:r>
          </a:p>
          <a:p>
            <a:r>
              <a:rPr kumimoji="1" lang="ja-JP" altLang="en-US" dirty="0" smtClean="0"/>
              <a:t>サーバー</a:t>
            </a:r>
            <a:endParaRPr kumimoji="1" lang="ja-JP" altLang="en-US" dirty="0"/>
          </a:p>
        </p:txBody>
      </p:sp>
      <p:sp>
        <p:nvSpPr>
          <p:cNvPr id="204" name="テキスト ボックス 203"/>
          <p:cNvSpPr txBox="1"/>
          <p:nvPr/>
        </p:nvSpPr>
        <p:spPr>
          <a:xfrm>
            <a:off x="986693" y="2188465"/>
            <a:ext cx="2330077" cy="646331"/>
          </a:xfrm>
          <a:prstGeom prst="rect">
            <a:avLst/>
          </a:prstGeom>
          <a:noFill/>
        </p:spPr>
        <p:txBody>
          <a:bodyPr wrap="square" rtlCol="0">
            <a:spAutoFit/>
          </a:bodyPr>
          <a:lstStyle/>
          <a:p>
            <a:r>
              <a:rPr kumimoji="1" lang="ja-JP" altLang="en-US" dirty="0" smtClean="0"/>
              <a:t>自宅</a:t>
            </a:r>
          </a:p>
          <a:p>
            <a:r>
              <a:rPr kumimoji="1" lang="ja-JP" altLang="en-US" dirty="0" smtClean="0"/>
              <a:t>クライアントアプリ</a:t>
            </a:r>
            <a:endParaRPr kumimoji="1" lang="ja-JP" altLang="en-US" dirty="0"/>
          </a:p>
        </p:txBody>
      </p:sp>
      <p:sp>
        <p:nvSpPr>
          <p:cNvPr id="205" name="テキスト ボックス 204"/>
          <p:cNvSpPr txBox="1"/>
          <p:nvPr/>
        </p:nvSpPr>
        <p:spPr>
          <a:xfrm>
            <a:off x="507260" y="6004647"/>
            <a:ext cx="1537768" cy="646331"/>
          </a:xfrm>
          <a:prstGeom prst="rect">
            <a:avLst/>
          </a:prstGeom>
          <a:noFill/>
        </p:spPr>
        <p:txBody>
          <a:bodyPr wrap="square" rtlCol="0">
            <a:spAutoFit/>
          </a:bodyPr>
          <a:lstStyle/>
          <a:p>
            <a:r>
              <a:rPr kumimoji="1" lang="ja-JP" altLang="en-US" dirty="0" smtClean="0"/>
              <a:t>自宅</a:t>
            </a:r>
          </a:p>
          <a:p>
            <a:r>
              <a:rPr lang="en-US" altLang="ja-JP" dirty="0" smtClean="0"/>
              <a:t>Web </a:t>
            </a:r>
            <a:r>
              <a:rPr lang="ja-JP" altLang="en-US" dirty="0" smtClean="0"/>
              <a:t>ブラウザ</a:t>
            </a:r>
            <a:endParaRPr kumimoji="1" lang="ja-JP" altLang="en-US" dirty="0"/>
          </a:p>
        </p:txBody>
      </p:sp>
      <p:sp>
        <p:nvSpPr>
          <p:cNvPr id="206" name="テキスト ボックス 205"/>
          <p:cNvSpPr txBox="1"/>
          <p:nvPr/>
        </p:nvSpPr>
        <p:spPr>
          <a:xfrm>
            <a:off x="9907092" y="3668169"/>
            <a:ext cx="2173971" cy="954107"/>
          </a:xfrm>
          <a:prstGeom prst="rect">
            <a:avLst/>
          </a:prstGeom>
          <a:solidFill>
            <a:srgbClr val="99FFCC"/>
          </a:solidFill>
          <a:ln w="28575">
            <a:solidFill>
              <a:srgbClr val="FF0000"/>
            </a:solidFill>
            <a:prstDash val="sysDash"/>
          </a:ln>
        </p:spPr>
        <p:txBody>
          <a:bodyPr wrap="square" rtlCol="0">
            <a:spAutoFit/>
          </a:bodyPr>
          <a:lstStyle/>
          <a:p>
            <a:r>
              <a:rPr lang="ja-JP" altLang="en-US" sz="1400" dirty="0" smtClean="0">
                <a:solidFill>
                  <a:srgbClr val="002060"/>
                </a:solidFill>
              </a:rPr>
              <a:t>画面伝送信号 ←→ </a:t>
            </a:r>
            <a:r>
              <a:rPr lang="en-US" altLang="ja-JP" sz="1400" dirty="0" smtClean="0">
                <a:solidFill>
                  <a:srgbClr val="002060"/>
                </a:solidFill>
              </a:rPr>
              <a:t>JavaScript </a:t>
            </a:r>
            <a:r>
              <a:rPr lang="ja-JP" altLang="en-US" sz="1400" dirty="0" smtClean="0">
                <a:solidFill>
                  <a:srgbClr val="002060"/>
                </a:solidFill>
              </a:rPr>
              <a:t>で処理可能なリアルタイムプロトコル</a:t>
            </a:r>
            <a:r>
              <a:rPr kumimoji="1" lang="ja-JP" altLang="en-US" sz="1400" dirty="0" smtClean="0">
                <a:solidFill>
                  <a:srgbClr val="002060"/>
                </a:solidFill>
              </a:rPr>
              <a:t>変換器</a:t>
            </a:r>
            <a:endParaRPr kumimoji="1" lang="en-US" altLang="ja-JP" sz="1400" dirty="0" smtClean="0">
              <a:solidFill>
                <a:srgbClr val="002060"/>
              </a:solidFill>
            </a:endParaRPr>
          </a:p>
          <a:p>
            <a:r>
              <a:rPr lang="en-US" altLang="ja-JP" sz="1400" b="1" dirty="0" smtClean="0">
                <a:solidFill>
                  <a:srgbClr val="FF0000"/>
                </a:solidFill>
              </a:rPr>
              <a:t>Apache </a:t>
            </a:r>
            <a:r>
              <a:rPr lang="en-US" altLang="ja-JP" sz="1400" b="1" dirty="0" err="1" smtClean="0">
                <a:solidFill>
                  <a:srgbClr val="FF0000"/>
                </a:solidFill>
              </a:rPr>
              <a:t>Guacd</a:t>
            </a:r>
            <a:r>
              <a:rPr lang="en-US" altLang="ja-JP" sz="1400" b="1" dirty="0" smtClean="0">
                <a:solidFill>
                  <a:srgbClr val="FF0000"/>
                </a:solidFill>
              </a:rPr>
              <a:t> </a:t>
            </a:r>
            <a:r>
              <a:rPr lang="ja-JP" altLang="en-US" sz="1400" b="1" dirty="0" smtClean="0">
                <a:solidFill>
                  <a:srgbClr val="FF0000"/>
                </a:solidFill>
              </a:rPr>
              <a:t>を元に開発</a:t>
            </a:r>
            <a:endParaRPr lang="ja-JP" altLang="en-US" sz="1400" b="1" dirty="0">
              <a:solidFill>
                <a:srgbClr val="FF0000"/>
              </a:solidFill>
            </a:endParaRPr>
          </a:p>
        </p:txBody>
      </p:sp>
      <p:sp>
        <p:nvSpPr>
          <p:cNvPr id="207" name="テキスト ボックス 206"/>
          <p:cNvSpPr txBox="1"/>
          <p:nvPr/>
        </p:nvSpPr>
        <p:spPr>
          <a:xfrm>
            <a:off x="7500645" y="5900904"/>
            <a:ext cx="990441" cy="369332"/>
          </a:xfrm>
          <a:prstGeom prst="rect">
            <a:avLst/>
          </a:prstGeom>
          <a:noFill/>
        </p:spPr>
        <p:txBody>
          <a:bodyPr wrap="square" rtlCol="0">
            <a:spAutoFit/>
          </a:bodyPr>
          <a:lstStyle/>
          <a:p>
            <a:r>
              <a:rPr kumimoji="1" lang="en-US" altLang="ja-JP" dirty="0" smtClean="0">
                <a:solidFill>
                  <a:srgbClr val="0000FF"/>
                </a:solidFill>
              </a:rPr>
              <a:t>SSL-VPN</a:t>
            </a:r>
            <a:endParaRPr kumimoji="1" lang="ja-JP" altLang="en-US" dirty="0">
              <a:solidFill>
                <a:srgbClr val="0000FF"/>
              </a:solidFill>
            </a:endParaRPr>
          </a:p>
        </p:txBody>
      </p:sp>
      <p:sp>
        <p:nvSpPr>
          <p:cNvPr id="208" name="テキスト ボックス 207"/>
          <p:cNvSpPr txBox="1"/>
          <p:nvPr/>
        </p:nvSpPr>
        <p:spPr>
          <a:xfrm>
            <a:off x="7177325" y="2464015"/>
            <a:ext cx="990441" cy="369332"/>
          </a:xfrm>
          <a:prstGeom prst="rect">
            <a:avLst/>
          </a:prstGeom>
          <a:noFill/>
        </p:spPr>
        <p:txBody>
          <a:bodyPr wrap="square" rtlCol="0">
            <a:spAutoFit/>
          </a:bodyPr>
          <a:lstStyle/>
          <a:p>
            <a:r>
              <a:rPr kumimoji="1" lang="en-US" altLang="ja-JP" dirty="0" smtClean="0">
                <a:solidFill>
                  <a:srgbClr val="0000FF"/>
                </a:solidFill>
              </a:rPr>
              <a:t>SSL-VPN</a:t>
            </a:r>
            <a:endParaRPr kumimoji="1" lang="ja-JP" altLang="en-US" dirty="0">
              <a:solidFill>
                <a:srgbClr val="0000FF"/>
              </a:solidFill>
            </a:endParaRPr>
          </a:p>
        </p:txBody>
      </p:sp>
      <p:sp>
        <p:nvSpPr>
          <p:cNvPr id="209" name="テキスト ボックス 208"/>
          <p:cNvSpPr txBox="1"/>
          <p:nvPr/>
        </p:nvSpPr>
        <p:spPr>
          <a:xfrm>
            <a:off x="8469797" y="705739"/>
            <a:ext cx="2419305" cy="369332"/>
          </a:xfrm>
          <a:prstGeom prst="rect">
            <a:avLst/>
          </a:prstGeom>
          <a:solidFill>
            <a:schemeClr val="accent2">
              <a:lumMod val="20000"/>
              <a:lumOff val="80000"/>
            </a:schemeClr>
          </a:solidFill>
        </p:spPr>
        <p:txBody>
          <a:bodyPr wrap="square" rtlCol="0">
            <a:spAutoFit/>
          </a:bodyPr>
          <a:lstStyle/>
          <a:p>
            <a:r>
              <a:rPr kumimoji="1" lang="ja-JP" altLang="en-US" b="1" dirty="0" smtClean="0"/>
              <a:t>スタンドアロン版の図</a:t>
            </a:r>
            <a:endParaRPr kumimoji="1" lang="ja-JP" altLang="en-US" b="1" dirty="0"/>
          </a:p>
        </p:txBody>
      </p:sp>
      <p:sp>
        <p:nvSpPr>
          <p:cNvPr id="210" name="テキスト ボックス 209"/>
          <p:cNvSpPr txBox="1"/>
          <p:nvPr/>
        </p:nvSpPr>
        <p:spPr>
          <a:xfrm>
            <a:off x="5580885" y="6327813"/>
            <a:ext cx="1924989" cy="523220"/>
          </a:xfrm>
          <a:prstGeom prst="rect">
            <a:avLst/>
          </a:prstGeom>
          <a:noFill/>
        </p:spPr>
        <p:txBody>
          <a:bodyPr wrap="square" rtlCol="0">
            <a:spAutoFit/>
          </a:bodyPr>
          <a:lstStyle/>
          <a:p>
            <a:r>
              <a:rPr kumimoji="1" lang="ja-JP" altLang="en-US" sz="1400" dirty="0" smtClean="0"/>
              <a:t>中継</a:t>
            </a:r>
            <a:r>
              <a:rPr lang="ja-JP" altLang="en-US" sz="1400" dirty="0"/>
              <a:t>ゲートウェイ</a:t>
            </a:r>
          </a:p>
          <a:p>
            <a:r>
              <a:rPr lang="ja-JP" altLang="en-US" sz="1400" dirty="0" smtClean="0"/>
              <a:t>スタンドアロン版</a:t>
            </a:r>
            <a:endParaRPr kumimoji="1" lang="ja-JP" altLang="en-US" sz="1400" dirty="0"/>
          </a:p>
        </p:txBody>
      </p:sp>
      <p:pic>
        <p:nvPicPr>
          <p:cNvPr id="212"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192037" y="5244805"/>
            <a:ext cx="1292199" cy="663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1" name="テキスト ボックス 140"/>
          <p:cNvSpPr txBox="1"/>
          <p:nvPr/>
        </p:nvSpPr>
        <p:spPr>
          <a:xfrm>
            <a:off x="4081382" y="5088924"/>
            <a:ext cx="1497849" cy="369332"/>
          </a:xfrm>
          <a:prstGeom prst="rect">
            <a:avLst/>
          </a:prstGeom>
          <a:solidFill>
            <a:srgbClr val="99FFCC"/>
          </a:solidFill>
          <a:ln w="28575">
            <a:solidFill>
              <a:srgbClr val="FF0000"/>
            </a:solidFill>
            <a:prstDash val="sysDash"/>
          </a:ln>
        </p:spPr>
        <p:txBody>
          <a:bodyPr wrap="square" rtlCol="0">
            <a:spAutoFit/>
          </a:bodyPr>
          <a:lstStyle/>
          <a:p>
            <a:r>
              <a:rPr lang="en-US" altLang="ja-JP" sz="900" b="1" dirty="0"/>
              <a:t>HTML5 </a:t>
            </a:r>
            <a:r>
              <a:rPr lang="ja-JP" altLang="en-US" sz="900" b="1" dirty="0"/>
              <a:t>版 </a:t>
            </a:r>
            <a:r>
              <a:rPr lang="en-US" altLang="ja-JP" sz="900" b="1" dirty="0"/>
              <a:t>Web </a:t>
            </a:r>
            <a:r>
              <a:rPr lang="ja-JP" altLang="en-US" sz="900" b="1" dirty="0"/>
              <a:t>クライアント用 </a:t>
            </a:r>
            <a:r>
              <a:rPr lang="en-US" altLang="ja-JP" sz="900" b="1" dirty="0"/>
              <a:t>Web </a:t>
            </a:r>
            <a:r>
              <a:rPr lang="ja-JP" altLang="en-US" sz="900" b="1" dirty="0" smtClean="0"/>
              <a:t>サーバープロセス</a:t>
            </a:r>
            <a:endParaRPr kumimoji="1" lang="ja-JP" altLang="en-US" sz="900" b="1" dirty="0">
              <a:solidFill>
                <a:srgbClr val="FF0000"/>
              </a:solidFill>
            </a:endParaRPr>
          </a:p>
        </p:txBody>
      </p:sp>
      <p:sp>
        <p:nvSpPr>
          <p:cNvPr id="2" name="テキスト ボックス 1"/>
          <p:cNvSpPr txBox="1"/>
          <p:nvPr/>
        </p:nvSpPr>
        <p:spPr>
          <a:xfrm>
            <a:off x="1848770" y="5883695"/>
            <a:ext cx="3699691" cy="923330"/>
          </a:xfrm>
          <a:prstGeom prst="rect">
            <a:avLst/>
          </a:prstGeom>
          <a:solidFill>
            <a:srgbClr val="FFFFCC"/>
          </a:solidFill>
          <a:ln>
            <a:solidFill>
              <a:schemeClr val="bg1">
                <a:lumMod val="65000"/>
              </a:schemeClr>
            </a:solidFill>
          </a:ln>
        </p:spPr>
        <p:txBody>
          <a:bodyPr wrap="square" rtlCol="0">
            <a:spAutoFit/>
          </a:bodyPr>
          <a:lstStyle/>
          <a:p>
            <a:r>
              <a:rPr kumimoji="1" lang="en-US" altLang="ja-JP" sz="900" b="1" dirty="0" smtClean="0"/>
              <a:t>Web </a:t>
            </a:r>
            <a:r>
              <a:rPr kumimoji="1" lang="ja-JP" altLang="en-US" sz="900" b="1" dirty="0" smtClean="0"/>
              <a:t>サーバープロセスは </a:t>
            </a:r>
            <a:r>
              <a:rPr kumimoji="1" lang="en-US" altLang="ja-JP" sz="900" b="1" dirty="0" smtClean="0"/>
              <a:t>TCP 7002 (HTTPS </a:t>
            </a:r>
            <a:r>
              <a:rPr kumimoji="1" lang="ja-JP" altLang="en-US" sz="900" b="1" dirty="0" smtClean="0"/>
              <a:t>の、</a:t>
            </a:r>
            <a:r>
              <a:rPr kumimoji="1" lang="en-US" altLang="ja-JP" sz="900" b="1" dirty="0" smtClean="0"/>
              <a:t>443 </a:t>
            </a:r>
            <a:r>
              <a:rPr kumimoji="1" lang="ja-JP" altLang="en-US" sz="900" b="1" dirty="0" smtClean="0"/>
              <a:t>とは異なるポート</a:t>
            </a:r>
            <a:r>
              <a:rPr kumimoji="1" lang="en-US" altLang="ja-JP" sz="900" b="1" dirty="0" smtClean="0"/>
              <a:t>) </a:t>
            </a:r>
            <a:r>
              <a:rPr kumimoji="1" lang="ja-JP" altLang="en-US" sz="900" b="1" dirty="0" smtClean="0"/>
              <a:t>で動作しているが、ユーザーは、中継ゲートウェイの </a:t>
            </a:r>
            <a:r>
              <a:rPr kumimoji="1" lang="en-US" altLang="ja-JP" sz="900" b="1" dirty="0" smtClean="0"/>
              <a:t>TCP 443 (HTTPS) </a:t>
            </a:r>
            <a:r>
              <a:rPr kumimoji="1" lang="ja-JP" altLang="en-US" sz="900" b="1" dirty="0" smtClean="0"/>
              <a:t>に </a:t>
            </a:r>
            <a:r>
              <a:rPr kumimoji="1" lang="en-US" altLang="ja-JP" sz="900" b="1" dirty="0" smtClean="0"/>
              <a:t>Web </a:t>
            </a:r>
            <a:r>
              <a:rPr kumimoji="1" lang="ja-JP" altLang="en-US" sz="900" b="1" dirty="0" smtClean="0"/>
              <a:t>ブラウザでアクセスすればよい。この場合、中継ゲートウェイは、</a:t>
            </a:r>
            <a:r>
              <a:rPr lang="en-US" altLang="ja-JP" sz="900" b="1" dirty="0" smtClean="0"/>
              <a:t>localhost </a:t>
            </a:r>
            <a:r>
              <a:rPr lang="ja-JP" altLang="en-US" sz="900" b="1" dirty="0" smtClean="0"/>
              <a:t>上で動作している </a:t>
            </a:r>
            <a:r>
              <a:rPr lang="en-US" altLang="ja-JP" sz="900" b="1" dirty="0" smtClean="0"/>
              <a:t>TCP 7002 (HTTPS) </a:t>
            </a:r>
            <a:r>
              <a:rPr lang="ja-JP" altLang="en-US" sz="900" b="1" dirty="0" smtClean="0"/>
              <a:t>に、内蔵 </a:t>
            </a:r>
            <a:r>
              <a:rPr lang="en-US" altLang="ja-JP" sz="900" b="1" dirty="0" smtClean="0"/>
              <a:t>HTTPS </a:t>
            </a:r>
            <a:r>
              <a:rPr lang="ja-JP" altLang="en-US" sz="900" b="1" dirty="0" smtClean="0"/>
              <a:t>リバースプロキシ機能でリクエストをフォワードする。したがって、ユーザーからみると、中継ゲートウェイがインターネットに対して公開するポートは、</a:t>
            </a:r>
            <a:r>
              <a:rPr lang="en-US" altLang="ja-JP" sz="900" b="1" dirty="0" smtClean="0"/>
              <a:t>TCP 443 </a:t>
            </a:r>
            <a:r>
              <a:rPr lang="ja-JP" altLang="en-US" sz="900" b="1" dirty="0" smtClean="0"/>
              <a:t>のみで良い。</a:t>
            </a:r>
            <a:endParaRPr kumimoji="1" lang="ja-JP" altLang="en-US" sz="900" b="1" dirty="0"/>
          </a:p>
        </p:txBody>
      </p:sp>
    </p:spTree>
    <p:extLst>
      <p:ext uri="{BB962C8B-B14F-4D97-AF65-F5344CB8AC3E}">
        <p14:creationId xmlns:p14="http://schemas.microsoft.com/office/powerpoint/2010/main" val="22191516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33</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sz="3200" dirty="0" smtClean="0"/>
              <a:t>3B-3</a:t>
            </a:r>
            <a:r>
              <a:rPr lang="en-US" altLang="ja-JP" sz="3200" dirty="0"/>
              <a:t>. HTML5 </a:t>
            </a:r>
            <a:r>
              <a:rPr lang="ja-JP" altLang="en-US" sz="3200" dirty="0"/>
              <a:t>版 </a:t>
            </a:r>
            <a:r>
              <a:rPr lang="en-US" altLang="ja-JP" sz="3200" dirty="0"/>
              <a:t>Web </a:t>
            </a:r>
            <a:r>
              <a:rPr lang="ja-JP" altLang="en-US" sz="3200" dirty="0"/>
              <a:t>クライアント用 </a:t>
            </a:r>
            <a:r>
              <a:rPr lang="en-US" altLang="ja-JP" sz="3200" dirty="0"/>
              <a:t>Web </a:t>
            </a:r>
            <a:r>
              <a:rPr lang="ja-JP" altLang="en-US" sz="3200" dirty="0"/>
              <a:t>サーバーの</a:t>
            </a:r>
            <a:r>
              <a:rPr kumimoji="1" lang="ja-JP" altLang="en-US" sz="3200" dirty="0" smtClean="0"/>
              <a:t>インストール</a:t>
            </a:r>
            <a:endParaRPr kumimoji="1" lang="ja-JP" altLang="en-US" sz="3200" dirty="0"/>
          </a:p>
        </p:txBody>
      </p:sp>
      <p:sp>
        <p:nvSpPr>
          <p:cNvPr id="6" name="テキスト ボックス 5"/>
          <p:cNvSpPr txBox="1"/>
          <p:nvPr/>
        </p:nvSpPr>
        <p:spPr>
          <a:xfrm>
            <a:off x="332741" y="1322436"/>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1. Linux </a:t>
            </a:r>
            <a:r>
              <a:rPr kumimoji="1" lang="ja-JP" altLang="en-US" dirty="0" smtClean="0"/>
              <a:t>サーバー上の </a:t>
            </a:r>
            <a:r>
              <a:rPr kumimoji="1" lang="en-US" altLang="ja-JP" dirty="0" smtClean="0"/>
              <a:t>SSH </a:t>
            </a:r>
            <a:r>
              <a:rPr kumimoji="1" lang="ja-JP" altLang="en-US" dirty="0" smtClean="0"/>
              <a:t>で、以下のコマンドを実行する。</a:t>
            </a:r>
            <a:endParaRPr kumimoji="1" lang="en-US" altLang="ja-JP" dirty="0" smtClean="0"/>
          </a:p>
          <a:p>
            <a:r>
              <a:rPr lang="en-US" altLang="ja-JP" dirty="0" smtClean="0"/>
              <a:t>1 </a:t>
            </a:r>
            <a:r>
              <a:rPr lang="ja-JP" altLang="en-US" dirty="0" smtClean="0"/>
              <a:t>行ずつ実行し、エラーが出ていないかどうかよく確認してから、次を実行すること。</a:t>
            </a:r>
          </a:p>
        </p:txBody>
      </p:sp>
      <p:sp>
        <p:nvSpPr>
          <p:cNvPr id="9" name="テキスト ボックス 8"/>
          <p:cNvSpPr txBox="1"/>
          <p:nvPr/>
        </p:nvSpPr>
        <p:spPr>
          <a:xfrm>
            <a:off x="332741" y="2091225"/>
            <a:ext cx="11353780" cy="1384995"/>
          </a:xfrm>
          <a:prstGeom prst="rect">
            <a:avLst/>
          </a:prstGeom>
          <a:solidFill>
            <a:schemeClr val="tx1"/>
          </a:solidFill>
        </p:spPr>
        <p:txBody>
          <a:bodyPr wrap="square" rtlCol="0">
            <a:spAutoFit/>
          </a:bodyPr>
          <a:lstStyle/>
          <a:p>
            <a:r>
              <a:rPr lang="sv-SE" altLang="ja-JP" sz="1200" dirty="0">
                <a:solidFill>
                  <a:schemeClr val="bg1"/>
                </a:solidFill>
                <a:latin typeface="Consolas" panose="020B0609020204030204" pitchFamily="49" charset="0"/>
              </a:rPr>
              <a:t>cd ~/</a:t>
            </a:r>
          </a:p>
          <a:p>
            <a:endParaRPr lang="sv-SE" altLang="ja-JP" sz="1200" dirty="0">
              <a:solidFill>
                <a:schemeClr val="bg1"/>
              </a:solidFill>
              <a:latin typeface="Consolas" panose="020B0609020204030204" pitchFamily="49" charset="0"/>
            </a:endParaRPr>
          </a:p>
          <a:p>
            <a:r>
              <a:rPr lang="sv-SE" altLang="ja-JP" sz="1200" dirty="0">
                <a:solidFill>
                  <a:schemeClr val="bg1"/>
                </a:solidFill>
                <a:latin typeface="Consolas" panose="020B0609020204030204" pitchFamily="49" charset="0"/>
              </a:rPr>
              <a:t>git clone https://github.com/IPA-CyberLab/IPA-DN-ThinController-Private.git --recursive -b beta8preview2</a:t>
            </a:r>
          </a:p>
          <a:p>
            <a:endParaRPr lang="sv-SE" altLang="ja-JP" sz="1200" dirty="0">
              <a:solidFill>
                <a:schemeClr val="bg1"/>
              </a:solidFill>
              <a:latin typeface="Consolas" panose="020B0609020204030204" pitchFamily="49" charset="0"/>
            </a:endParaRPr>
          </a:p>
          <a:p>
            <a:r>
              <a:rPr lang="sv-SE" altLang="ja-JP" sz="1200" dirty="0">
                <a:solidFill>
                  <a:schemeClr val="bg1"/>
                </a:solidFill>
                <a:latin typeface="Consolas" panose="020B0609020204030204" pitchFamily="49" charset="0"/>
              </a:rPr>
              <a:t>cd ~/IPA-DN-ThinController-Private/ThinWebClientApp/</a:t>
            </a:r>
          </a:p>
          <a:p>
            <a:endParaRPr lang="sv-SE" altLang="ja-JP" sz="1200" dirty="0">
              <a:solidFill>
                <a:schemeClr val="bg1"/>
              </a:solidFill>
              <a:latin typeface="Consolas" panose="020B0609020204030204" pitchFamily="49" charset="0"/>
            </a:endParaRPr>
          </a:p>
          <a:p>
            <a:r>
              <a:rPr lang="sv-SE" altLang="ja-JP" sz="1200" dirty="0">
                <a:solidFill>
                  <a:schemeClr val="bg1"/>
                </a:solidFill>
                <a:latin typeface="Consolas" panose="020B0609020204030204" pitchFamily="49" charset="0"/>
              </a:rPr>
              <a:t>sudo dotnet run -c Release Daemon Test</a:t>
            </a:r>
            <a:endParaRPr kumimoji="1" lang="ja-JP" altLang="en-US" sz="1200" dirty="0">
              <a:solidFill>
                <a:schemeClr val="bg1"/>
              </a:solidFill>
              <a:latin typeface="Consolas" panose="020B0609020204030204" pitchFamily="49" charset="0"/>
            </a:endParaRPr>
          </a:p>
        </p:txBody>
      </p:sp>
    </p:spTree>
    <p:extLst>
      <p:ext uri="{BB962C8B-B14F-4D97-AF65-F5344CB8AC3E}">
        <p14:creationId xmlns:p14="http://schemas.microsoft.com/office/powerpoint/2010/main" val="253270773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34</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7" name="テキスト ボックス 6"/>
          <p:cNvSpPr txBox="1"/>
          <p:nvPr/>
        </p:nvSpPr>
        <p:spPr>
          <a:xfrm>
            <a:off x="332741" y="790489"/>
            <a:ext cx="11444412" cy="1754326"/>
          </a:xfrm>
          <a:prstGeom prst="rect">
            <a:avLst/>
          </a:prstGeom>
          <a:solidFill>
            <a:srgbClr val="FFFFCC"/>
          </a:solidFill>
          <a:ln w="19050">
            <a:solidFill>
              <a:schemeClr val="tx1"/>
            </a:solidFill>
          </a:ln>
        </p:spPr>
        <p:txBody>
          <a:bodyPr wrap="square" rtlCol="0">
            <a:spAutoFit/>
          </a:bodyPr>
          <a:lstStyle/>
          <a:p>
            <a:r>
              <a:rPr kumimoji="1" lang="en-US" altLang="ja-JP" dirty="0" smtClean="0"/>
              <a:t>2. 1 </a:t>
            </a:r>
            <a:r>
              <a:rPr kumimoji="1" lang="ja-JP" altLang="en-US" dirty="0" smtClean="0"/>
              <a:t>の最後の「</a:t>
            </a:r>
            <a:r>
              <a:rPr lang="en-US" altLang="ja-JP" dirty="0" err="1" smtClean="0"/>
              <a:t>dotnet</a:t>
            </a:r>
            <a:r>
              <a:rPr lang="en-US" altLang="ja-JP" dirty="0" smtClean="0"/>
              <a:t> </a:t>
            </a:r>
            <a:r>
              <a:rPr lang="en-US" altLang="ja-JP" dirty="0"/>
              <a:t>run -c Release Daemon </a:t>
            </a:r>
            <a:r>
              <a:rPr lang="en-US" altLang="ja-JP" dirty="0" smtClean="0"/>
              <a:t>Test</a:t>
            </a:r>
            <a:r>
              <a:rPr lang="ja-JP" altLang="en-US" dirty="0" smtClean="0"/>
              <a:t>」コマンドを実行すると、コントローラのプログラムがコンパイルされ、テストモードで実行が開始される。</a:t>
            </a:r>
            <a:r>
              <a:rPr lang="en-US" altLang="ja-JP" dirty="0" smtClean="0"/>
              <a:t>(</a:t>
            </a:r>
            <a:r>
              <a:rPr lang="ja-JP" altLang="en-US" dirty="0" smtClean="0"/>
              <a:t>初回起動時や、サーバーの </a:t>
            </a:r>
            <a:r>
              <a:rPr lang="en-US" altLang="ja-JP" dirty="0" smtClean="0"/>
              <a:t>CPU </a:t>
            </a:r>
            <a:r>
              <a:rPr lang="ja-JP" altLang="en-US" dirty="0" err="1" smtClean="0"/>
              <a:t>やメ</a:t>
            </a:r>
            <a:r>
              <a:rPr lang="ja-JP" altLang="en-US" dirty="0" smtClean="0"/>
              <a:t>モリの空き容量によっては、かなり時間がかかることがある。</a:t>
            </a:r>
            <a:r>
              <a:rPr lang="en-US" altLang="ja-JP" dirty="0" smtClean="0"/>
              <a:t>)</a:t>
            </a:r>
          </a:p>
          <a:p>
            <a:r>
              <a:rPr lang="ja-JP" altLang="en-US" dirty="0" smtClean="0"/>
              <a:t>エラーメッセージ等はリアルタイムでコンソール上に表示される。エラーが発生していないかどうかよく確認する。</a:t>
            </a:r>
            <a:endParaRPr lang="en-US" altLang="ja-JP" dirty="0" smtClean="0"/>
          </a:p>
          <a:p>
            <a:r>
              <a:rPr lang="en-US" altLang="ja-JP" dirty="0" smtClean="0"/>
              <a:t>(</a:t>
            </a:r>
            <a:r>
              <a:rPr lang="ja-JP" altLang="en-US" dirty="0" smtClean="0"/>
              <a:t>これまでの手順に誤りがなければ、エラーは発生せず、以下のように、動作に成功した旨のメッセージが表示される。もし、コンパイルエラー等が発生していれば、これまでの手順を確認をする。</a:t>
            </a:r>
            <a:r>
              <a:rPr lang="en-US" altLang="ja-JP" dirty="0" smtClean="0"/>
              <a:t>)</a:t>
            </a:r>
          </a:p>
          <a:p>
            <a:pPr marL="285750" indent="-285750">
              <a:buFont typeface="Arial" panose="020B0604020202020204" pitchFamily="34" charset="0"/>
              <a:buChar char="•"/>
            </a:pPr>
            <a:r>
              <a:rPr lang="ja-JP" altLang="en-US" b="1" dirty="0" smtClean="0"/>
              <a:t>以下のように起動し、エラーが表示されなければ、</a:t>
            </a:r>
            <a:r>
              <a:rPr lang="en-US" altLang="ja-JP" b="1" u="sng" dirty="0" smtClean="0">
                <a:solidFill>
                  <a:srgbClr val="C00000"/>
                </a:solidFill>
              </a:rPr>
              <a:t>Enter </a:t>
            </a:r>
            <a:r>
              <a:rPr lang="ja-JP" altLang="en-US" b="1" u="sng" dirty="0" smtClean="0">
                <a:solidFill>
                  <a:srgbClr val="C00000"/>
                </a:solidFill>
              </a:rPr>
              <a:t>キーを押してテスト実行を終了する。</a:t>
            </a:r>
            <a:endParaRPr lang="en-US" altLang="ja-JP" b="1" u="sng" dirty="0" smtClean="0">
              <a:solidFill>
                <a:srgbClr val="C00000"/>
              </a:solidFill>
            </a:endParaRPr>
          </a:p>
        </p:txBody>
      </p:sp>
      <p:sp>
        <p:nvSpPr>
          <p:cNvPr id="10" name="テキスト ボックス 9"/>
          <p:cNvSpPr txBox="1"/>
          <p:nvPr/>
        </p:nvSpPr>
        <p:spPr>
          <a:xfrm>
            <a:off x="727031" y="4071858"/>
            <a:ext cx="10042567" cy="369332"/>
          </a:xfrm>
          <a:prstGeom prst="rect">
            <a:avLst/>
          </a:prstGeom>
          <a:noFill/>
        </p:spPr>
        <p:txBody>
          <a:bodyPr wrap="square" rtlCol="0">
            <a:spAutoFit/>
          </a:bodyPr>
          <a:lstStyle/>
          <a:p>
            <a:r>
              <a:rPr kumimoji="1" lang="ja-JP" altLang="en-US" dirty="0" smtClean="0"/>
              <a:t>このように表示されたら、プログラムのビルドとテスト実行には、問題無く成功している。</a:t>
            </a:r>
            <a:endParaRPr kumimoji="1" lang="ja-JP" altLang="en-US" dirty="0"/>
          </a:p>
        </p:txBody>
      </p:sp>
      <p:sp>
        <p:nvSpPr>
          <p:cNvPr id="11" name="テキスト ボックス 10"/>
          <p:cNvSpPr txBox="1"/>
          <p:nvPr/>
        </p:nvSpPr>
        <p:spPr>
          <a:xfrm>
            <a:off x="727031" y="5601791"/>
            <a:ext cx="5154179" cy="369332"/>
          </a:xfrm>
          <a:prstGeom prst="rect">
            <a:avLst/>
          </a:prstGeom>
          <a:noFill/>
        </p:spPr>
        <p:txBody>
          <a:bodyPr wrap="square" rtlCol="0">
            <a:spAutoFit/>
          </a:bodyPr>
          <a:lstStyle/>
          <a:p>
            <a:r>
              <a:rPr kumimoji="1" lang="ja-JP" altLang="en-US" b="1" dirty="0" smtClean="0"/>
              <a:t>問題無ければ、</a:t>
            </a:r>
            <a:r>
              <a:rPr kumimoji="1" lang="en-US" altLang="ja-JP" b="1" dirty="0" smtClean="0"/>
              <a:t>Enter </a:t>
            </a:r>
            <a:r>
              <a:rPr kumimoji="1" lang="ja-JP" altLang="en-US" b="1" dirty="0" smtClean="0"/>
              <a:t>キーを押して終了する。</a:t>
            </a:r>
            <a:endParaRPr kumimoji="1" lang="ja-JP" altLang="en-US" b="1" dirty="0"/>
          </a:p>
        </p:txBody>
      </p:sp>
      <p:sp>
        <p:nvSpPr>
          <p:cNvPr id="13" name="テキスト ボックス 12"/>
          <p:cNvSpPr txBox="1"/>
          <p:nvPr/>
        </p:nvSpPr>
        <p:spPr>
          <a:xfrm>
            <a:off x="521654" y="2904756"/>
            <a:ext cx="10972800" cy="1015663"/>
          </a:xfrm>
          <a:prstGeom prst="rect">
            <a:avLst/>
          </a:prstGeom>
          <a:solidFill>
            <a:schemeClr val="accent5">
              <a:lumMod val="75000"/>
            </a:schemeClr>
          </a:solidFill>
        </p:spPr>
        <p:txBody>
          <a:bodyPr wrap="square" rtlCol="0">
            <a:spAutoFit/>
          </a:bodyPr>
          <a:lstStyle/>
          <a:p>
            <a:r>
              <a:rPr lang="en-US" altLang="ja-JP" sz="1200" dirty="0">
                <a:solidFill>
                  <a:schemeClr val="bg1"/>
                </a:solidFill>
                <a:latin typeface="Consolas" panose="020B0609020204030204" pitchFamily="49" charset="0"/>
              </a:rPr>
              <a:t>Starting the daemon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p>
          <a:p>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Starting...</a:t>
            </a:r>
          </a:p>
          <a:p>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Started.</a:t>
            </a:r>
          </a:p>
          <a:p>
            <a:r>
              <a:rPr lang="en-US" altLang="ja-JP" sz="1200" dirty="0">
                <a:solidFill>
                  <a:schemeClr val="bg1"/>
                </a:solidFill>
                <a:latin typeface="Consolas" panose="020B0609020204030204" pitchFamily="49" charset="0"/>
              </a:rPr>
              <a:t>The daemon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is now running.</a:t>
            </a:r>
          </a:p>
          <a:p>
            <a:r>
              <a:rPr lang="en-US" altLang="ja-JP" sz="1200" dirty="0">
                <a:solidFill>
                  <a:schemeClr val="bg1"/>
                </a:solidFill>
                <a:latin typeface="Consolas" panose="020B0609020204030204" pitchFamily="49" charset="0"/>
              </a:rPr>
              <a:t>[ Press Enter key to stop the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daemon ]</a:t>
            </a:r>
            <a:endParaRPr lang="en-US" altLang="ja-JP" sz="1200" dirty="0" smtClean="0">
              <a:solidFill>
                <a:schemeClr val="bg1"/>
              </a:solidFill>
              <a:latin typeface="Consolas" panose="020B0609020204030204" pitchFamily="49" charset="0"/>
            </a:endParaRPr>
          </a:p>
        </p:txBody>
      </p:sp>
      <p:sp>
        <p:nvSpPr>
          <p:cNvPr id="14" name="正方形/長方形 13"/>
          <p:cNvSpPr/>
          <p:nvPr/>
        </p:nvSpPr>
        <p:spPr>
          <a:xfrm>
            <a:off x="586026" y="3321539"/>
            <a:ext cx="6877666" cy="6174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右矢印 14"/>
          <p:cNvSpPr/>
          <p:nvPr/>
        </p:nvSpPr>
        <p:spPr>
          <a:xfrm rot="5400000">
            <a:off x="2497846" y="4575295"/>
            <a:ext cx="551792" cy="8923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9937402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35</a:t>
            </a:fld>
            <a:endParaRPr kumimoji="1" lang="ja-JP" altLang="en-US" dirty="0"/>
          </a:p>
        </p:txBody>
      </p:sp>
      <p:sp>
        <p:nvSpPr>
          <p:cNvPr id="5" name="テキスト ボックス 4"/>
          <p:cNvSpPr txBox="1"/>
          <p:nvPr/>
        </p:nvSpPr>
        <p:spPr>
          <a:xfrm>
            <a:off x="318641" y="179233"/>
            <a:ext cx="10318097" cy="646331"/>
          </a:xfrm>
          <a:prstGeom prst="rect">
            <a:avLst/>
          </a:prstGeom>
          <a:solidFill>
            <a:srgbClr val="FFFFCC"/>
          </a:solidFill>
          <a:ln w="19050">
            <a:solidFill>
              <a:schemeClr val="tx1"/>
            </a:solidFill>
          </a:ln>
        </p:spPr>
        <p:txBody>
          <a:bodyPr wrap="square" rtlCol="0">
            <a:spAutoFit/>
          </a:bodyPr>
          <a:lstStyle/>
          <a:p>
            <a:r>
              <a:rPr kumimoji="1" lang="en-US" altLang="ja-JP" dirty="0" smtClean="0"/>
              <a:t>3</a:t>
            </a:r>
            <a:r>
              <a:rPr lang="en-US" altLang="ja-JP" dirty="0"/>
              <a:t>. HTML5 </a:t>
            </a:r>
            <a:r>
              <a:rPr lang="ja-JP" altLang="en-US" dirty="0"/>
              <a:t>版 </a:t>
            </a:r>
            <a:r>
              <a:rPr lang="en-US" altLang="ja-JP" dirty="0"/>
              <a:t>Web </a:t>
            </a:r>
            <a:r>
              <a:rPr lang="ja-JP" altLang="en-US" dirty="0"/>
              <a:t>クライアント用 </a:t>
            </a:r>
            <a:r>
              <a:rPr lang="en-US" altLang="ja-JP" dirty="0"/>
              <a:t>Web </a:t>
            </a:r>
            <a:r>
              <a:rPr lang="ja-JP" altLang="en-US" dirty="0" smtClean="0"/>
              <a:t>サーバーの設定ファイルである </a:t>
            </a:r>
            <a:r>
              <a:rPr lang="en-US" altLang="ja-JP" dirty="0" smtClean="0"/>
              <a:t>『</a:t>
            </a:r>
            <a:r>
              <a:rPr lang="en-US" altLang="ja-JP" dirty="0" err="1" smtClean="0"/>
              <a:t>ThinWebClient.json</a:t>
            </a:r>
            <a:r>
              <a:rPr lang="en-US" altLang="ja-JP" dirty="0" smtClean="0"/>
              <a:t>』 </a:t>
            </a:r>
            <a:r>
              <a:rPr lang="ja-JP" altLang="en-US" dirty="0" smtClean="0"/>
              <a:t>をテキストエディタで編集し、</a:t>
            </a:r>
            <a:r>
              <a:rPr lang="en-US" altLang="ja-JP" dirty="0" smtClean="0"/>
              <a:t>HTML5 </a:t>
            </a:r>
            <a:r>
              <a:rPr lang="ja-JP" altLang="en-US" dirty="0"/>
              <a:t>版 </a:t>
            </a:r>
            <a:r>
              <a:rPr lang="en-US" altLang="ja-JP" dirty="0"/>
              <a:t>Web </a:t>
            </a:r>
            <a:r>
              <a:rPr lang="ja-JP" altLang="en-US" dirty="0" smtClean="0"/>
              <a:t>クライアントが接続する先のシン・テレワークシステム コントローラの </a:t>
            </a:r>
            <a:r>
              <a:rPr lang="en-US" altLang="ja-JP" dirty="0" smtClean="0"/>
              <a:t>URL</a:t>
            </a:r>
            <a:r>
              <a:rPr lang="ja-JP" altLang="en-US" dirty="0" smtClean="0"/>
              <a:t> を指定する。</a:t>
            </a:r>
            <a:endParaRPr lang="ja-JP" altLang="en-US" dirty="0"/>
          </a:p>
        </p:txBody>
      </p:sp>
      <p:sp>
        <p:nvSpPr>
          <p:cNvPr id="6" name="テキスト ボックス 5"/>
          <p:cNvSpPr txBox="1"/>
          <p:nvPr/>
        </p:nvSpPr>
        <p:spPr>
          <a:xfrm>
            <a:off x="332741" y="1206702"/>
            <a:ext cx="11353780" cy="276999"/>
          </a:xfrm>
          <a:prstGeom prst="rect">
            <a:avLst/>
          </a:prstGeom>
          <a:solidFill>
            <a:schemeClr val="tx1"/>
          </a:solidFill>
        </p:spPr>
        <p:txBody>
          <a:bodyPr wrap="square" rtlCol="0">
            <a:spAutoFit/>
          </a:bodyPr>
          <a:lstStyle/>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nano</a:t>
            </a:r>
            <a:r>
              <a:rPr lang="en-US" altLang="ja-JP" sz="1200" dirty="0">
                <a:solidFill>
                  <a:schemeClr val="bg1"/>
                </a:solidFill>
                <a:latin typeface="Consolas" panose="020B0609020204030204" pitchFamily="49" charset="0"/>
              </a:rPr>
              <a:t> ~/IPA-DN-</a:t>
            </a:r>
            <a:r>
              <a:rPr lang="en-US" altLang="ja-JP" sz="1200" dirty="0" err="1">
                <a:solidFill>
                  <a:schemeClr val="bg1"/>
                </a:solidFill>
                <a:latin typeface="Consolas" panose="020B0609020204030204" pitchFamily="49" charset="0"/>
              </a:rPr>
              <a:t>ThinController</a:t>
            </a:r>
            <a:r>
              <a:rPr lang="en-US" altLang="ja-JP" sz="1200" dirty="0">
                <a:solidFill>
                  <a:schemeClr val="bg1"/>
                </a:solidFill>
                <a:latin typeface="Consolas" panose="020B0609020204030204" pitchFamily="49" charset="0"/>
              </a:rPr>
              <a:t>-Private/</a:t>
            </a:r>
            <a:r>
              <a:rPr lang="en-US" altLang="ja-JP" sz="1200" dirty="0" err="1">
                <a:solidFill>
                  <a:schemeClr val="bg1"/>
                </a:solidFill>
                <a:latin typeface="Consolas" panose="020B0609020204030204" pitchFamily="49" charset="0"/>
              </a:rPr>
              <a:t>ThinWebClientApp</a:t>
            </a:r>
            <a:r>
              <a:rPr lang="en-US" altLang="ja-JP" sz="1200" dirty="0">
                <a:solidFill>
                  <a:schemeClr val="bg1"/>
                </a:solidFill>
                <a:latin typeface="Consolas" panose="020B0609020204030204" pitchFamily="49" charset="0"/>
              </a:rPr>
              <a:t>/Local/</a:t>
            </a:r>
            <a:r>
              <a:rPr lang="en-US" altLang="ja-JP" sz="1200" dirty="0" err="1">
                <a:solidFill>
                  <a:schemeClr val="bg1"/>
                </a:solidFill>
                <a:latin typeface="Consolas" panose="020B0609020204030204" pitchFamily="49" charset="0"/>
              </a:rPr>
              <a:t>App_IPA.App.ThinWebClientApp</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Config</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ThinWebClient.json</a:t>
            </a:r>
            <a:endParaRPr kumimoji="1" lang="ja-JP" altLang="en-US" sz="1200" dirty="0">
              <a:solidFill>
                <a:schemeClr val="bg1"/>
              </a:solidFill>
              <a:latin typeface="Consolas" panose="020B0609020204030204" pitchFamily="49" charset="0"/>
            </a:endParaRPr>
          </a:p>
        </p:txBody>
      </p:sp>
      <p:sp>
        <p:nvSpPr>
          <p:cNvPr id="11" name="テキスト ボックス 10"/>
          <p:cNvSpPr txBox="1"/>
          <p:nvPr/>
        </p:nvSpPr>
        <p:spPr>
          <a:xfrm>
            <a:off x="277562" y="856776"/>
            <a:ext cx="11122573" cy="369332"/>
          </a:xfrm>
          <a:prstGeom prst="rect">
            <a:avLst/>
          </a:prstGeom>
          <a:noFill/>
        </p:spPr>
        <p:txBody>
          <a:bodyPr wrap="square" rtlCol="0">
            <a:spAutoFit/>
          </a:bodyPr>
          <a:lstStyle/>
          <a:p>
            <a:r>
              <a:rPr lang="ja-JP" altLang="en-US" dirty="0" smtClean="0"/>
              <a:t>以下のコマンドを実行し、テキストエディタを起動して </a:t>
            </a:r>
            <a:r>
              <a:rPr lang="en-US" altLang="ja-JP" dirty="0"/>
              <a:t>『</a:t>
            </a:r>
            <a:r>
              <a:rPr lang="en-US" altLang="ja-JP" dirty="0" err="1"/>
              <a:t>ThinWebClient.json</a:t>
            </a:r>
            <a:r>
              <a:rPr lang="en-US" altLang="ja-JP" dirty="0" smtClean="0"/>
              <a:t>』</a:t>
            </a:r>
            <a:r>
              <a:rPr lang="ja-JP" altLang="en-US" dirty="0" smtClean="0"/>
              <a:t> を開く。</a:t>
            </a:r>
            <a:endParaRPr lang="ja-JP" altLang="en-US" dirty="0"/>
          </a:p>
        </p:txBody>
      </p:sp>
      <p:sp>
        <p:nvSpPr>
          <p:cNvPr id="15" name="テキスト ボックス 14"/>
          <p:cNvSpPr txBox="1"/>
          <p:nvPr/>
        </p:nvSpPr>
        <p:spPr>
          <a:xfrm>
            <a:off x="277562" y="1503107"/>
            <a:ext cx="11122573" cy="584775"/>
          </a:xfrm>
          <a:prstGeom prst="rect">
            <a:avLst/>
          </a:prstGeom>
          <a:noFill/>
        </p:spPr>
        <p:txBody>
          <a:bodyPr wrap="square" rtlCol="0">
            <a:spAutoFit/>
          </a:bodyPr>
          <a:lstStyle/>
          <a:p>
            <a:r>
              <a:rPr kumimoji="1" lang="ja-JP" altLang="en-US" sz="1600" dirty="0" smtClean="0"/>
              <a:t>テキストエディタ </a:t>
            </a:r>
            <a:r>
              <a:rPr kumimoji="1" lang="en-US" altLang="ja-JP" sz="1600" dirty="0" smtClean="0"/>
              <a:t>(</a:t>
            </a:r>
            <a:r>
              <a:rPr kumimoji="1" lang="en-US" altLang="ja-JP" sz="1600" dirty="0" err="1" smtClean="0"/>
              <a:t>nano</a:t>
            </a:r>
            <a:r>
              <a:rPr kumimoji="1" lang="en-US" altLang="ja-JP" sz="1600" dirty="0" smtClean="0"/>
              <a:t>) </a:t>
            </a:r>
            <a:r>
              <a:rPr kumimoji="1" lang="ja-JP" altLang="en-US" sz="1600" dirty="0" smtClean="0"/>
              <a:t>が起動し、中継ゲートウェイの設定ファイルの内容が表示される。これは </a:t>
            </a:r>
            <a:r>
              <a:rPr kumimoji="1" lang="en-US" altLang="ja-JP" sz="1600" dirty="0" smtClean="0"/>
              <a:t>JSON </a:t>
            </a:r>
            <a:r>
              <a:rPr kumimoji="1" lang="ja-JP" altLang="en-US" sz="1600" dirty="0" smtClean="0"/>
              <a:t>形式である。</a:t>
            </a:r>
          </a:p>
          <a:p>
            <a:r>
              <a:rPr lang="ja-JP" altLang="en-US" sz="1600" dirty="0" smtClean="0"/>
              <a:t>「</a:t>
            </a:r>
            <a:r>
              <a:rPr lang="en-US" altLang="ja-JP" sz="1600" dirty="0" err="1"/>
              <a:t>ThinControllerUrlList</a:t>
            </a:r>
            <a:r>
              <a:rPr lang="ja-JP" altLang="en-US" sz="1600" dirty="0" smtClean="0"/>
              <a:t>」という名前の項目の中にある「</a:t>
            </a:r>
            <a:r>
              <a:rPr lang="en-US" altLang="ja-JP" sz="1600" dirty="0"/>
              <a:t>https://specify_address_here.example.org/thincontrol/</a:t>
            </a:r>
            <a:r>
              <a:rPr lang="ja-JP" altLang="en-US" sz="1600" dirty="0" smtClean="0"/>
              <a:t>」という部分を探す。</a:t>
            </a:r>
            <a:endParaRPr kumimoji="1" lang="ja-JP" altLang="en-US" sz="1600" dirty="0"/>
          </a:p>
        </p:txBody>
      </p:sp>
      <p:sp>
        <p:nvSpPr>
          <p:cNvPr id="16" name="テキスト ボックス 15"/>
          <p:cNvSpPr txBox="1"/>
          <p:nvPr/>
        </p:nvSpPr>
        <p:spPr>
          <a:xfrm>
            <a:off x="332741" y="2107288"/>
            <a:ext cx="11353780" cy="2492990"/>
          </a:xfrm>
          <a:prstGeom prst="rect">
            <a:avLst/>
          </a:prstGeom>
          <a:solidFill>
            <a:schemeClr val="tx1"/>
          </a:solidFill>
        </p:spPr>
        <p:txBody>
          <a:bodyPr wrap="square" rtlCol="0">
            <a:spAutoFit/>
          </a:bodyPr>
          <a:lstStyle/>
          <a:p>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Debug_EnableGuacdMode</a:t>
            </a:r>
            <a:r>
              <a:rPr lang="en-US" altLang="ja-JP" sz="1200" dirty="0">
                <a:solidFill>
                  <a:schemeClr val="bg1"/>
                </a:solidFill>
                <a:latin typeface="Consolas" panose="020B0609020204030204" pitchFamily="49" charset="0"/>
              </a:rPr>
              <a:t>": false,</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Debug_GuacdMode_ProxyPortListenAllowAny</a:t>
            </a:r>
            <a:r>
              <a:rPr lang="en-US" altLang="ja-JP" sz="1200" dirty="0">
                <a:solidFill>
                  <a:schemeClr val="bg1"/>
                </a:solidFill>
                <a:latin typeface="Consolas" panose="020B0609020204030204" pitchFamily="49" charset="0"/>
              </a:rPr>
              <a:t>": false,</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Debug_GuacdMode_GuacdHostname</a:t>
            </a:r>
            <a:r>
              <a:rPr lang="en-US" altLang="ja-JP" sz="1200" dirty="0">
                <a:solidFill>
                  <a:schemeClr val="bg1"/>
                </a:solidFill>
                <a:latin typeface="Consolas" panose="020B0609020204030204" pitchFamily="49" charset="0"/>
              </a:rPr>
              <a:t>": "none",</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Debug_GuacdPort</a:t>
            </a:r>
            <a:r>
              <a:rPr lang="en-US" altLang="ja-JP" sz="1200" dirty="0">
                <a:solidFill>
                  <a:schemeClr val="bg1"/>
                </a:solidFill>
                <a:latin typeface="Consolas" panose="020B0609020204030204" pitchFamily="49" charset="0"/>
              </a:rPr>
              <a:t>": 4822,</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ThinControllerUrlList</a:t>
            </a:r>
            <a:r>
              <a:rPr lang="en-US" altLang="ja-JP" sz="1200" dirty="0">
                <a:solidFill>
                  <a:schemeClr val="bg1"/>
                </a:solidFill>
                <a:latin typeface="Consolas" panose="020B0609020204030204" pitchFamily="49" charset="0"/>
              </a:rPr>
              <a:t>": [</a:t>
            </a:r>
          </a:p>
          <a:p>
            <a:r>
              <a:rPr lang="en-US" altLang="ja-JP" sz="1200" dirty="0">
                <a:solidFill>
                  <a:schemeClr val="bg1"/>
                </a:solidFill>
                <a:latin typeface="Consolas" panose="020B0609020204030204" pitchFamily="49" charset="0"/>
              </a:rPr>
              <a:t>    </a:t>
            </a:r>
            <a:r>
              <a:rPr lang="en-US" altLang="ja-JP" sz="1200" b="1" dirty="0">
                <a:solidFill>
                  <a:srgbClr val="FFFF00"/>
                </a:solidFill>
                <a:latin typeface="Consolas" panose="020B0609020204030204" pitchFamily="49" charset="0"/>
              </a:rPr>
              <a:t>"https://specify_address_here.example.org/</a:t>
            </a:r>
            <a:r>
              <a:rPr lang="en-US" altLang="ja-JP" sz="1200" b="1" dirty="0" err="1">
                <a:solidFill>
                  <a:srgbClr val="FFFF00"/>
                </a:solidFill>
                <a:latin typeface="Consolas" panose="020B0609020204030204" pitchFamily="49" charset="0"/>
              </a:rPr>
              <a:t>thincontrol</a:t>
            </a:r>
            <a:r>
              <a:rPr lang="en-US" altLang="ja-JP" sz="1200" b="1" dirty="0">
                <a:solidFill>
                  <a:srgbClr val="FFFF00"/>
                </a:solidFill>
                <a:latin typeface="Consolas" panose="020B0609020204030204" pitchFamily="49" charset="0"/>
              </a:rPr>
              <a:t>/"</a:t>
            </a:r>
          </a:p>
          <a:p>
            <a:r>
              <a:rPr lang="en-US" altLang="ja-JP" sz="1200" dirty="0">
                <a:solidFill>
                  <a:schemeClr val="bg1"/>
                </a:solidFill>
                <a:latin typeface="Consolas" panose="020B0609020204030204" pitchFamily="49" charset="0"/>
              </a:rPr>
              <a:t>  ],</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ControllerGateSecretKey</a:t>
            </a:r>
            <a:r>
              <a:rPr lang="en-US" altLang="ja-JP" sz="1200" dirty="0">
                <a:solidFill>
                  <a:schemeClr val="bg1"/>
                </a:solidFill>
                <a:latin typeface="Consolas" panose="020B0609020204030204" pitchFamily="49" charset="0"/>
              </a:rPr>
              <a:t>": "JuP4611KJd1dFTqenNpVPU6r",</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CookieDomainName</a:t>
            </a:r>
            <a:r>
              <a:rPr lang="en-US" altLang="ja-JP" sz="1200" dirty="0">
                <a:solidFill>
                  <a:schemeClr val="bg1"/>
                </a:solidFill>
                <a:latin typeface="Consolas" panose="020B0609020204030204" pitchFamily="49" charset="0"/>
              </a:rPr>
              <a:t>": "",</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CookieEncryptPassword</a:t>
            </a:r>
            <a:r>
              <a:rPr lang="en-US" altLang="ja-JP" sz="1200" dirty="0">
                <a:solidFill>
                  <a:schemeClr val="bg1"/>
                </a:solidFill>
                <a:latin typeface="Consolas" panose="020B0609020204030204" pitchFamily="49" charset="0"/>
              </a:rPr>
              <a:t>": "pLkw4jkN8YxcD54AJ2rVvaD3sdnJEzMN",</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MaxConcurrentSessionsPerClientIp</a:t>
            </a:r>
            <a:r>
              <a:rPr lang="en-US" altLang="ja-JP" sz="1200" dirty="0">
                <a:solidFill>
                  <a:schemeClr val="bg1"/>
                </a:solidFill>
                <a:latin typeface="Consolas" panose="020B0609020204030204" pitchFamily="49" charset="0"/>
              </a:rPr>
              <a:t>": 5</a:t>
            </a:r>
          </a:p>
          <a:p>
            <a:r>
              <a:rPr lang="en-US" altLang="ja-JP" sz="1200" dirty="0">
                <a:solidFill>
                  <a:schemeClr val="bg1"/>
                </a:solidFill>
                <a:latin typeface="Consolas" panose="020B0609020204030204" pitchFamily="49" charset="0"/>
              </a:rPr>
              <a:t>}</a:t>
            </a:r>
            <a:endParaRPr lang="en-US" altLang="ja-JP" sz="1200" b="1" dirty="0" smtClean="0">
              <a:solidFill>
                <a:srgbClr val="FFFF00"/>
              </a:solidFill>
              <a:latin typeface="Consolas" panose="020B0609020204030204" pitchFamily="49" charset="0"/>
            </a:endParaRPr>
          </a:p>
        </p:txBody>
      </p:sp>
      <p:sp>
        <p:nvSpPr>
          <p:cNvPr id="17" name="テキスト ボックス 16"/>
          <p:cNvSpPr txBox="1"/>
          <p:nvPr/>
        </p:nvSpPr>
        <p:spPr>
          <a:xfrm>
            <a:off x="277561" y="4600278"/>
            <a:ext cx="11122573" cy="646331"/>
          </a:xfrm>
          <a:prstGeom prst="rect">
            <a:avLst/>
          </a:prstGeom>
          <a:noFill/>
        </p:spPr>
        <p:txBody>
          <a:bodyPr wrap="square" rtlCol="0">
            <a:spAutoFit/>
          </a:bodyPr>
          <a:lstStyle/>
          <a:p>
            <a:r>
              <a:rPr lang="ja-JP" altLang="en-US" dirty="0" smtClean="0"/>
              <a:t>上記の「</a:t>
            </a:r>
            <a:r>
              <a:rPr lang="en-US" altLang="ja-JP" dirty="0" err="1"/>
              <a:t>ThinControllerUrlList</a:t>
            </a:r>
            <a:r>
              <a:rPr lang="ja-JP" altLang="en-US" dirty="0" smtClean="0"/>
              <a:t>」の中の「</a:t>
            </a:r>
            <a:r>
              <a:rPr lang="en-US" altLang="ja-JP" b="1" dirty="0">
                <a:solidFill>
                  <a:schemeClr val="accent2">
                    <a:lumMod val="75000"/>
                  </a:schemeClr>
                </a:solidFill>
              </a:rPr>
              <a:t>https://specify_address_here.example.org/thincontrol/</a:t>
            </a:r>
            <a:r>
              <a:rPr lang="ja-JP" altLang="en-US" dirty="0" smtClean="0"/>
              <a:t>」は、サンプルである。このままでは、動作しない。これを、以下の </a:t>
            </a:r>
            <a:r>
              <a:rPr lang="en-US" altLang="ja-JP" dirty="0" smtClean="0"/>
              <a:t>URL </a:t>
            </a:r>
            <a:r>
              <a:rPr lang="ja-JP" altLang="en-US" dirty="0" smtClean="0"/>
              <a:t>に置換する。</a:t>
            </a:r>
            <a:endParaRPr lang="ja-JP" altLang="en-US" dirty="0"/>
          </a:p>
        </p:txBody>
      </p:sp>
      <p:sp>
        <p:nvSpPr>
          <p:cNvPr id="18" name="テキスト ボックス 17"/>
          <p:cNvSpPr txBox="1"/>
          <p:nvPr/>
        </p:nvSpPr>
        <p:spPr>
          <a:xfrm>
            <a:off x="687754" y="5224026"/>
            <a:ext cx="10998767" cy="307777"/>
          </a:xfrm>
          <a:prstGeom prst="rect">
            <a:avLst/>
          </a:prstGeom>
          <a:solidFill>
            <a:schemeClr val="tx1"/>
          </a:solidFill>
        </p:spPr>
        <p:txBody>
          <a:bodyPr wrap="square" rtlCol="0">
            <a:spAutoFit/>
          </a:bodyPr>
          <a:lstStyle/>
          <a:p>
            <a:r>
              <a:rPr lang="en-US" altLang="ja-JP" sz="1400" b="1" dirty="0" smtClean="0">
                <a:solidFill>
                  <a:srgbClr val="FFFF00"/>
                </a:solidFill>
                <a:latin typeface="Consolas" panose="020B0609020204030204" pitchFamily="49" charset="0"/>
              </a:rPr>
              <a:t>"https</a:t>
            </a:r>
            <a:r>
              <a:rPr lang="en-US" altLang="ja-JP" sz="1400" b="1" dirty="0">
                <a:solidFill>
                  <a:srgbClr val="FFFF00"/>
                </a:solidFill>
                <a:latin typeface="Consolas" panose="020B0609020204030204" pitchFamily="49" charset="0"/>
              </a:rPr>
              <a:t>://127.0.0.1/thingate</a:t>
            </a:r>
            <a:r>
              <a:rPr lang="en-US" altLang="ja-JP" sz="1400" b="1" dirty="0" smtClean="0">
                <a:solidFill>
                  <a:srgbClr val="FFFF00"/>
                </a:solidFill>
                <a:latin typeface="Consolas" panose="020B0609020204030204" pitchFamily="49" charset="0"/>
              </a:rPr>
              <a:t>/"</a:t>
            </a:r>
            <a:endParaRPr kumimoji="1" lang="ja-JP" altLang="en-US" sz="1400" b="1" dirty="0">
              <a:solidFill>
                <a:srgbClr val="FFFF00"/>
              </a:solidFill>
              <a:latin typeface="Consolas" panose="020B0609020204030204" pitchFamily="49" charset="0"/>
            </a:endParaRPr>
          </a:p>
        </p:txBody>
      </p:sp>
      <p:sp>
        <p:nvSpPr>
          <p:cNvPr id="19" name="テキスト ボックス 18"/>
          <p:cNvSpPr txBox="1"/>
          <p:nvPr/>
        </p:nvSpPr>
        <p:spPr>
          <a:xfrm>
            <a:off x="318641" y="5513547"/>
            <a:ext cx="10305981" cy="369332"/>
          </a:xfrm>
          <a:prstGeom prst="rect">
            <a:avLst/>
          </a:prstGeom>
          <a:noFill/>
        </p:spPr>
        <p:txBody>
          <a:bodyPr wrap="square" rtlCol="0">
            <a:spAutoFit/>
          </a:bodyPr>
          <a:lstStyle/>
          <a:p>
            <a:r>
              <a:rPr lang="en-US" altLang="ja-JP" dirty="0" smtClean="0"/>
              <a:t>Ctrl + O</a:t>
            </a:r>
            <a:r>
              <a:rPr lang="ja-JP" altLang="en-US" dirty="0" smtClean="0"/>
              <a:t> の後に</a:t>
            </a:r>
            <a:r>
              <a:rPr lang="en-US" altLang="ja-JP" dirty="0" smtClean="0"/>
              <a:t> Enter </a:t>
            </a:r>
            <a:r>
              <a:rPr lang="ja-JP" altLang="en-US" dirty="0" smtClean="0"/>
              <a:t>で上書き保存、</a:t>
            </a:r>
            <a:r>
              <a:rPr lang="en-US" altLang="ja-JP" dirty="0" smtClean="0"/>
              <a:t>Ctrl + X </a:t>
            </a:r>
            <a:r>
              <a:rPr lang="ja-JP" altLang="en-US" dirty="0" smtClean="0"/>
              <a:t>でテキストエディタを終了する。</a:t>
            </a:r>
            <a:endParaRPr lang="ja-JP" altLang="en-US" dirty="0"/>
          </a:p>
        </p:txBody>
      </p:sp>
      <p:sp>
        <p:nvSpPr>
          <p:cNvPr id="20" name="テキスト ボックス 19"/>
          <p:cNvSpPr txBox="1"/>
          <p:nvPr/>
        </p:nvSpPr>
        <p:spPr>
          <a:xfrm>
            <a:off x="893234" y="5870357"/>
            <a:ext cx="10587806" cy="646331"/>
          </a:xfrm>
          <a:prstGeom prst="rect">
            <a:avLst/>
          </a:prstGeom>
          <a:solidFill>
            <a:schemeClr val="accent4">
              <a:lumMod val="20000"/>
              <a:lumOff val="80000"/>
            </a:schemeClr>
          </a:solidFill>
          <a:ln>
            <a:solidFill>
              <a:schemeClr val="tx1"/>
            </a:solidFill>
          </a:ln>
        </p:spPr>
        <p:txBody>
          <a:bodyPr wrap="square" rtlCol="0">
            <a:spAutoFit/>
          </a:bodyPr>
          <a:lstStyle/>
          <a:p>
            <a:r>
              <a:rPr lang="en-US" altLang="ja-JP" sz="1200" b="1" dirty="0" smtClean="0">
                <a:solidFill>
                  <a:srgbClr val="0000FF"/>
                </a:solidFill>
              </a:rPr>
              <a:t>【</a:t>
            </a:r>
            <a:r>
              <a:rPr lang="ja-JP" altLang="en-US" sz="1200" b="1" dirty="0" smtClean="0">
                <a:solidFill>
                  <a:srgbClr val="0000FF"/>
                </a:solidFill>
              </a:rPr>
              <a:t>この設定内容の意味</a:t>
            </a:r>
            <a:r>
              <a:rPr lang="en-US" altLang="ja-JP" sz="1200" b="1" dirty="0" smtClean="0">
                <a:solidFill>
                  <a:srgbClr val="0000FF"/>
                </a:solidFill>
              </a:rPr>
              <a:t>】</a:t>
            </a:r>
            <a:endParaRPr lang="en-US" altLang="ja-JP" sz="1200" dirty="0"/>
          </a:p>
          <a:p>
            <a:r>
              <a:rPr lang="ja-JP" altLang="en-US" sz="1200" dirty="0" smtClean="0"/>
              <a:t>「</a:t>
            </a:r>
            <a:r>
              <a:rPr lang="en-US" altLang="ja-JP" sz="1200" dirty="0" smtClean="0"/>
              <a:t>https</a:t>
            </a:r>
            <a:r>
              <a:rPr lang="en-US" altLang="ja-JP" sz="1200" dirty="0"/>
              <a:t>://127.0.0.1/thingate</a:t>
            </a:r>
            <a:r>
              <a:rPr lang="en-US" altLang="ja-JP" sz="1200" dirty="0" smtClean="0"/>
              <a:t>/</a:t>
            </a:r>
            <a:r>
              <a:rPr lang="ja-JP" altLang="en-US" sz="1200" dirty="0" smtClean="0"/>
              <a:t>」</a:t>
            </a:r>
            <a:r>
              <a:rPr lang="en-US" altLang="ja-JP" sz="1200" dirty="0" smtClean="0"/>
              <a:t> </a:t>
            </a:r>
            <a:r>
              <a:rPr lang="ja-JP" altLang="en-US" sz="1200" dirty="0" smtClean="0"/>
              <a:t>という指示は、「</a:t>
            </a:r>
            <a:r>
              <a:rPr lang="en-US" altLang="ja-JP" sz="1200" dirty="0" smtClean="0"/>
              <a:t>127.0.0.1</a:t>
            </a:r>
            <a:r>
              <a:rPr lang="ja-JP" altLang="en-US" sz="1200" dirty="0" smtClean="0"/>
              <a:t>」 </a:t>
            </a:r>
            <a:r>
              <a:rPr lang="en-US" altLang="ja-JP" sz="1200" dirty="0" smtClean="0"/>
              <a:t>(= localhost, </a:t>
            </a:r>
            <a:r>
              <a:rPr lang="ja-JP" altLang="en-US" sz="1200" dirty="0" smtClean="0"/>
              <a:t>そのサーバー自身</a:t>
            </a:r>
            <a:r>
              <a:rPr lang="en-US" altLang="ja-JP" sz="1200" dirty="0" smtClean="0"/>
              <a:t>) </a:t>
            </a:r>
            <a:r>
              <a:rPr lang="ja-JP" altLang="en-US" sz="1200" dirty="0" smtClean="0"/>
              <a:t>で動作している </a:t>
            </a:r>
            <a:r>
              <a:rPr lang="en-US" altLang="ja-JP" sz="1200" dirty="0" smtClean="0"/>
              <a:t>TCP </a:t>
            </a:r>
            <a:r>
              <a:rPr lang="ja-JP" altLang="en-US" sz="1200" dirty="0" smtClean="0"/>
              <a:t>ポート </a:t>
            </a:r>
            <a:r>
              <a:rPr lang="en-US" altLang="ja-JP" sz="1200" dirty="0" smtClean="0"/>
              <a:t>443 (https </a:t>
            </a:r>
            <a:r>
              <a:rPr lang="ja-JP" altLang="en-US" sz="1200" dirty="0" smtClean="0"/>
              <a:t>のデフォルト</a:t>
            </a:r>
            <a:r>
              <a:rPr lang="en-US" altLang="ja-JP" sz="1200" dirty="0" smtClean="0"/>
              <a:t>) </a:t>
            </a:r>
            <a:r>
              <a:rPr lang="ja-JP" altLang="en-US" sz="1200" dirty="0" smtClean="0"/>
              <a:t>における中継ゲートウェイプログラムと連携して動作せよ、という意味である。これにより、第 </a:t>
            </a:r>
            <a:r>
              <a:rPr lang="en-US" altLang="ja-JP" sz="1200" dirty="0" smtClean="0"/>
              <a:t>3 </a:t>
            </a:r>
            <a:r>
              <a:rPr lang="ja-JP" altLang="en-US" sz="1200" dirty="0" smtClean="0"/>
              <a:t>章で構築した中継ゲートウェイと連携して、</a:t>
            </a:r>
            <a:r>
              <a:rPr lang="en-US" altLang="ja-JP" sz="1200" dirty="0" smtClean="0"/>
              <a:t>HTML5 </a:t>
            </a:r>
            <a:r>
              <a:rPr lang="ja-JP" altLang="en-US" sz="1200" dirty="0" smtClean="0"/>
              <a:t>版 </a:t>
            </a:r>
            <a:r>
              <a:rPr lang="en-US" altLang="ja-JP" sz="1200" dirty="0" smtClean="0"/>
              <a:t>Web </a:t>
            </a:r>
            <a:r>
              <a:rPr lang="ja-JP" altLang="en-US" sz="1200" dirty="0" smtClean="0"/>
              <a:t>クライアント用 </a:t>
            </a:r>
            <a:r>
              <a:rPr lang="en-US" altLang="ja-JP" sz="1200" dirty="0" smtClean="0"/>
              <a:t>Web </a:t>
            </a:r>
            <a:r>
              <a:rPr lang="ja-JP" altLang="en-US" sz="1200" dirty="0" smtClean="0"/>
              <a:t>サーバーが動作するようになるのである。</a:t>
            </a:r>
            <a:endParaRPr lang="ja-JP" altLang="en-US" sz="1200" dirty="0"/>
          </a:p>
        </p:txBody>
      </p:sp>
    </p:spTree>
    <p:extLst>
      <p:ext uri="{BB962C8B-B14F-4D97-AF65-F5344CB8AC3E}">
        <p14:creationId xmlns:p14="http://schemas.microsoft.com/office/powerpoint/2010/main" val="216874723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36</a:t>
            </a:fld>
            <a:endParaRPr kumimoji="1" lang="ja-JP" altLang="en-US" dirty="0"/>
          </a:p>
        </p:txBody>
      </p:sp>
      <p:sp>
        <p:nvSpPr>
          <p:cNvPr id="5" name="テキスト ボックス 4"/>
          <p:cNvSpPr txBox="1"/>
          <p:nvPr/>
        </p:nvSpPr>
        <p:spPr>
          <a:xfrm>
            <a:off x="318641" y="179233"/>
            <a:ext cx="10318097" cy="646331"/>
          </a:xfrm>
          <a:prstGeom prst="rect">
            <a:avLst/>
          </a:prstGeom>
          <a:solidFill>
            <a:srgbClr val="FFFFCC"/>
          </a:solidFill>
          <a:ln w="19050">
            <a:solidFill>
              <a:schemeClr val="tx1"/>
            </a:solidFill>
          </a:ln>
        </p:spPr>
        <p:txBody>
          <a:bodyPr wrap="square" rtlCol="0">
            <a:spAutoFit/>
          </a:bodyPr>
          <a:lstStyle/>
          <a:p>
            <a:r>
              <a:rPr kumimoji="1" lang="en-US" altLang="ja-JP" dirty="0" smtClean="0"/>
              <a:t>4</a:t>
            </a:r>
            <a:r>
              <a:rPr lang="en-US" altLang="ja-JP" dirty="0" smtClean="0"/>
              <a:t>. </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smtClean="0"/>
              <a:t>サーバーの設定ファイルである </a:t>
            </a:r>
            <a:r>
              <a:rPr lang="en-US" altLang="ja-JP" dirty="0"/>
              <a:t>『</a:t>
            </a:r>
            <a:r>
              <a:rPr lang="en-US" altLang="ja-JP" dirty="0" err="1"/>
              <a:t>ThinWebClientWebServer.json</a:t>
            </a:r>
            <a:r>
              <a:rPr lang="en-US" altLang="ja-JP" dirty="0"/>
              <a:t>』 </a:t>
            </a:r>
            <a:r>
              <a:rPr lang="ja-JP" altLang="en-US" dirty="0" smtClean="0"/>
              <a:t>をテキストエディタで編集し、</a:t>
            </a:r>
            <a:r>
              <a:rPr lang="en-US" altLang="ja-JP" dirty="0" smtClean="0"/>
              <a:t>HTML5 </a:t>
            </a:r>
            <a:r>
              <a:rPr lang="ja-JP" altLang="en-US" dirty="0"/>
              <a:t>版 </a:t>
            </a:r>
            <a:r>
              <a:rPr lang="en-US" altLang="ja-JP" dirty="0"/>
              <a:t>Web </a:t>
            </a:r>
            <a:r>
              <a:rPr lang="ja-JP" altLang="en-US" dirty="0" smtClean="0"/>
              <a:t>クライアントの動作ポートを </a:t>
            </a:r>
            <a:r>
              <a:rPr lang="en-US" altLang="ja-JP" dirty="0" smtClean="0"/>
              <a:t>TCP 7001, TCP 7002 </a:t>
            </a:r>
            <a:r>
              <a:rPr lang="ja-JP" altLang="en-US" dirty="0" smtClean="0"/>
              <a:t>に変更する。</a:t>
            </a:r>
            <a:endParaRPr lang="ja-JP" altLang="en-US" dirty="0"/>
          </a:p>
        </p:txBody>
      </p:sp>
      <p:sp>
        <p:nvSpPr>
          <p:cNvPr id="6" name="テキスト ボックス 5"/>
          <p:cNvSpPr txBox="1"/>
          <p:nvPr/>
        </p:nvSpPr>
        <p:spPr>
          <a:xfrm>
            <a:off x="332741" y="1206702"/>
            <a:ext cx="11353780" cy="261610"/>
          </a:xfrm>
          <a:prstGeom prst="rect">
            <a:avLst/>
          </a:prstGeom>
          <a:solidFill>
            <a:schemeClr val="tx1"/>
          </a:solidFill>
        </p:spPr>
        <p:txBody>
          <a:bodyPr wrap="square" rtlCol="0">
            <a:spAutoFit/>
          </a:bodyPr>
          <a:lstStyle/>
          <a:p>
            <a:r>
              <a:rPr lang="en-US" altLang="ja-JP" sz="1100" dirty="0" err="1">
                <a:solidFill>
                  <a:schemeClr val="bg1"/>
                </a:solidFill>
                <a:latin typeface="Consolas" panose="020B0609020204030204" pitchFamily="49" charset="0"/>
              </a:rPr>
              <a:t>sudo</a:t>
            </a:r>
            <a:r>
              <a:rPr lang="en-US" altLang="ja-JP" sz="1100" dirty="0">
                <a:solidFill>
                  <a:schemeClr val="bg1"/>
                </a:solidFill>
                <a:latin typeface="Consolas" panose="020B0609020204030204" pitchFamily="49" charset="0"/>
              </a:rPr>
              <a:t> </a:t>
            </a:r>
            <a:r>
              <a:rPr lang="en-US" altLang="ja-JP" sz="1100" dirty="0" err="1">
                <a:solidFill>
                  <a:schemeClr val="bg1"/>
                </a:solidFill>
                <a:latin typeface="Consolas" panose="020B0609020204030204" pitchFamily="49" charset="0"/>
              </a:rPr>
              <a:t>nano</a:t>
            </a:r>
            <a:r>
              <a:rPr lang="en-US" altLang="ja-JP" sz="1100" dirty="0">
                <a:solidFill>
                  <a:schemeClr val="bg1"/>
                </a:solidFill>
                <a:latin typeface="Consolas" panose="020B0609020204030204" pitchFamily="49" charset="0"/>
              </a:rPr>
              <a:t> ~/IPA-DN-</a:t>
            </a:r>
            <a:r>
              <a:rPr lang="en-US" altLang="ja-JP" sz="1100" dirty="0" err="1">
                <a:solidFill>
                  <a:schemeClr val="bg1"/>
                </a:solidFill>
                <a:latin typeface="Consolas" panose="020B0609020204030204" pitchFamily="49" charset="0"/>
              </a:rPr>
              <a:t>ThinController</a:t>
            </a:r>
            <a:r>
              <a:rPr lang="en-US" altLang="ja-JP" sz="1100" dirty="0">
                <a:solidFill>
                  <a:schemeClr val="bg1"/>
                </a:solidFill>
                <a:latin typeface="Consolas" panose="020B0609020204030204" pitchFamily="49" charset="0"/>
              </a:rPr>
              <a:t>-Private/</a:t>
            </a:r>
            <a:r>
              <a:rPr lang="en-US" altLang="ja-JP" sz="1100" dirty="0" err="1">
                <a:solidFill>
                  <a:schemeClr val="bg1"/>
                </a:solidFill>
                <a:latin typeface="Consolas" panose="020B0609020204030204" pitchFamily="49" charset="0"/>
              </a:rPr>
              <a:t>ThinWebClientApp</a:t>
            </a:r>
            <a:r>
              <a:rPr lang="en-US" altLang="ja-JP" sz="1100" dirty="0">
                <a:solidFill>
                  <a:schemeClr val="bg1"/>
                </a:solidFill>
                <a:latin typeface="Consolas" panose="020B0609020204030204" pitchFamily="49" charset="0"/>
              </a:rPr>
              <a:t>/Local/</a:t>
            </a:r>
            <a:r>
              <a:rPr lang="en-US" altLang="ja-JP" sz="1100" dirty="0" err="1">
                <a:solidFill>
                  <a:schemeClr val="bg1"/>
                </a:solidFill>
                <a:latin typeface="Consolas" panose="020B0609020204030204" pitchFamily="49" charset="0"/>
              </a:rPr>
              <a:t>App_IPA.App.ThinWebClientApp</a:t>
            </a:r>
            <a:r>
              <a:rPr lang="en-US" altLang="ja-JP" sz="1100" dirty="0">
                <a:solidFill>
                  <a:schemeClr val="bg1"/>
                </a:solidFill>
                <a:latin typeface="Consolas" panose="020B0609020204030204" pitchFamily="49" charset="0"/>
              </a:rPr>
              <a:t>/</a:t>
            </a:r>
            <a:r>
              <a:rPr lang="en-US" altLang="ja-JP" sz="1100" dirty="0" err="1">
                <a:solidFill>
                  <a:schemeClr val="bg1"/>
                </a:solidFill>
                <a:latin typeface="Consolas" panose="020B0609020204030204" pitchFamily="49" charset="0"/>
              </a:rPr>
              <a:t>Config</a:t>
            </a:r>
            <a:r>
              <a:rPr lang="en-US" altLang="ja-JP" sz="1100" dirty="0">
                <a:solidFill>
                  <a:schemeClr val="bg1"/>
                </a:solidFill>
                <a:latin typeface="Consolas" panose="020B0609020204030204" pitchFamily="49" charset="0"/>
              </a:rPr>
              <a:t>/</a:t>
            </a:r>
            <a:r>
              <a:rPr lang="en-US" altLang="ja-JP" sz="1100" dirty="0" err="1">
                <a:solidFill>
                  <a:schemeClr val="bg1"/>
                </a:solidFill>
                <a:latin typeface="Consolas" panose="020B0609020204030204" pitchFamily="49" charset="0"/>
              </a:rPr>
              <a:t>AppSettings</a:t>
            </a:r>
            <a:r>
              <a:rPr lang="en-US" altLang="ja-JP" sz="1100" dirty="0">
                <a:solidFill>
                  <a:schemeClr val="bg1"/>
                </a:solidFill>
                <a:latin typeface="Consolas" panose="020B0609020204030204" pitchFamily="49" charset="0"/>
              </a:rPr>
              <a:t>/</a:t>
            </a:r>
            <a:r>
              <a:rPr lang="en-US" altLang="ja-JP" sz="1100" dirty="0" err="1">
                <a:solidFill>
                  <a:schemeClr val="bg1"/>
                </a:solidFill>
                <a:latin typeface="Consolas" panose="020B0609020204030204" pitchFamily="49" charset="0"/>
              </a:rPr>
              <a:t>ThinWebClientWebServer.json</a:t>
            </a:r>
            <a:endParaRPr kumimoji="1" lang="ja-JP" altLang="en-US" sz="1100" dirty="0">
              <a:solidFill>
                <a:schemeClr val="bg1"/>
              </a:solidFill>
              <a:latin typeface="Consolas" panose="020B0609020204030204" pitchFamily="49" charset="0"/>
            </a:endParaRPr>
          </a:p>
        </p:txBody>
      </p:sp>
      <p:sp>
        <p:nvSpPr>
          <p:cNvPr id="11" name="テキスト ボックス 10"/>
          <p:cNvSpPr txBox="1"/>
          <p:nvPr/>
        </p:nvSpPr>
        <p:spPr>
          <a:xfrm>
            <a:off x="277562" y="856776"/>
            <a:ext cx="11122573" cy="369332"/>
          </a:xfrm>
          <a:prstGeom prst="rect">
            <a:avLst/>
          </a:prstGeom>
          <a:noFill/>
        </p:spPr>
        <p:txBody>
          <a:bodyPr wrap="square" rtlCol="0">
            <a:spAutoFit/>
          </a:bodyPr>
          <a:lstStyle/>
          <a:p>
            <a:r>
              <a:rPr lang="ja-JP" altLang="en-US" dirty="0" smtClean="0"/>
              <a:t>以下のコマンドを実行し、テキストエディタを起動して </a:t>
            </a:r>
            <a:r>
              <a:rPr lang="en-US" altLang="ja-JP" dirty="0"/>
              <a:t>『</a:t>
            </a:r>
            <a:r>
              <a:rPr lang="en-US" altLang="ja-JP" dirty="0" err="1"/>
              <a:t>ThinWebClientWebServer.json</a:t>
            </a:r>
            <a:r>
              <a:rPr lang="en-US" altLang="ja-JP" dirty="0"/>
              <a:t>』</a:t>
            </a:r>
            <a:r>
              <a:rPr lang="ja-JP" altLang="en-US" dirty="0" smtClean="0"/>
              <a:t> を開く。</a:t>
            </a:r>
            <a:endParaRPr lang="ja-JP" altLang="en-US" dirty="0"/>
          </a:p>
        </p:txBody>
      </p:sp>
      <p:sp>
        <p:nvSpPr>
          <p:cNvPr id="15" name="テキスト ボックス 14"/>
          <p:cNvSpPr txBox="1"/>
          <p:nvPr/>
        </p:nvSpPr>
        <p:spPr>
          <a:xfrm>
            <a:off x="277562" y="1503107"/>
            <a:ext cx="11122573" cy="584775"/>
          </a:xfrm>
          <a:prstGeom prst="rect">
            <a:avLst/>
          </a:prstGeom>
          <a:noFill/>
        </p:spPr>
        <p:txBody>
          <a:bodyPr wrap="square" rtlCol="0">
            <a:spAutoFit/>
          </a:bodyPr>
          <a:lstStyle/>
          <a:p>
            <a:r>
              <a:rPr kumimoji="1" lang="ja-JP" altLang="en-US" sz="1600" dirty="0" smtClean="0"/>
              <a:t>テキストエディタ </a:t>
            </a:r>
            <a:r>
              <a:rPr kumimoji="1" lang="en-US" altLang="ja-JP" sz="1600" dirty="0" smtClean="0"/>
              <a:t>(</a:t>
            </a:r>
            <a:r>
              <a:rPr kumimoji="1" lang="en-US" altLang="ja-JP" sz="1600" dirty="0" err="1" smtClean="0"/>
              <a:t>nano</a:t>
            </a:r>
            <a:r>
              <a:rPr kumimoji="1" lang="en-US" altLang="ja-JP" sz="1600" dirty="0" smtClean="0"/>
              <a:t>) </a:t>
            </a:r>
            <a:r>
              <a:rPr kumimoji="1" lang="ja-JP" altLang="en-US" sz="1600" dirty="0" smtClean="0"/>
              <a:t>が起動し、中継ゲートウェイの設定ファイルの内容が表示される。これは </a:t>
            </a:r>
            <a:r>
              <a:rPr kumimoji="1" lang="en-US" altLang="ja-JP" sz="1600" dirty="0" smtClean="0"/>
              <a:t>JSON </a:t>
            </a:r>
            <a:r>
              <a:rPr kumimoji="1" lang="ja-JP" altLang="en-US" sz="1600" dirty="0" smtClean="0"/>
              <a:t>形式である。</a:t>
            </a:r>
          </a:p>
          <a:p>
            <a:r>
              <a:rPr lang="ja-JP" altLang="en-US" sz="1600" dirty="0" smtClean="0"/>
              <a:t>「</a:t>
            </a:r>
            <a:r>
              <a:rPr lang="en-US" altLang="ja-JP" sz="1600" dirty="0" err="1"/>
              <a:t>HttpPorts</a:t>
            </a:r>
            <a:r>
              <a:rPr lang="ja-JP" altLang="en-US" sz="1600" dirty="0" smtClean="0"/>
              <a:t>」および「</a:t>
            </a:r>
            <a:r>
              <a:rPr lang="en-US" altLang="ja-JP" sz="1600" dirty="0" err="1"/>
              <a:t>HttpsPorts</a:t>
            </a:r>
            <a:r>
              <a:rPr lang="ja-JP" altLang="en-US" sz="1600" dirty="0" smtClean="0"/>
              <a:t>」という名前の項目の中にある「</a:t>
            </a:r>
            <a:r>
              <a:rPr lang="en-US" altLang="ja-JP" sz="1600" dirty="0" smtClean="0"/>
              <a:t>80</a:t>
            </a:r>
            <a:r>
              <a:rPr lang="ja-JP" altLang="en-US" sz="1600" dirty="0" smtClean="0"/>
              <a:t>」、「</a:t>
            </a:r>
            <a:r>
              <a:rPr lang="en-US" altLang="ja-JP" sz="1600" dirty="0" smtClean="0"/>
              <a:t>443</a:t>
            </a:r>
            <a:r>
              <a:rPr lang="ja-JP" altLang="en-US" sz="1600" dirty="0" smtClean="0"/>
              <a:t>」という部分を探し、「</a:t>
            </a:r>
            <a:r>
              <a:rPr lang="en-US" altLang="ja-JP" sz="1600" dirty="0" smtClean="0"/>
              <a:t>7001</a:t>
            </a:r>
            <a:r>
              <a:rPr lang="ja-JP" altLang="en-US" sz="1600" dirty="0" smtClean="0"/>
              <a:t>」、「</a:t>
            </a:r>
            <a:r>
              <a:rPr lang="en-US" altLang="ja-JP" sz="1600" dirty="0" smtClean="0"/>
              <a:t>7002</a:t>
            </a:r>
            <a:r>
              <a:rPr lang="ja-JP" altLang="en-US" sz="1600" dirty="0" smtClean="0"/>
              <a:t>」に書き換える。</a:t>
            </a:r>
            <a:endParaRPr kumimoji="1" lang="ja-JP" altLang="en-US" sz="1600" dirty="0"/>
          </a:p>
        </p:txBody>
      </p:sp>
      <p:sp>
        <p:nvSpPr>
          <p:cNvPr id="16" name="テキスト ボックス 15"/>
          <p:cNvSpPr txBox="1"/>
          <p:nvPr/>
        </p:nvSpPr>
        <p:spPr>
          <a:xfrm>
            <a:off x="332741" y="2107288"/>
            <a:ext cx="11353780" cy="1938992"/>
          </a:xfrm>
          <a:prstGeom prst="rect">
            <a:avLst/>
          </a:prstGeom>
          <a:solidFill>
            <a:schemeClr val="tx1"/>
          </a:solidFill>
        </p:spPr>
        <p:txBody>
          <a:bodyPr wrap="square" rtlCol="0">
            <a:spAutoFit/>
          </a:bodyPr>
          <a:lstStyle/>
          <a:p>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  "Root": {</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HttpPorts</a:t>
            </a:r>
            <a:r>
              <a:rPr lang="en-US" altLang="ja-JP" sz="1200" dirty="0">
                <a:solidFill>
                  <a:schemeClr val="bg1"/>
                </a:solidFill>
                <a:latin typeface="Consolas" panose="020B0609020204030204" pitchFamily="49" charset="0"/>
              </a:rPr>
              <a:t>": "</a:t>
            </a:r>
            <a:r>
              <a:rPr lang="en-US" altLang="ja-JP" sz="1200" b="1" u="sng" dirty="0">
                <a:solidFill>
                  <a:srgbClr val="FFFF00"/>
                </a:solidFill>
                <a:latin typeface="Consolas" panose="020B0609020204030204" pitchFamily="49" charset="0"/>
              </a:rPr>
              <a:t>80</a:t>
            </a:r>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HttpsPorts</a:t>
            </a:r>
            <a:r>
              <a:rPr lang="en-US" altLang="ja-JP" sz="1200" dirty="0">
                <a:solidFill>
                  <a:schemeClr val="bg1"/>
                </a:solidFill>
                <a:latin typeface="Consolas" panose="020B0609020204030204" pitchFamily="49" charset="0"/>
              </a:rPr>
              <a:t>": "</a:t>
            </a:r>
            <a:r>
              <a:rPr lang="en-US" altLang="ja-JP" sz="1200" b="1" u="sng" dirty="0">
                <a:solidFill>
                  <a:srgbClr val="FFFF00"/>
                </a:solidFill>
                <a:latin typeface="Consolas" panose="020B0609020204030204" pitchFamily="49" charset="0"/>
              </a:rPr>
              <a:t>443</a:t>
            </a:r>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    "IPv4Only": false,</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IsDevelopmentMode</a:t>
            </a:r>
            <a:r>
              <a:rPr lang="en-US" altLang="ja-JP" sz="1200" dirty="0">
                <a:solidFill>
                  <a:schemeClr val="bg1"/>
                </a:solidFill>
                <a:latin typeface="Consolas" panose="020B0609020204030204" pitchFamily="49" charset="0"/>
              </a:rPr>
              <a:t>": false,</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LocalHostOnly</a:t>
            </a:r>
            <a:r>
              <a:rPr lang="en-US" altLang="ja-JP" sz="1200" dirty="0">
                <a:solidFill>
                  <a:schemeClr val="bg1"/>
                </a:solidFill>
                <a:latin typeface="Consolas" panose="020B0609020204030204" pitchFamily="49" charset="0"/>
              </a:rPr>
              <a:t>": false,</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MustIncludeHostnameList</a:t>
            </a:r>
            <a:r>
              <a:rPr lang="en-US" altLang="ja-JP" sz="1200" dirty="0">
                <a:solidFill>
                  <a:schemeClr val="bg1"/>
                </a:solidFill>
                <a:latin typeface="Consolas" panose="020B0609020204030204" pitchFamily="49" charset="0"/>
              </a:rPr>
              <a:t>": ""</a:t>
            </a:r>
          </a:p>
          <a:p>
            <a:r>
              <a:rPr lang="en-US" altLang="ja-JP" sz="1200" dirty="0">
                <a:solidFill>
                  <a:schemeClr val="bg1"/>
                </a:solidFill>
                <a:latin typeface="Consolas" panose="020B0609020204030204" pitchFamily="49" charset="0"/>
              </a:rPr>
              <a:t>  }</a:t>
            </a:r>
          </a:p>
          <a:p>
            <a:r>
              <a:rPr lang="en-US" altLang="ja-JP" sz="1200" dirty="0">
                <a:solidFill>
                  <a:schemeClr val="bg1"/>
                </a:solidFill>
                <a:latin typeface="Consolas" panose="020B0609020204030204" pitchFamily="49" charset="0"/>
              </a:rPr>
              <a:t>}</a:t>
            </a:r>
            <a:endParaRPr lang="en-US" altLang="ja-JP" sz="1200" b="1" dirty="0" smtClean="0">
              <a:solidFill>
                <a:srgbClr val="FFFF00"/>
              </a:solidFill>
              <a:latin typeface="Consolas" panose="020B0609020204030204" pitchFamily="49" charset="0"/>
            </a:endParaRPr>
          </a:p>
        </p:txBody>
      </p:sp>
      <p:sp>
        <p:nvSpPr>
          <p:cNvPr id="19" name="テキスト ボックス 18"/>
          <p:cNvSpPr txBox="1"/>
          <p:nvPr/>
        </p:nvSpPr>
        <p:spPr>
          <a:xfrm>
            <a:off x="277562" y="4211806"/>
            <a:ext cx="10305981" cy="369332"/>
          </a:xfrm>
          <a:prstGeom prst="rect">
            <a:avLst/>
          </a:prstGeom>
          <a:noFill/>
        </p:spPr>
        <p:txBody>
          <a:bodyPr wrap="square" rtlCol="0">
            <a:spAutoFit/>
          </a:bodyPr>
          <a:lstStyle/>
          <a:p>
            <a:r>
              <a:rPr lang="en-US" altLang="ja-JP" dirty="0" smtClean="0"/>
              <a:t>Ctrl + O</a:t>
            </a:r>
            <a:r>
              <a:rPr lang="ja-JP" altLang="en-US" dirty="0" smtClean="0"/>
              <a:t> の後に</a:t>
            </a:r>
            <a:r>
              <a:rPr lang="en-US" altLang="ja-JP" dirty="0" smtClean="0"/>
              <a:t> Enter </a:t>
            </a:r>
            <a:r>
              <a:rPr lang="ja-JP" altLang="en-US" dirty="0" smtClean="0"/>
              <a:t>で上書き保存、</a:t>
            </a:r>
            <a:r>
              <a:rPr lang="en-US" altLang="ja-JP" dirty="0" smtClean="0"/>
              <a:t>Ctrl + X </a:t>
            </a:r>
            <a:r>
              <a:rPr lang="ja-JP" altLang="en-US" dirty="0" smtClean="0"/>
              <a:t>でテキストエディタを終了する。</a:t>
            </a:r>
            <a:endParaRPr lang="ja-JP" altLang="en-US" dirty="0"/>
          </a:p>
        </p:txBody>
      </p:sp>
      <p:sp>
        <p:nvSpPr>
          <p:cNvPr id="20" name="テキスト ボックス 19"/>
          <p:cNvSpPr txBox="1"/>
          <p:nvPr/>
        </p:nvSpPr>
        <p:spPr>
          <a:xfrm>
            <a:off x="715728" y="4599920"/>
            <a:ext cx="10879810" cy="1938992"/>
          </a:xfrm>
          <a:prstGeom prst="rect">
            <a:avLst/>
          </a:prstGeom>
          <a:solidFill>
            <a:schemeClr val="accent4">
              <a:lumMod val="20000"/>
              <a:lumOff val="80000"/>
            </a:schemeClr>
          </a:solidFill>
          <a:ln>
            <a:solidFill>
              <a:schemeClr val="tx1"/>
            </a:solidFill>
          </a:ln>
        </p:spPr>
        <p:txBody>
          <a:bodyPr wrap="square" rtlCol="0">
            <a:spAutoFit/>
          </a:bodyPr>
          <a:lstStyle/>
          <a:p>
            <a:r>
              <a:rPr lang="en-US" altLang="ja-JP" sz="1200" b="1" dirty="0" smtClean="0">
                <a:solidFill>
                  <a:srgbClr val="0000FF"/>
                </a:solidFill>
              </a:rPr>
              <a:t>【</a:t>
            </a:r>
            <a:r>
              <a:rPr lang="ja-JP" altLang="en-US" sz="1200" b="1" dirty="0" smtClean="0">
                <a:solidFill>
                  <a:srgbClr val="0000FF"/>
                </a:solidFill>
              </a:rPr>
              <a:t>この設定内容の意味</a:t>
            </a:r>
            <a:r>
              <a:rPr lang="en-US" altLang="ja-JP" sz="1200" b="1" dirty="0" smtClean="0">
                <a:solidFill>
                  <a:srgbClr val="0000FF"/>
                </a:solidFill>
              </a:rPr>
              <a:t>】</a:t>
            </a:r>
            <a:endParaRPr lang="en-US" altLang="ja-JP" sz="1200" dirty="0"/>
          </a:p>
          <a:p>
            <a:r>
              <a:rPr lang="ja-JP" altLang="en-US" sz="1200" dirty="0" smtClean="0"/>
              <a:t>「</a:t>
            </a:r>
            <a:r>
              <a:rPr lang="en-US" altLang="ja-JP" sz="1200" dirty="0" smtClean="0"/>
              <a:t>HTML5 </a:t>
            </a:r>
            <a:r>
              <a:rPr lang="ja-JP" altLang="en-US" sz="1200" dirty="0"/>
              <a:t>版 </a:t>
            </a:r>
            <a:r>
              <a:rPr lang="en-US" altLang="ja-JP" sz="1200" dirty="0"/>
              <a:t>Web </a:t>
            </a:r>
            <a:r>
              <a:rPr lang="ja-JP" altLang="en-US" sz="1200" dirty="0"/>
              <a:t>クライアント用 </a:t>
            </a:r>
            <a:r>
              <a:rPr lang="en-US" altLang="ja-JP" sz="1200" dirty="0"/>
              <a:t>Web </a:t>
            </a:r>
            <a:r>
              <a:rPr lang="ja-JP" altLang="en-US" sz="1200" dirty="0" smtClean="0"/>
              <a:t>サーバー」のプログラムは、デフォルト設定では、「シン・テレワークシステム ハイパースケール版」のコントローラや中継ゲートウェイと連携して動作するように初期設定されている。ハイパースケール版では、</a:t>
            </a:r>
            <a:r>
              <a:rPr lang="ja-JP" altLang="en-US" sz="1200" dirty="0"/>
              <a:t> 「</a:t>
            </a:r>
            <a:r>
              <a:rPr lang="en-US" altLang="ja-JP" sz="1200" dirty="0"/>
              <a:t>HTML5 </a:t>
            </a:r>
            <a:r>
              <a:rPr lang="ja-JP" altLang="en-US" sz="1200" dirty="0"/>
              <a:t>版 </a:t>
            </a:r>
            <a:r>
              <a:rPr lang="en-US" altLang="ja-JP" sz="1200" dirty="0"/>
              <a:t>Web </a:t>
            </a:r>
            <a:r>
              <a:rPr lang="ja-JP" altLang="en-US" sz="1200" dirty="0"/>
              <a:t>クライアント用 </a:t>
            </a:r>
            <a:r>
              <a:rPr lang="en-US" altLang="ja-JP" sz="1200" dirty="0"/>
              <a:t>Web </a:t>
            </a:r>
            <a:r>
              <a:rPr lang="ja-JP" altLang="en-US" sz="1200" dirty="0"/>
              <a:t>サーバー</a:t>
            </a:r>
            <a:r>
              <a:rPr lang="ja-JP" altLang="en-US" sz="1200" dirty="0" smtClean="0"/>
              <a:t>」は、独立したホストとして稼働させることを想定している。そこで、</a:t>
            </a:r>
            <a:r>
              <a:rPr lang="en-US" altLang="ja-JP" sz="1200" dirty="0" smtClean="0"/>
              <a:t>TCP 80 </a:t>
            </a:r>
            <a:r>
              <a:rPr lang="ja-JP" altLang="en-US" sz="1200" dirty="0" smtClean="0"/>
              <a:t>と </a:t>
            </a:r>
            <a:r>
              <a:rPr lang="en-US" altLang="ja-JP" sz="1200" dirty="0" smtClean="0"/>
              <a:t>443 </a:t>
            </a:r>
            <a:r>
              <a:rPr lang="ja-JP" altLang="en-US" sz="1200" dirty="0" smtClean="0"/>
              <a:t>をデフォルトで </a:t>
            </a:r>
            <a:r>
              <a:rPr lang="en-US" altLang="ja-JP" sz="1200" dirty="0" smtClean="0"/>
              <a:t>Listen </a:t>
            </a:r>
            <a:r>
              <a:rPr lang="ja-JP" altLang="en-US" sz="1200" dirty="0" smtClean="0"/>
              <a:t>するようになっているのである。</a:t>
            </a:r>
          </a:p>
          <a:p>
            <a:endParaRPr lang="ja-JP" altLang="en-US" sz="1200" dirty="0"/>
          </a:p>
          <a:p>
            <a:r>
              <a:rPr lang="ja-JP" altLang="en-US" sz="1200" dirty="0" smtClean="0"/>
              <a:t>一方で、スタンドアロン版において動作させる場合は、スタンドアロン版の同一ホスト上で中継ゲートウェイプログラムがすでに動作しており、中継ゲートウェイプログラムは </a:t>
            </a:r>
            <a:r>
              <a:rPr lang="en-US" altLang="ja-JP" sz="1200" dirty="0" smtClean="0"/>
              <a:t>TCP 443 </a:t>
            </a:r>
            <a:r>
              <a:rPr lang="ja-JP" altLang="en-US" sz="1200" dirty="0" smtClean="0"/>
              <a:t>を占有するので、</a:t>
            </a:r>
            <a:r>
              <a:rPr lang="ja-JP" altLang="en-US" sz="1200" dirty="0"/>
              <a:t> 「</a:t>
            </a:r>
            <a:r>
              <a:rPr lang="en-US" altLang="ja-JP" sz="1200" dirty="0"/>
              <a:t>HTML5 </a:t>
            </a:r>
            <a:r>
              <a:rPr lang="ja-JP" altLang="en-US" sz="1200" dirty="0"/>
              <a:t>版 </a:t>
            </a:r>
            <a:r>
              <a:rPr lang="en-US" altLang="ja-JP" sz="1200" dirty="0"/>
              <a:t>Web </a:t>
            </a:r>
            <a:r>
              <a:rPr lang="ja-JP" altLang="en-US" sz="1200" dirty="0"/>
              <a:t>クライアント用 </a:t>
            </a:r>
            <a:r>
              <a:rPr lang="en-US" altLang="ja-JP" sz="1200" dirty="0"/>
              <a:t>Web </a:t>
            </a:r>
            <a:r>
              <a:rPr lang="ja-JP" altLang="en-US" sz="1200" dirty="0"/>
              <a:t>サーバー」の</a:t>
            </a:r>
            <a:r>
              <a:rPr lang="ja-JP" altLang="en-US" sz="1200" dirty="0" smtClean="0"/>
              <a:t>プログラムの側の </a:t>
            </a:r>
            <a:r>
              <a:rPr lang="en-US" altLang="ja-JP" sz="1200" dirty="0" smtClean="0"/>
              <a:t>TCP </a:t>
            </a:r>
            <a:r>
              <a:rPr lang="ja-JP" altLang="en-US" sz="1200" dirty="0" smtClean="0"/>
              <a:t>ポート番号を異なるポートに変更する必要がある。</a:t>
            </a:r>
            <a:r>
              <a:rPr lang="ja-JP" altLang="en-US" sz="1200" dirty="0"/>
              <a:t>中継</a:t>
            </a:r>
            <a:r>
              <a:rPr lang="ja-JP" altLang="en-US" sz="1200" dirty="0" smtClean="0"/>
              <a:t>ゲートウェイプログラムの側においては、デフォルトの設定ファイルの内容 「</a:t>
            </a:r>
            <a:r>
              <a:rPr lang="en-US" altLang="ja-JP" sz="1200" dirty="0" smtClean="0"/>
              <a:t>ThinGate.ini</a:t>
            </a:r>
            <a:r>
              <a:rPr lang="ja-JP" altLang="en-US" sz="1200" dirty="0" smtClean="0"/>
              <a:t>」 のとおり、 「</a:t>
            </a:r>
            <a:r>
              <a:rPr lang="en-US" altLang="ja-JP" sz="1200" dirty="0" err="1" smtClean="0"/>
              <a:t>WebAppProxyBaseUrl</a:t>
            </a:r>
            <a:r>
              <a:rPr lang="en-US" altLang="ja-JP" sz="1200" dirty="0" smtClean="0"/>
              <a:t>     </a:t>
            </a:r>
            <a:r>
              <a:rPr lang="en-US" altLang="ja-JP" sz="1200" dirty="0"/>
              <a:t>https://127.0.0.1:7002</a:t>
            </a:r>
            <a:r>
              <a:rPr lang="en-US" altLang="ja-JP" sz="1200" dirty="0" smtClean="0"/>
              <a:t>/</a:t>
            </a:r>
            <a:r>
              <a:rPr lang="ja-JP" altLang="en-US" sz="1200" dirty="0" smtClean="0"/>
              <a:t>」という設定があり、ユーザーが </a:t>
            </a:r>
            <a:r>
              <a:rPr lang="en-US" altLang="ja-JP" sz="1200" dirty="0" smtClean="0"/>
              <a:t>TCP 443 </a:t>
            </a:r>
            <a:r>
              <a:rPr lang="ja-JP" altLang="en-US" sz="1200" dirty="0" smtClean="0"/>
              <a:t>にアクセスしてきた場合で、かつ通信内容が</a:t>
            </a:r>
            <a:r>
              <a:rPr lang="ja-JP" altLang="en-US" sz="1200" dirty="0"/>
              <a:t>「</a:t>
            </a:r>
            <a:r>
              <a:rPr lang="en-US" altLang="ja-JP" sz="1200" dirty="0"/>
              <a:t>HTML5 </a:t>
            </a:r>
            <a:r>
              <a:rPr lang="ja-JP" altLang="en-US" sz="1200" dirty="0"/>
              <a:t>版 </a:t>
            </a:r>
            <a:r>
              <a:rPr lang="en-US" altLang="ja-JP" sz="1200" dirty="0"/>
              <a:t>Web </a:t>
            </a:r>
            <a:r>
              <a:rPr lang="ja-JP" altLang="en-US" sz="1200" dirty="0"/>
              <a:t>クライアント用 </a:t>
            </a:r>
            <a:r>
              <a:rPr lang="en-US" altLang="ja-JP" sz="1200" dirty="0"/>
              <a:t>Web </a:t>
            </a:r>
            <a:r>
              <a:rPr lang="ja-JP" altLang="en-US" sz="1200" dirty="0"/>
              <a:t>サーバー</a:t>
            </a:r>
            <a:r>
              <a:rPr lang="ja-JP" altLang="en-US" sz="1200" dirty="0" smtClean="0"/>
              <a:t>」宛のものである場合は、「</a:t>
            </a:r>
            <a:r>
              <a:rPr lang="en-US" altLang="ja-JP" sz="1200" dirty="0" smtClean="0"/>
              <a:t>localhost </a:t>
            </a:r>
            <a:r>
              <a:rPr lang="ja-JP" altLang="en-US" sz="1200" dirty="0" smtClean="0"/>
              <a:t>上の </a:t>
            </a:r>
            <a:r>
              <a:rPr lang="en-US" altLang="ja-JP" sz="1200" dirty="0" smtClean="0"/>
              <a:t>TCP 7002 </a:t>
            </a:r>
            <a:r>
              <a:rPr lang="ja-JP" altLang="en-US" sz="1200" dirty="0" smtClean="0"/>
              <a:t>上にリバースプロキシでリクエストを転送する」挙動が実装されている。そこで</a:t>
            </a:r>
            <a:r>
              <a:rPr lang="ja-JP" altLang="en-US" sz="1200" dirty="0"/>
              <a:t>、 「</a:t>
            </a:r>
            <a:r>
              <a:rPr lang="en-US" altLang="ja-JP" sz="1200" dirty="0"/>
              <a:t>HTML5 </a:t>
            </a:r>
            <a:r>
              <a:rPr lang="ja-JP" altLang="en-US" sz="1200" dirty="0"/>
              <a:t>版 </a:t>
            </a:r>
            <a:r>
              <a:rPr lang="en-US" altLang="ja-JP" sz="1200" dirty="0"/>
              <a:t>Web </a:t>
            </a:r>
            <a:r>
              <a:rPr lang="ja-JP" altLang="en-US" sz="1200" dirty="0"/>
              <a:t>クライアント用 </a:t>
            </a:r>
            <a:r>
              <a:rPr lang="en-US" altLang="ja-JP" sz="1200" dirty="0"/>
              <a:t>Web </a:t>
            </a:r>
            <a:r>
              <a:rPr lang="ja-JP" altLang="en-US" sz="1200" dirty="0"/>
              <a:t>サーバー</a:t>
            </a:r>
            <a:r>
              <a:rPr lang="ja-JP" altLang="en-US" sz="1200" dirty="0" smtClean="0"/>
              <a:t>」の側の </a:t>
            </a:r>
            <a:r>
              <a:rPr lang="en-US" altLang="ja-JP" sz="1200" dirty="0" smtClean="0"/>
              <a:t>Listen </a:t>
            </a:r>
            <a:r>
              <a:rPr lang="ja-JP" altLang="en-US" sz="1200" dirty="0" smtClean="0"/>
              <a:t>ポート番号を「</a:t>
            </a:r>
            <a:r>
              <a:rPr lang="en-US" altLang="ja-JP" sz="1200" dirty="0" smtClean="0"/>
              <a:t>7002</a:t>
            </a:r>
            <a:r>
              <a:rPr lang="ja-JP" altLang="en-US" sz="1200" dirty="0" smtClean="0"/>
              <a:t>」に設定するのである。</a:t>
            </a:r>
            <a:r>
              <a:rPr lang="en-US" altLang="ja-JP" sz="1200" dirty="0" smtClean="0"/>
              <a:t>(</a:t>
            </a:r>
            <a:r>
              <a:rPr lang="ja-JP" altLang="en-US" sz="1200" dirty="0" smtClean="0"/>
              <a:t>なお、何らかの事情がある場合、これらのポート番号は変更可能である。</a:t>
            </a:r>
            <a:r>
              <a:rPr lang="en-US" altLang="ja-JP" sz="1200" dirty="0" smtClean="0"/>
              <a:t>)</a:t>
            </a:r>
            <a:endParaRPr lang="en-US" altLang="ja-JP" sz="1200" dirty="0"/>
          </a:p>
        </p:txBody>
      </p:sp>
      <p:sp>
        <p:nvSpPr>
          <p:cNvPr id="2" name="テキスト ボックス 1"/>
          <p:cNvSpPr txBox="1"/>
          <p:nvPr/>
        </p:nvSpPr>
        <p:spPr>
          <a:xfrm>
            <a:off x="2333296" y="2315489"/>
            <a:ext cx="3026979" cy="369332"/>
          </a:xfrm>
          <a:prstGeom prst="rect">
            <a:avLst/>
          </a:prstGeom>
          <a:noFill/>
        </p:spPr>
        <p:txBody>
          <a:bodyPr wrap="square" rtlCol="0">
            <a:spAutoFit/>
          </a:bodyPr>
          <a:lstStyle/>
          <a:p>
            <a:r>
              <a:rPr kumimoji="1" lang="ja-JP" altLang="en-US" b="1" dirty="0" smtClean="0">
                <a:solidFill>
                  <a:srgbClr val="FFC000"/>
                </a:solidFill>
              </a:rPr>
              <a:t>「</a:t>
            </a:r>
            <a:r>
              <a:rPr kumimoji="1" lang="en-US" altLang="ja-JP" b="1" dirty="0" smtClean="0">
                <a:solidFill>
                  <a:srgbClr val="FFC000"/>
                </a:solidFill>
              </a:rPr>
              <a:t>80</a:t>
            </a:r>
            <a:r>
              <a:rPr kumimoji="1" lang="ja-JP" altLang="en-US" b="1" dirty="0" smtClean="0">
                <a:solidFill>
                  <a:srgbClr val="FFC000"/>
                </a:solidFill>
              </a:rPr>
              <a:t>」</a:t>
            </a:r>
            <a:r>
              <a:rPr kumimoji="1" lang="en-US" altLang="ja-JP" b="1" dirty="0" smtClean="0">
                <a:solidFill>
                  <a:srgbClr val="FFC000"/>
                </a:solidFill>
              </a:rPr>
              <a:t> </a:t>
            </a:r>
            <a:r>
              <a:rPr kumimoji="1" lang="ja-JP" altLang="en-US" b="1" dirty="0" smtClean="0">
                <a:solidFill>
                  <a:srgbClr val="FFC000"/>
                </a:solidFill>
              </a:rPr>
              <a:t>→ 「</a:t>
            </a:r>
            <a:r>
              <a:rPr kumimoji="1" lang="en-US" altLang="ja-JP" b="1" dirty="0" smtClean="0">
                <a:solidFill>
                  <a:srgbClr val="FFC000"/>
                </a:solidFill>
              </a:rPr>
              <a:t>7001</a:t>
            </a:r>
            <a:r>
              <a:rPr kumimoji="1" lang="ja-JP" altLang="en-US" b="1" dirty="0" smtClean="0">
                <a:solidFill>
                  <a:srgbClr val="FFC000"/>
                </a:solidFill>
              </a:rPr>
              <a:t>」</a:t>
            </a:r>
            <a:r>
              <a:rPr kumimoji="1" lang="en-US" altLang="ja-JP" b="1" dirty="0" smtClean="0">
                <a:solidFill>
                  <a:srgbClr val="FFC000"/>
                </a:solidFill>
              </a:rPr>
              <a:t> </a:t>
            </a:r>
            <a:r>
              <a:rPr kumimoji="1" lang="ja-JP" altLang="en-US" b="1" dirty="0" smtClean="0">
                <a:solidFill>
                  <a:srgbClr val="FFC000"/>
                </a:solidFill>
              </a:rPr>
              <a:t>に変更</a:t>
            </a:r>
            <a:endParaRPr kumimoji="1" lang="ja-JP" altLang="en-US" b="1" dirty="0">
              <a:solidFill>
                <a:srgbClr val="FFC000"/>
              </a:solidFill>
            </a:endParaRPr>
          </a:p>
        </p:txBody>
      </p:sp>
      <p:sp>
        <p:nvSpPr>
          <p:cNvPr id="13" name="テキスト ボックス 12"/>
          <p:cNvSpPr txBox="1"/>
          <p:nvPr/>
        </p:nvSpPr>
        <p:spPr>
          <a:xfrm>
            <a:off x="2444652" y="2607232"/>
            <a:ext cx="3026979" cy="369332"/>
          </a:xfrm>
          <a:prstGeom prst="rect">
            <a:avLst/>
          </a:prstGeom>
          <a:noFill/>
        </p:spPr>
        <p:txBody>
          <a:bodyPr wrap="square" rtlCol="0">
            <a:spAutoFit/>
          </a:bodyPr>
          <a:lstStyle/>
          <a:p>
            <a:r>
              <a:rPr kumimoji="1" lang="ja-JP" altLang="en-US" b="1" dirty="0" smtClean="0">
                <a:solidFill>
                  <a:srgbClr val="99FFCC"/>
                </a:solidFill>
              </a:rPr>
              <a:t>「</a:t>
            </a:r>
            <a:r>
              <a:rPr kumimoji="1" lang="en-US" altLang="ja-JP" b="1" dirty="0" smtClean="0">
                <a:solidFill>
                  <a:srgbClr val="99FFCC"/>
                </a:solidFill>
              </a:rPr>
              <a:t>443</a:t>
            </a:r>
            <a:r>
              <a:rPr kumimoji="1" lang="ja-JP" altLang="en-US" b="1" dirty="0" smtClean="0">
                <a:solidFill>
                  <a:srgbClr val="99FFCC"/>
                </a:solidFill>
              </a:rPr>
              <a:t>」</a:t>
            </a:r>
            <a:r>
              <a:rPr kumimoji="1" lang="en-US" altLang="ja-JP" b="1" dirty="0" smtClean="0">
                <a:solidFill>
                  <a:srgbClr val="99FFCC"/>
                </a:solidFill>
              </a:rPr>
              <a:t> </a:t>
            </a:r>
            <a:r>
              <a:rPr kumimoji="1" lang="ja-JP" altLang="en-US" b="1" dirty="0" smtClean="0">
                <a:solidFill>
                  <a:srgbClr val="99FFCC"/>
                </a:solidFill>
              </a:rPr>
              <a:t>→ 「</a:t>
            </a:r>
            <a:r>
              <a:rPr kumimoji="1" lang="en-US" altLang="ja-JP" b="1" dirty="0" smtClean="0">
                <a:solidFill>
                  <a:srgbClr val="99FFCC"/>
                </a:solidFill>
              </a:rPr>
              <a:t>7002</a:t>
            </a:r>
            <a:r>
              <a:rPr kumimoji="1" lang="ja-JP" altLang="en-US" b="1" dirty="0" smtClean="0">
                <a:solidFill>
                  <a:srgbClr val="99FFCC"/>
                </a:solidFill>
              </a:rPr>
              <a:t>」</a:t>
            </a:r>
            <a:r>
              <a:rPr kumimoji="1" lang="en-US" altLang="ja-JP" b="1" dirty="0" smtClean="0">
                <a:solidFill>
                  <a:srgbClr val="99FFCC"/>
                </a:solidFill>
              </a:rPr>
              <a:t> </a:t>
            </a:r>
            <a:r>
              <a:rPr kumimoji="1" lang="ja-JP" altLang="en-US" b="1" dirty="0" smtClean="0">
                <a:solidFill>
                  <a:srgbClr val="99FFCC"/>
                </a:solidFill>
              </a:rPr>
              <a:t>に変更</a:t>
            </a:r>
            <a:endParaRPr kumimoji="1" lang="ja-JP" altLang="en-US" b="1" dirty="0">
              <a:solidFill>
                <a:srgbClr val="99FFCC"/>
              </a:solidFill>
            </a:endParaRPr>
          </a:p>
        </p:txBody>
      </p:sp>
    </p:spTree>
    <p:extLst>
      <p:ext uri="{BB962C8B-B14F-4D97-AF65-F5344CB8AC3E}">
        <p14:creationId xmlns:p14="http://schemas.microsoft.com/office/powerpoint/2010/main" val="149805997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37</a:t>
            </a:fld>
            <a:endParaRPr kumimoji="1" lang="ja-JP" altLang="en-US" dirty="0"/>
          </a:p>
        </p:txBody>
      </p:sp>
      <p:sp>
        <p:nvSpPr>
          <p:cNvPr id="6" name="テキスト ボックス 5"/>
          <p:cNvSpPr txBox="1"/>
          <p:nvPr/>
        </p:nvSpPr>
        <p:spPr>
          <a:xfrm>
            <a:off x="332741" y="204836"/>
            <a:ext cx="10194582" cy="646331"/>
          </a:xfrm>
          <a:prstGeom prst="rect">
            <a:avLst/>
          </a:prstGeom>
          <a:solidFill>
            <a:srgbClr val="FFFFCC"/>
          </a:solidFill>
          <a:ln w="19050">
            <a:solidFill>
              <a:schemeClr val="tx1"/>
            </a:solidFill>
          </a:ln>
        </p:spPr>
        <p:txBody>
          <a:bodyPr wrap="square" rtlCol="0">
            <a:spAutoFit/>
          </a:bodyPr>
          <a:lstStyle/>
          <a:p>
            <a:r>
              <a:rPr lang="en-US" altLang="ja-JP" dirty="0"/>
              <a:t>5</a:t>
            </a:r>
            <a:r>
              <a:rPr kumimoji="1" lang="en-US" altLang="ja-JP" dirty="0" smtClean="0"/>
              <a:t>. </a:t>
            </a:r>
            <a:r>
              <a:rPr lang="ja-JP" altLang="en-US" dirty="0" smtClean="0"/>
              <a:t>設定ファイル </a:t>
            </a:r>
            <a:r>
              <a:rPr lang="en-US" altLang="ja-JP" dirty="0"/>
              <a:t>『</a:t>
            </a:r>
            <a:r>
              <a:rPr lang="en-US" altLang="ja-JP" dirty="0" err="1"/>
              <a:t>ThinWebClient.json</a:t>
            </a:r>
            <a:r>
              <a:rPr lang="en-US" altLang="ja-JP" dirty="0"/>
              <a:t>』 </a:t>
            </a:r>
            <a:r>
              <a:rPr lang="ja-JP" altLang="en-US" dirty="0" err="1" smtClean="0"/>
              <a:t>、</a:t>
            </a:r>
            <a:r>
              <a:rPr lang="en-US" altLang="ja-JP" dirty="0"/>
              <a:t> 『</a:t>
            </a:r>
            <a:r>
              <a:rPr lang="en-US" altLang="ja-JP" dirty="0" err="1"/>
              <a:t>ThinWebClientWebServer.json</a:t>
            </a:r>
            <a:r>
              <a:rPr lang="en-US" altLang="ja-JP" dirty="0"/>
              <a:t>』</a:t>
            </a:r>
            <a:r>
              <a:rPr lang="ja-JP" altLang="en-US" dirty="0" smtClean="0"/>
              <a:t>の編集・保存が完了したら、</a:t>
            </a:r>
            <a:r>
              <a:rPr lang="ja-JP" altLang="en-US" dirty="0"/>
              <a:t>もう一度、 </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smtClean="0"/>
              <a:t>サーバーをテスト実行してみる。</a:t>
            </a:r>
          </a:p>
        </p:txBody>
      </p:sp>
      <p:sp>
        <p:nvSpPr>
          <p:cNvPr id="9" name="テキスト ボックス 8"/>
          <p:cNvSpPr txBox="1"/>
          <p:nvPr/>
        </p:nvSpPr>
        <p:spPr>
          <a:xfrm>
            <a:off x="332741" y="973625"/>
            <a:ext cx="11390336" cy="646331"/>
          </a:xfrm>
          <a:prstGeom prst="rect">
            <a:avLst/>
          </a:prstGeom>
          <a:solidFill>
            <a:schemeClr val="tx1"/>
          </a:solidFill>
        </p:spPr>
        <p:txBody>
          <a:bodyPr wrap="square" rtlCol="0">
            <a:spAutoFit/>
          </a:bodyPr>
          <a:lstStyle/>
          <a:p>
            <a:r>
              <a:rPr lang="sv-SE" altLang="ja-JP" sz="1200" dirty="0" smtClean="0">
                <a:solidFill>
                  <a:schemeClr val="bg1"/>
                </a:solidFill>
                <a:latin typeface="Consolas" panose="020B0609020204030204" pitchFamily="49" charset="0"/>
              </a:rPr>
              <a:t>cd </a:t>
            </a:r>
            <a:r>
              <a:rPr lang="sv-SE" altLang="ja-JP" sz="1200" dirty="0">
                <a:solidFill>
                  <a:schemeClr val="bg1"/>
                </a:solidFill>
                <a:latin typeface="Consolas" panose="020B0609020204030204" pitchFamily="49" charset="0"/>
              </a:rPr>
              <a:t>~/IPA-DN-ThinController-Private/ThinWebClientApp/</a:t>
            </a:r>
          </a:p>
          <a:p>
            <a:endParaRPr lang="sv-SE" altLang="ja-JP" sz="1200" dirty="0">
              <a:solidFill>
                <a:schemeClr val="bg1"/>
              </a:solidFill>
              <a:latin typeface="Consolas" panose="020B0609020204030204" pitchFamily="49" charset="0"/>
            </a:endParaRPr>
          </a:p>
          <a:p>
            <a:r>
              <a:rPr lang="sv-SE" altLang="ja-JP" sz="1200" dirty="0">
                <a:solidFill>
                  <a:schemeClr val="bg1"/>
                </a:solidFill>
                <a:latin typeface="Consolas" panose="020B0609020204030204" pitchFamily="49" charset="0"/>
              </a:rPr>
              <a:t>sudo dotnet run -c Release Daemon Test</a:t>
            </a:r>
            <a:endParaRPr kumimoji="1" lang="ja-JP" altLang="en-US" sz="1200" dirty="0">
              <a:solidFill>
                <a:schemeClr val="bg1"/>
              </a:solidFill>
              <a:latin typeface="Consolas" panose="020B0609020204030204" pitchFamily="49" charset="0"/>
            </a:endParaRPr>
          </a:p>
        </p:txBody>
      </p:sp>
      <p:sp>
        <p:nvSpPr>
          <p:cNvPr id="8" name="テキスト ボックス 7"/>
          <p:cNvSpPr txBox="1"/>
          <p:nvPr/>
        </p:nvSpPr>
        <p:spPr>
          <a:xfrm>
            <a:off x="332741" y="1619956"/>
            <a:ext cx="11546644" cy="584775"/>
          </a:xfrm>
          <a:prstGeom prst="rect">
            <a:avLst/>
          </a:prstGeom>
          <a:noFill/>
        </p:spPr>
        <p:txBody>
          <a:bodyPr wrap="square" rtlCol="0">
            <a:spAutoFit/>
          </a:bodyPr>
          <a:lstStyle/>
          <a:p>
            <a:r>
              <a:rPr kumimoji="1" lang="en-US" altLang="ja-JP" sz="1600" dirty="0" smtClean="0"/>
              <a:t>SSH </a:t>
            </a:r>
            <a:r>
              <a:rPr kumimoji="1" lang="ja-JP" altLang="en-US" sz="1600" dirty="0" smtClean="0"/>
              <a:t>を用いて上記のようにテスト実行を開始した状態で、手元の端末等、インターネットに接続された任意の端末で、</a:t>
            </a:r>
            <a:r>
              <a:rPr kumimoji="1" lang="en-US" altLang="ja-JP" sz="1600" dirty="0" smtClean="0"/>
              <a:t>Web </a:t>
            </a:r>
            <a:r>
              <a:rPr kumimoji="1" lang="ja-JP" altLang="en-US" sz="1600" dirty="0" smtClean="0"/>
              <a:t>ブラウザ </a:t>
            </a:r>
            <a:r>
              <a:rPr kumimoji="1" lang="en-US" altLang="ja-JP" sz="1600" dirty="0" smtClean="0"/>
              <a:t>(Chrome </a:t>
            </a:r>
            <a:r>
              <a:rPr kumimoji="1" lang="ja-JP" altLang="en-US" sz="1600" dirty="0" smtClean="0"/>
              <a:t>等</a:t>
            </a:r>
            <a:r>
              <a:rPr kumimoji="1" lang="en-US" altLang="ja-JP" sz="1600" dirty="0" smtClean="0"/>
              <a:t>) </a:t>
            </a:r>
            <a:r>
              <a:rPr kumimoji="1" lang="ja-JP" altLang="en-US" sz="1600" dirty="0" smtClean="0"/>
              <a:t>を開き、以下の </a:t>
            </a:r>
            <a:r>
              <a:rPr kumimoji="1" lang="en-US" altLang="ja-JP" sz="1600" dirty="0" smtClean="0"/>
              <a:t>URL </a:t>
            </a:r>
            <a:r>
              <a:rPr kumimoji="1" lang="ja-JP" altLang="en-US" sz="1600" dirty="0" smtClean="0"/>
              <a:t>にアクセスしてみる。以下のように、</a:t>
            </a:r>
            <a:r>
              <a:rPr kumimoji="1" lang="en-US" altLang="ja-JP" sz="1600" dirty="0" smtClean="0"/>
              <a:t>HTTPS </a:t>
            </a:r>
            <a:r>
              <a:rPr kumimoji="1" lang="ja-JP" altLang="en-US" sz="1600" dirty="0" smtClean="0"/>
              <a:t>で </a:t>
            </a:r>
            <a:r>
              <a:rPr kumimoji="1" lang="en-US" altLang="ja-JP" sz="1600" dirty="0" smtClean="0"/>
              <a:t>HTML5 </a:t>
            </a:r>
            <a:r>
              <a:rPr kumimoji="1" lang="ja-JP" altLang="en-US" sz="1600" dirty="0" smtClean="0"/>
              <a:t>版 </a:t>
            </a:r>
            <a:r>
              <a:rPr kumimoji="1" lang="en-US" altLang="ja-JP" sz="1600" dirty="0" smtClean="0"/>
              <a:t>Web </a:t>
            </a:r>
            <a:r>
              <a:rPr kumimoji="1" lang="ja-JP" altLang="en-US" sz="1600" dirty="0" smtClean="0"/>
              <a:t>クライアントが表示されれば、成功である。</a:t>
            </a:r>
            <a:endParaRPr kumimoji="1" lang="ja-JP" altLang="en-US" sz="1600" dirty="0"/>
          </a:p>
        </p:txBody>
      </p:sp>
      <p:sp>
        <p:nvSpPr>
          <p:cNvPr id="12" name="テキスト ボックス 11"/>
          <p:cNvSpPr txBox="1"/>
          <p:nvPr/>
        </p:nvSpPr>
        <p:spPr>
          <a:xfrm>
            <a:off x="3201642" y="2266287"/>
            <a:ext cx="4911382" cy="307777"/>
          </a:xfrm>
          <a:prstGeom prst="rect">
            <a:avLst/>
          </a:prstGeom>
          <a:solidFill>
            <a:schemeClr val="accent4">
              <a:lumMod val="20000"/>
              <a:lumOff val="80000"/>
            </a:schemeClr>
          </a:solidFill>
        </p:spPr>
        <p:txBody>
          <a:bodyPr wrap="square" rtlCol="0">
            <a:spAutoFit/>
          </a:bodyPr>
          <a:lstStyle/>
          <a:p>
            <a:r>
              <a:rPr kumimoji="1" lang="en-US" altLang="ja-JP" sz="1400" b="1" dirty="0" smtClean="0">
                <a:solidFill>
                  <a:srgbClr val="0000FF"/>
                </a:solidFill>
              </a:rPr>
              <a:t>http</a:t>
            </a:r>
            <a:r>
              <a:rPr kumimoji="1" lang="en-US" altLang="ja-JP" sz="1400" b="1" u="sng" dirty="0" smtClean="0">
                <a:solidFill>
                  <a:srgbClr val="C00000"/>
                </a:solidFill>
              </a:rPr>
              <a:t>s</a:t>
            </a:r>
            <a:r>
              <a:rPr kumimoji="1" lang="en-US" altLang="ja-JP" sz="1400" b="1" dirty="0" smtClean="0">
                <a:solidFill>
                  <a:srgbClr val="0000FF"/>
                </a:solidFill>
              </a:rPr>
              <a:t>://&lt;</a:t>
            </a:r>
            <a:r>
              <a:rPr kumimoji="1" lang="ja-JP" altLang="en-US" sz="1400" b="1" dirty="0" smtClean="0">
                <a:solidFill>
                  <a:srgbClr val="0000FF"/>
                </a:solidFill>
              </a:rPr>
              <a:t>この構築中の </a:t>
            </a:r>
            <a:r>
              <a:rPr lang="en-US" altLang="ja-JP" sz="1400" b="1" dirty="0" smtClean="0">
                <a:solidFill>
                  <a:srgbClr val="0000FF"/>
                </a:solidFill>
              </a:rPr>
              <a:t>Web </a:t>
            </a:r>
            <a:r>
              <a:rPr lang="ja-JP" altLang="en-US" sz="1400" b="1" dirty="0" smtClean="0">
                <a:solidFill>
                  <a:srgbClr val="0000FF"/>
                </a:solidFill>
              </a:rPr>
              <a:t>サーバーのグローバル </a:t>
            </a:r>
            <a:r>
              <a:rPr lang="en-US" altLang="ja-JP" sz="1400" b="1" dirty="0" smtClean="0">
                <a:solidFill>
                  <a:srgbClr val="0000FF"/>
                </a:solidFill>
              </a:rPr>
              <a:t>IPv4 </a:t>
            </a:r>
            <a:r>
              <a:rPr lang="ja-JP" altLang="en-US" sz="1400" b="1" dirty="0" smtClean="0">
                <a:solidFill>
                  <a:srgbClr val="0000FF"/>
                </a:solidFill>
              </a:rPr>
              <a:t>アドレス</a:t>
            </a:r>
            <a:r>
              <a:rPr lang="en-US" altLang="ja-JP" sz="1400" b="1" dirty="0" smtClean="0">
                <a:solidFill>
                  <a:srgbClr val="0000FF"/>
                </a:solidFill>
              </a:rPr>
              <a:t>/</a:t>
            </a:r>
            <a:endParaRPr kumimoji="1" lang="ja-JP" altLang="en-US" sz="1400" b="1" dirty="0">
              <a:solidFill>
                <a:srgbClr val="0000FF"/>
              </a:solidFill>
            </a:endParaRPr>
          </a:p>
        </p:txBody>
      </p:sp>
      <p:pic>
        <p:nvPicPr>
          <p:cNvPr id="13" name="図 12"/>
          <p:cNvPicPr>
            <a:picLocks noChangeAspect="1"/>
          </p:cNvPicPr>
          <p:nvPr/>
        </p:nvPicPr>
        <p:blipFill>
          <a:blip r:embed="rId2"/>
          <a:stretch>
            <a:fillRect/>
          </a:stretch>
        </p:blipFill>
        <p:spPr>
          <a:xfrm>
            <a:off x="3201641" y="2912619"/>
            <a:ext cx="5179145" cy="3770665"/>
          </a:xfrm>
          <a:prstGeom prst="rect">
            <a:avLst/>
          </a:prstGeom>
        </p:spPr>
      </p:pic>
      <p:sp>
        <p:nvSpPr>
          <p:cNvPr id="14" name="テキスト ボックス 13"/>
          <p:cNvSpPr txBox="1"/>
          <p:nvPr/>
        </p:nvSpPr>
        <p:spPr>
          <a:xfrm>
            <a:off x="3201641" y="2574064"/>
            <a:ext cx="4911383" cy="307777"/>
          </a:xfrm>
          <a:prstGeom prst="rect">
            <a:avLst/>
          </a:prstGeom>
          <a:noFill/>
        </p:spPr>
        <p:txBody>
          <a:bodyPr wrap="square" rtlCol="0">
            <a:spAutoFit/>
          </a:bodyPr>
          <a:lstStyle/>
          <a:p>
            <a:r>
              <a:rPr kumimoji="1" lang="en-US" altLang="ja-JP" sz="1400" dirty="0" smtClean="0"/>
              <a:t>SSL </a:t>
            </a:r>
            <a:r>
              <a:rPr kumimoji="1" lang="ja-JP" altLang="en-US" sz="1400" dirty="0" smtClean="0"/>
              <a:t>証明書検証エラーが表示されるが、この時点では問題無い。</a:t>
            </a:r>
            <a:endParaRPr kumimoji="1" lang="ja-JP" altLang="en-US" sz="1400" dirty="0"/>
          </a:p>
        </p:txBody>
      </p:sp>
    </p:spTree>
    <p:extLst>
      <p:ext uri="{BB962C8B-B14F-4D97-AF65-F5344CB8AC3E}">
        <p14:creationId xmlns:p14="http://schemas.microsoft.com/office/powerpoint/2010/main" val="95679378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38</a:t>
            </a:fld>
            <a:endParaRPr kumimoji="1" lang="ja-JP" altLang="en-US" dirty="0"/>
          </a:p>
        </p:txBody>
      </p:sp>
      <p:sp>
        <p:nvSpPr>
          <p:cNvPr id="7" name="テキスト ボックス 6"/>
          <p:cNvSpPr txBox="1"/>
          <p:nvPr/>
        </p:nvSpPr>
        <p:spPr>
          <a:xfrm>
            <a:off x="379633" y="211644"/>
            <a:ext cx="10038275" cy="646331"/>
          </a:xfrm>
          <a:prstGeom prst="rect">
            <a:avLst/>
          </a:prstGeom>
          <a:solidFill>
            <a:srgbClr val="FFFFCC"/>
          </a:solidFill>
          <a:ln w="19050">
            <a:solidFill>
              <a:schemeClr val="tx1"/>
            </a:solidFill>
          </a:ln>
        </p:spPr>
        <p:txBody>
          <a:bodyPr wrap="square" rtlCol="0">
            <a:spAutoFit/>
          </a:bodyPr>
          <a:lstStyle/>
          <a:p>
            <a:r>
              <a:rPr lang="en-US" altLang="ja-JP" dirty="0"/>
              <a:t>6</a:t>
            </a:r>
            <a:r>
              <a:rPr kumimoji="1" lang="en-US" altLang="ja-JP" dirty="0" smtClean="0"/>
              <a:t>. SSH </a:t>
            </a:r>
            <a:r>
              <a:rPr kumimoji="1" lang="ja-JP" altLang="en-US" dirty="0" smtClean="0"/>
              <a:t>コンソール上で、</a:t>
            </a:r>
            <a:r>
              <a:rPr lang="en-US" altLang="ja-JP" dirty="0"/>
              <a:t>5</a:t>
            </a:r>
            <a:r>
              <a:rPr kumimoji="1" lang="en-US" altLang="ja-JP" dirty="0" smtClean="0"/>
              <a:t> </a:t>
            </a:r>
            <a:r>
              <a:rPr kumimoji="1" lang="ja-JP" altLang="en-US" dirty="0" smtClean="0"/>
              <a:t>でテスト実行中の </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smtClean="0"/>
              <a:t>サーバーを、一度 </a:t>
            </a:r>
            <a:r>
              <a:rPr lang="en-US" altLang="ja-JP" dirty="0" smtClean="0"/>
              <a:t>Enter </a:t>
            </a:r>
            <a:r>
              <a:rPr lang="ja-JP" altLang="en-US" dirty="0" smtClean="0"/>
              <a:t>キーを押して終了する。</a:t>
            </a:r>
            <a:endParaRPr lang="en-US" altLang="ja-JP" b="1" u="sng" dirty="0" smtClean="0">
              <a:solidFill>
                <a:srgbClr val="C00000"/>
              </a:solidFill>
            </a:endParaRPr>
          </a:p>
        </p:txBody>
      </p:sp>
      <p:sp>
        <p:nvSpPr>
          <p:cNvPr id="13" name="テキスト ボックス 12"/>
          <p:cNvSpPr txBox="1"/>
          <p:nvPr/>
        </p:nvSpPr>
        <p:spPr>
          <a:xfrm>
            <a:off x="607624" y="956588"/>
            <a:ext cx="10972800" cy="1015663"/>
          </a:xfrm>
          <a:prstGeom prst="rect">
            <a:avLst/>
          </a:prstGeom>
          <a:solidFill>
            <a:schemeClr val="accent5">
              <a:lumMod val="75000"/>
            </a:schemeClr>
          </a:solidFill>
        </p:spPr>
        <p:txBody>
          <a:bodyPr wrap="square" rtlCol="0">
            <a:spAutoFit/>
          </a:bodyPr>
          <a:lstStyle/>
          <a:p>
            <a:r>
              <a:rPr lang="en-US" altLang="ja-JP" sz="1200" dirty="0">
                <a:solidFill>
                  <a:schemeClr val="bg1"/>
                </a:solidFill>
                <a:latin typeface="Consolas" panose="020B0609020204030204" pitchFamily="49" charset="0"/>
              </a:rPr>
              <a:t>Starting the daemon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p>
          <a:p>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Starting...</a:t>
            </a:r>
          </a:p>
          <a:p>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Started.</a:t>
            </a:r>
          </a:p>
          <a:p>
            <a:r>
              <a:rPr lang="en-US" altLang="ja-JP" sz="1200" dirty="0">
                <a:solidFill>
                  <a:schemeClr val="bg1"/>
                </a:solidFill>
                <a:latin typeface="Consolas" panose="020B0609020204030204" pitchFamily="49" charset="0"/>
              </a:rPr>
              <a:t>The daemon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is now running.</a:t>
            </a:r>
          </a:p>
          <a:p>
            <a:r>
              <a:rPr lang="en-US" altLang="ja-JP" sz="1200" dirty="0">
                <a:solidFill>
                  <a:schemeClr val="bg1"/>
                </a:solidFill>
                <a:latin typeface="Consolas" panose="020B0609020204030204" pitchFamily="49" charset="0"/>
              </a:rPr>
              <a:t>[ Press Enter key to stop the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daemon ]</a:t>
            </a:r>
            <a:endParaRPr lang="en-US" altLang="ja-JP" sz="1200" dirty="0" smtClean="0">
              <a:solidFill>
                <a:schemeClr val="bg1"/>
              </a:solidFill>
              <a:latin typeface="Consolas" panose="020B0609020204030204" pitchFamily="49" charset="0"/>
            </a:endParaRPr>
          </a:p>
        </p:txBody>
      </p:sp>
      <p:sp>
        <p:nvSpPr>
          <p:cNvPr id="14" name="正方形/長方形 13"/>
          <p:cNvSpPr/>
          <p:nvPr/>
        </p:nvSpPr>
        <p:spPr>
          <a:xfrm>
            <a:off x="671996" y="1373371"/>
            <a:ext cx="6877666" cy="6174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7614034" y="1497412"/>
            <a:ext cx="3108536" cy="369332"/>
          </a:xfrm>
          <a:prstGeom prst="rect">
            <a:avLst/>
          </a:prstGeom>
          <a:noFill/>
        </p:spPr>
        <p:txBody>
          <a:bodyPr wrap="square" rtlCol="0">
            <a:spAutoFit/>
          </a:bodyPr>
          <a:lstStyle/>
          <a:p>
            <a:r>
              <a:rPr kumimoji="1" lang="en-US" altLang="ja-JP" b="1" dirty="0" smtClean="0">
                <a:solidFill>
                  <a:srgbClr val="FFFF00"/>
                </a:solidFill>
              </a:rPr>
              <a:t>Enter </a:t>
            </a:r>
            <a:r>
              <a:rPr kumimoji="1" lang="ja-JP" altLang="en-US" b="1" dirty="0" smtClean="0">
                <a:solidFill>
                  <a:srgbClr val="FFFF00"/>
                </a:solidFill>
              </a:rPr>
              <a:t>キーを押して終了する。</a:t>
            </a:r>
            <a:endParaRPr kumimoji="1" lang="ja-JP" altLang="en-US" b="1" dirty="0">
              <a:solidFill>
                <a:srgbClr val="FFFF00"/>
              </a:solidFill>
            </a:endParaRPr>
          </a:p>
        </p:txBody>
      </p:sp>
      <p:sp>
        <p:nvSpPr>
          <p:cNvPr id="12" name="テキスト ボックス 11"/>
          <p:cNvSpPr txBox="1"/>
          <p:nvPr/>
        </p:nvSpPr>
        <p:spPr>
          <a:xfrm>
            <a:off x="354211" y="2070864"/>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7. </a:t>
            </a:r>
            <a:r>
              <a:rPr lang="ja-JP" altLang="en-US" dirty="0" smtClean="0"/>
              <a:t>引き続いて</a:t>
            </a:r>
            <a:r>
              <a:rPr lang="ja-JP" altLang="en-US" dirty="0"/>
              <a:t>、</a:t>
            </a:r>
            <a:r>
              <a:rPr lang="en-US" altLang="ja-JP" dirty="0"/>
              <a:t>SSH </a:t>
            </a:r>
            <a:r>
              <a:rPr lang="ja-JP" altLang="en-US" dirty="0"/>
              <a:t>上で、以下のコマンドを実行し</a:t>
            </a:r>
            <a:r>
              <a:rPr lang="ja-JP" altLang="en-US" dirty="0" smtClean="0"/>
              <a:t>、</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サーバープログラムをデーモンとしてインストールする</a:t>
            </a:r>
            <a:r>
              <a:rPr lang="ja-JP" altLang="en-US" dirty="0" smtClean="0"/>
              <a:t>。</a:t>
            </a:r>
            <a:r>
              <a:rPr lang="en-US" altLang="ja-JP" dirty="0" smtClean="0"/>
              <a:t>1 </a:t>
            </a:r>
            <a:r>
              <a:rPr lang="ja-JP" altLang="en-US" dirty="0"/>
              <a:t>行ずつ実行し、エラーが出ていないかどうかよく確認してから、次を実行すること。</a:t>
            </a:r>
          </a:p>
        </p:txBody>
      </p:sp>
      <p:sp>
        <p:nvSpPr>
          <p:cNvPr id="16" name="テキスト ボックス 15"/>
          <p:cNvSpPr txBox="1"/>
          <p:nvPr/>
        </p:nvSpPr>
        <p:spPr>
          <a:xfrm>
            <a:off x="354211" y="2790272"/>
            <a:ext cx="11353780" cy="923330"/>
          </a:xfrm>
          <a:prstGeom prst="rect">
            <a:avLst/>
          </a:prstGeom>
          <a:solidFill>
            <a:schemeClr val="tx1"/>
          </a:solidFill>
        </p:spPr>
        <p:txBody>
          <a:bodyPr wrap="square" rtlCol="0">
            <a:spAutoFit/>
          </a:bodyPr>
          <a:lstStyle/>
          <a:p>
            <a:r>
              <a:rPr lang="en-US" altLang="ja-JP" dirty="0">
                <a:solidFill>
                  <a:schemeClr val="bg1"/>
                </a:solidFill>
                <a:latin typeface="Consolas" panose="020B0609020204030204" pitchFamily="49" charset="0"/>
              </a:rPr>
              <a:t>cd ~/IPA-DN-</a:t>
            </a:r>
            <a:r>
              <a:rPr lang="en-US" altLang="ja-JP" dirty="0" err="1">
                <a:solidFill>
                  <a:schemeClr val="bg1"/>
                </a:solidFill>
                <a:latin typeface="Consolas" panose="020B0609020204030204" pitchFamily="49" charset="0"/>
              </a:rPr>
              <a:t>ThinController</a:t>
            </a:r>
            <a:r>
              <a:rPr lang="en-US" altLang="ja-JP" dirty="0">
                <a:solidFill>
                  <a:schemeClr val="bg1"/>
                </a:solidFill>
                <a:latin typeface="Consolas" panose="020B0609020204030204" pitchFamily="49" charset="0"/>
              </a:rPr>
              <a:t>-Private/</a:t>
            </a:r>
            <a:r>
              <a:rPr lang="en-US" altLang="ja-JP" dirty="0" err="1">
                <a:solidFill>
                  <a:schemeClr val="bg1"/>
                </a:solidFill>
                <a:latin typeface="Consolas" panose="020B0609020204030204" pitchFamily="49" charset="0"/>
              </a:rPr>
              <a:t>ThinWebClientApp</a:t>
            </a:r>
            <a:r>
              <a:rPr lang="en-US" altLang="ja-JP" dirty="0">
                <a:solidFill>
                  <a:schemeClr val="bg1"/>
                </a:solidFill>
                <a:latin typeface="Consolas" panose="020B0609020204030204" pitchFamily="49" charset="0"/>
              </a:rPr>
              <a:t>/</a:t>
            </a:r>
          </a:p>
          <a:p>
            <a:endParaRPr lang="en-US" altLang="ja-JP" dirty="0">
              <a:solidFill>
                <a:schemeClr val="bg1"/>
              </a:solidFill>
              <a:latin typeface="Consolas" panose="020B0609020204030204" pitchFamily="49" charset="0"/>
            </a:endParaRPr>
          </a:p>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a:t>
            </a:r>
            <a:r>
              <a:rPr lang="en-US" altLang="ja-JP" dirty="0" err="1">
                <a:solidFill>
                  <a:schemeClr val="bg1"/>
                </a:solidFill>
                <a:latin typeface="Consolas" panose="020B0609020204030204" pitchFamily="49" charset="0"/>
              </a:rPr>
              <a:t>dotnet</a:t>
            </a:r>
            <a:r>
              <a:rPr lang="en-US" altLang="ja-JP" dirty="0">
                <a:solidFill>
                  <a:schemeClr val="bg1"/>
                </a:solidFill>
                <a:latin typeface="Consolas" panose="020B0609020204030204" pitchFamily="49" charset="0"/>
              </a:rPr>
              <a:t> run -c Release Daemon Install</a:t>
            </a:r>
          </a:p>
        </p:txBody>
      </p:sp>
      <p:sp>
        <p:nvSpPr>
          <p:cNvPr id="23" name="下矢印 22"/>
          <p:cNvSpPr/>
          <p:nvPr/>
        </p:nvSpPr>
        <p:spPr>
          <a:xfrm>
            <a:off x="3352436" y="3759450"/>
            <a:ext cx="417786" cy="34684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テキスト ボックス 23"/>
          <p:cNvSpPr txBox="1"/>
          <p:nvPr/>
        </p:nvSpPr>
        <p:spPr>
          <a:xfrm>
            <a:off x="3975174" y="3759450"/>
            <a:ext cx="7157856" cy="369332"/>
          </a:xfrm>
          <a:prstGeom prst="rect">
            <a:avLst/>
          </a:prstGeom>
          <a:noFill/>
        </p:spPr>
        <p:txBody>
          <a:bodyPr wrap="square" rtlCol="0">
            <a:spAutoFit/>
          </a:bodyPr>
          <a:lstStyle/>
          <a:p>
            <a:r>
              <a:rPr kumimoji="1" lang="ja-JP" altLang="en-US" dirty="0" smtClean="0"/>
              <a:t>最終行の </a:t>
            </a:r>
            <a:r>
              <a:rPr kumimoji="1" lang="en-US" altLang="ja-JP" dirty="0" smtClean="0"/>
              <a:t>Install </a:t>
            </a:r>
            <a:r>
              <a:rPr kumimoji="1" lang="ja-JP" altLang="en-US" dirty="0" smtClean="0"/>
              <a:t>コマンドを実行し、以下の結果が表示されれば </a:t>
            </a:r>
            <a:r>
              <a:rPr kumimoji="1" lang="en-US" altLang="ja-JP" dirty="0" smtClean="0"/>
              <a:t>OK</a:t>
            </a:r>
            <a:r>
              <a:rPr kumimoji="1" lang="ja-JP" altLang="en-US" dirty="0" err="1" smtClean="0"/>
              <a:t>。</a:t>
            </a:r>
            <a:endParaRPr kumimoji="1" lang="ja-JP" altLang="en-US" dirty="0"/>
          </a:p>
        </p:txBody>
      </p:sp>
      <p:sp>
        <p:nvSpPr>
          <p:cNvPr id="25" name="テキスト ボックス 24"/>
          <p:cNvSpPr txBox="1"/>
          <p:nvPr/>
        </p:nvSpPr>
        <p:spPr>
          <a:xfrm>
            <a:off x="1352913" y="4128782"/>
            <a:ext cx="9953973" cy="2631490"/>
          </a:xfrm>
          <a:prstGeom prst="rect">
            <a:avLst/>
          </a:prstGeom>
          <a:solidFill>
            <a:schemeClr val="accent5">
              <a:lumMod val="75000"/>
            </a:schemeClr>
          </a:solidFill>
        </p:spPr>
        <p:txBody>
          <a:bodyPr wrap="square" rtlCol="0">
            <a:spAutoFit/>
          </a:bodyPr>
          <a:lstStyle/>
          <a:p>
            <a:r>
              <a:rPr lang="en-US" altLang="ja-JP" sz="1100" dirty="0">
                <a:solidFill>
                  <a:schemeClr val="bg1"/>
                </a:solidFill>
                <a:latin typeface="Consolas" panose="020B0609020204030204" pitchFamily="49" charset="0"/>
              </a:rPr>
              <a:t>The file '/</a:t>
            </a:r>
            <a:r>
              <a:rPr lang="en-US" altLang="ja-JP" sz="1100" dirty="0" err="1">
                <a:solidFill>
                  <a:schemeClr val="bg1"/>
                </a:solidFill>
                <a:latin typeface="Consolas" panose="020B0609020204030204" pitchFamily="49" charset="0"/>
              </a:rPr>
              <a:t>etc</a:t>
            </a:r>
            <a:r>
              <a:rPr lang="en-US" altLang="ja-JP" sz="1100" dirty="0">
                <a:solidFill>
                  <a:schemeClr val="bg1"/>
                </a:solidFill>
                <a:latin typeface="Consolas" panose="020B0609020204030204" pitchFamily="49" charset="0"/>
              </a:rPr>
              <a:t>/</a:t>
            </a:r>
            <a:r>
              <a:rPr lang="en-US" altLang="ja-JP" sz="1100" dirty="0" err="1">
                <a:solidFill>
                  <a:schemeClr val="bg1"/>
                </a:solidFill>
                <a:latin typeface="Consolas" panose="020B0609020204030204" pitchFamily="49" charset="0"/>
              </a:rPr>
              <a:t>systemd</a:t>
            </a:r>
            <a:r>
              <a:rPr lang="en-US" altLang="ja-JP" sz="1100" dirty="0">
                <a:solidFill>
                  <a:schemeClr val="bg1"/>
                </a:solidFill>
                <a:latin typeface="Consolas" panose="020B0609020204030204" pitchFamily="49" charset="0"/>
              </a:rPr>
              <a:t>/system/</a:t>
            </a:r>
            <a:r>
              <a:rPr lang="en-US" altLang="ja-JP" sz="1100" dirty="0" err="1">
                <a:solidFill>
                  <a:schemeClr val="bg1"/>
                </a:solidFill>
                <a:latin typeface="Consolas" panose="020B0609020204030204" pitchFamily="49" charset="0"/>
              </a:rPr>
              <a:t>IPA.App.ThinWebClientApp.service</a:t>
            </a:r>
            <a:r>
              <a:rPr lang="en-US" altLang="ja-JP" sz="1100" dirty="0">
                <a:solidFill>
                  <a:schemeClr val="bg1"/>
                </a:solidFill>
                <a:latin typeface="Consolas" panose="020B0609020204030204" pitchFamily="49" charset="0"/>
              </a:rPr>
              <a:t>' is created successfully.</a:t>
            </a:r>
          </a:p>
          <a:p>
            <a:endParaRPr lang="en-US" altLang="ja-JP" sz="1100" dirty="0">
              <a:solidFill>
                <a:schemeClr val="bg1"/>
              </a:solidFill>
              <a:latin typeface="Consolas" panose="020B0609020204030204" pitchFamily="49" charset="0"/>
            </a:endParaRPr>
          </a:p>
          <a:p>
            <a:r>
              <a:rPr lang="en-US" altLang="ja-JP" sz="1100" dirty="0">
                <a:solidFill>
                  <a:schemeClr val="bg1"/>
                </a:solidFill>
                <a:latin typeface="Consolas" panose="020B0609020204030204" pitchFamily="49" charset="0"/>
              </a:rPr>
              <a:t>Usage of the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daemon:</a:t>
            </a:r>
          </a:p>
          <a:p>
            <a:endParaRPr lang="en-US" altLang="ja-JP" sz="1100" dirty="0">
              <a:solidFill>
                <a:schemeClr val="bg1"/>
              </a:solidFill>
              <a:latin typeface="Consolas" panose="020B0609020204030204" pitchFamily="49" charset="0"/>
            </a:endParaRPr>
          </a:p>
          <a:p>
            <a:r>
              <a:rPr lang="en-US" altLang="ja-JP" sz="1100" dirty="0" err="1">
                <a:solidFill>
                  <a:schemeClr val="bg1"/>
                </a:solidFill>
                <a:latin typeface="Consolas" panose="020B0609020204030204" pitchFamily="49" charset="0"/>
              </a:rPr>
              <a:t>systemctl</a:t>
            </a:r>
            <a:r>
              <a:rPr lang="en-US" altLang="ja-JP" sz="1100" dirty="0">
                <a:solidFill>
                  <a:schemeClr val="bg1"/>
                </a:solidFill>
                <a:latin typeface="Consolas" panose="020B0609020204030204" pitchFamily="49" charset="0"/>
              </a:rPr>
              <a:t> enable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 Enable the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daemon on system startup.</a:t>
            </a:r>
          </a:p>
          <a:p>
            <a:r>
              <a:rPr lang="en-US" altLang="ja-JP" sz="1100" dirty="0" err="1">
                <a:solidFill>
                  <a:schemeClr val="bg1"/>
                </a:solidFill>
                <a:latin typeface="Consolas" panose="020B0609020204030204" pitchFamily="49" charset="0"/>
              </a:rPr>
              <a:t>systemctl</a:t>
            </a:r>
            <a:r>
              <a:rPr lang="en-US" altLang="ja-JP" sz="1100" dirty="0">
                <a:solidFill>
                  <a:schemeClr val="bg1"/>
                </a:solidFill>
                <a:latin typeface="Consolas" panose="020B0609020204030204" pitchFamily="49" charset="0"/>
              </a:rPr>
              <a:t> disable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 Disable the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daemon on system startup.</a:t>
            </a:r>
          </a:p>
          <a:p>
            <a:r>
              <a:rPr lang="en-US" altLang="ja-JP" sz="1100" dirty="0" err="1">
                <a:solidFill>
                  <a:schemeClr val="bg1"/>
                </a:solidFill>
                <a:latin typeface="Consolas" panose="020B0609020204030204" pitchFamily="49" charset="0"/>
              </a:rPr>
              <a:t>systemctl</a:t>
            </a:r>
            <a:r>
              <a:rPr lang="en-US" altLang="ja-JP" sz="1100" dirty="0">
                <a:solidFill>
                  <a:schemeClr val="bg1"/>
                </a:solidFill>
                <a:latin typeface="Consolas" panose="020B0609020204030204" pitchFamily="49" charset="0"/>
              </a:rPr>
              <a:t> start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 Start the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daemon.</a:t>
            </a:r>
          </a:p>
          <a:p>
            <a:r>
              <a:rPr lang="en-US" altLang="ja-JP" sz="1100" dirty="0" err="1">
                <a:solidFill>
                  <a:schemeClr val="bg1"/>
                </a:solidFill>
                <a:latin typeface="Consolas" panose="020B0609020204030204" pitchFamily="49" charset="0"/>
              </a:rPr>
              <a:t>systemctl</a:t>
            </a:r>
            <a:r>
              <a:rPr lang="en-US" altLang="ja-JP" sz="1100" dirty="0">
                <a:solidFill>
                  <a:schemeClr val="bg1"/>
                </a:solidFill>
                <a:latin typeface="Consolas" panose="020B0609020204030204" pitchFamily="49" charset="0"/>
              </a:rPr>
              <a:t> stop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 Stop the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daemon.</a:t>
            </a:r>
          </a:p>
          <a:p>
            <a:r>
              <a:rPr lang="en-US" altLang="ja-JP" sz="1100" dirty="0" err="1">
                <a:solidFill>
                  <a:schemeClr val="bg1"/>
                </a:solidFill>
                <a:latin typeface="Consolas" panose="020B0609020204030204" pitchFamily="49" charset="0"/>
              </a:rPr>
              <a:t>systemctl</a:t>
            </a:r>
            <a:r>
              <a:rPr lang="en-US" altLang="ja-JP" sz="1100" dirty="0">
                <a:solidFill>
                  <a:schemeClr val="bg1"/>
                </a:solidFill>
                <a:latin typeface="Consolas" panose="020B0609020204030204" pitchFamily="49" charset="0"/>
              </a:rPr>
              <a:t> restart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 Reload the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daemon.</a:t>
            </a:r>
          </a:p>
          <a:p>
            <a:r>
              <a:rPr lang="en-US" altLang="ja-JP" sz="1100" dirty="0" err="1">
                <a:solidFill>
                  <a:schemeClr val="bg1"/>
                </a:solidFill>
                <a:latin typeface="Consolas" panose="020B0609020204030204" pitchFamily="49" charset="0"/>
              </a:rPr>
              <a:t>systemctl</a:t>
            </a:r>
            <a:r>
              <a:rPr lang="en-US" altLang="ja-JP" sz="1100" dirty="0">
                <a:solidFill>
                  <a:schemeClr val="bg1"/>
                </a:solidFill>
                <a:latin typeface="Consolas" panose="020B0609020204030204" pitchFamily="49" charset="0"/>
              </a:rPr>
              <a:t> status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 Show the current status of the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daemon.</a:t>
            </a:r>
          </a:p>
          <a:p>
            <a:endParaRPr lang="en-US" altLang="ja-JP" sz="1100" dirty="0">
              <a:solidFill>
                <a:schemeClr val="bg1"/>
              </a:solidFill>
              <a:latin typeface="Consolas" panose="020B0609020204030204" pitchFamily="49" charset="0"/>
            </a:endParaRPr>
          </a:p>
          <a:p>
            <a:r>
              <a:rPr lang="en-US" altLang="ja-JP" sz="1100" dirty="0">
                <a:solidFill>
                  <a:schemeClr val="bg1"/>
                </a:solidFill>
                <a:latin typeface="Consolas" panose="020B0609020204030204" pitchFamily="49" charset="0"/>
              </a:rPr>
              <a:t>Reloading the </a:t>
            </a:r>
            <a:r>
              <a:rPr lang="en-US" altLang="ja-JP" sz="1100" dirty="0" err="1">
                <a:solidFill>
                  <a:schemeClr val="bg1"/>
                </a:solidFill>
                <a:latin typeface="Consolas" panose="020B0609020204030204" pitchFamily="49" charset="0"/>
              </a:rPr>
              <a:t>systemd</a:t>
            </a:r>
            <a:r>
              <a:rPr lang="en-US" altLang="ja-JP" sz="1100" dirty="0">
                <a:solidFill>
                  <a:schemeClr val="bg1"/>
                </a:solidFill>
                <a:latin typeface="Consolas" panose="020B0609020204030204" pitchFamily="49" charset="0"/>
              </a:rPr>
              <a:t> framework...</a:t>
            </a:r>
          </a:p>
          <a:p>
            <a:r>
              <a:rPr lang="en-US" altLang="ja-JP" sz="1100" dirty="0">
                <a:solidFill>
                  <a:schemeClr val="bg1"/>
                </a:solidFill>
                <a:latin typeface="Consolas" panose="020B0609020204030204" pitchFamily="49" charset="0"/>
              </a:rPr>
              <a:t>Done.</a:t>
            </a:r>
          </a:p>
          <a:p>
            <a:endParaRPr lang="en-US" altLang="ja-JP" sz="1100" dirty="0">
              <a:solidFill>
                <a:schemeClr val="bg1"/>
              </a:solidFill>
              <a:latin typeface="Consolas" panose="020B0609020204030204" pitchFamily="49" charset="0"/>
            </a:endParaRPr>
          </a:p>
          <a:p>
            <a:r>
              <a:rPr lang="en-US" altLang="ja-JP" sz="1100" dirty="0">
                <a:solidFill>
                  <a:schemeClr val="bg1"/>
                </a:solidFill>
                <a:latin typeface="Consolas" panose="020B0609020204030204" pitchFamily="49" charset="0"/>
              </a:rPr>
              <a:t>Have a nice day! Today is 2021/09/17.</a:t>
            </a:r>
          </a:p>
        </p:txBody>
      </p:sp>
      <p:sp>
        <p:nvSpPr>
          <p:cNvPr id="26" name="正方形/長方形 25"/>
          <p:cNvSpPr/>
          <p:nvPr/>
        </p:nvSpPr>
        <p:spPr>
          <a:xfrm>
            <a:off x="1401657" y="4155936"/>
            <a:ext cx="6906097" cy="27538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91363970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39</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8. 7 </a:t>
            </a:r>
            <a:r>
              <a:rPr kumimoji="1" lang="ja-JP" altLang="en-US" dirty="0" smtClean="0"/>
              <a:t>でインストールが完了した </a:t>
            </a:r>
            <a:r>
              <a:rPr lang="en-US" altLang="ja-JP" dirty="0" smtClean="0"/>
              <a:t>HTML5 </a:t>
            </a:r>
            <a:r>
              <a:rPr lang="ja-JP" altLang="en-US" dirty="0"/>
              <a:t>版 </a:t>
            </a:r>
            <a:r>
              <a:rPr lang="en-US" altLang="ja-JP" dirty="0"/>
              <a:t>Web </a:t>
            </a:r>
            <a:r>
              <a:rPr lang="ja-JP" altLang="en-US" dirty="0"/>
              <a:t>クライアント用 </a:t>
            </a:r>
            <a:r>
              <a:rPr lang="en-US" altLang="ja-JP" dirty="0"/>
              <a:t>Web </a:t>
            </a:r>
            <a:r>
              <a:rPr lang="ja-JP" altLang="en-US" dirty="0"/>
              <a:t>サーバーデーモン</a:t>
            </a:r>
            <a:r>
              <a:rPr kumimoji="1" lang="ja-JP" altLang="en-US" dirty="0" smtClean="0"/>
              <a:t>「</a:t>
            </a:r>
            <a:r>
              <a:rPr lang="en-US" altLang="ja-JP" dirty="0" err="1" smtClean="0"/>
              <a:t>IPA.App.ThinWebClientApp</a:t>
            </a:r>
            <a:r>
              <a:rPr lang="ja-JP" altLang="en-US" dirty="0" smtClean="0"/>
              <a:t>」を有効にする。</a:t>
            </a:r>
            <a:r>
              <a:rPr lang="en-US" altLang="ja-JP" dirty="0" smtClean="0"/>
              <a:t>(</a:t>
            </a:r>
            <a:r>
              <a:rPr lang="ja-JP" altLang="en-US" dirty="0" smtClean="0"/>
              <a:t>システム起動時に自動的に起動されるようにする。</a:t>
            </a:r>
            <a:r>
              <a:rPr lang="en-US" altLang="ja-JP" dirty="0" smtClean="0"/>
              <a:t>)</a:t>
            </a:r>
            <a:endParaRPr lang="ja-JP" altLang="en-US" dirty="0"/>
          </a:p>
        </p:txBody>
      </p:sp>
      <p:sp>
        <p:nvSpPr>
          <p:cNvPr id="6" name="テキスト ボックス 5"/>
          <p:cNvSpPr txBox="1"/>
          <p:nvPr/>
        </p:nvSpPr>
        <p:spPr>
          <a:xfrm>
            <a:off x="332741" y="1789595"/>
            <a:ext cx="11353780"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a:t>
            </a:r>
            <a:r>
              <a:rPr lang="en-US" altLang="ja-JP" dirty="0" err="1">
                <a:solidFill>
                  <a:schemeClr val="bg1"/>
                </a:solidFill>
                <a:latin typeface="Consolas" panose="020B0609020204030204" pitchFamily="49" charset="0"/>
              </a:rPr>
              <a:t>systemctl</a:t>
            </a:r>
            <a:r>
              <a:rPr lang="en-US" altLang="ja-JP" dirty="0">
                <a:solidFill>
                  <a:schemeClr val="bg1"/>
                </a:solidFill>
                <a:latin typeface="Consolas" panose="020B0609020204030204" pitchFamily="49" charset="0"/>
              </a:rPr>
              <a:t> enable </a:t>
            </a:r>
            <a:r>
              <a:rPr lang="en-US" altLang="ja-JP" dirty="0" err="1" smtClean="0">
                <a:solidFill>
                  <a:schemeClr val="bg1"/>
                </a:solidFill>
                <a:latin typeface="Consolas" panose="020B0609020204030204" pitchFamily="49" charset="0"/>
              </a:rPr>
              <a:t>IPA.App.ThinWebClientApp</a:t>
            </a:r>
            <a:endParaRPr kumimoji="1" lang="ja-JP" altLang="en-US" dirty="0">
              <a:solidFill>
                <a:schemeClr val="bg1"/>
              </a:solidFill>
              <a:latin typeface="Consolas" panose="020B0609020204030204" pitchFamily="49" charset="0"/>
            </a:endParaRPr>
          </a:p>
        </p:txBody>
      </p:sp>
      <p:sp>
        <p:nvSpPr>
          <p:cNvPr id="7" name="テキスト ボックス 6"/>
          <p:cNvSpPr txBox="1"/>
          <p:nvPr/>
        </p:nvSpPr>
        <p:spPr>
          <a:xfrm>
            <a:off x="332741" y="2498505"/>
            <a:ext cx="11444412" cy="369332"/>
          </a:xfrm>
          <a:prstGeom prst="rect">
            <a:avLst/>
          </a:prstGeom>
          <a:noFill/>
          <a:ln w="19050">
            <a:noFill/>
          </a:ln>
        </p:spPr>
        <p:txBody>
          <a:bodyPr wrap="square" rtlCol="0">
            <a:spAutoFit/>
          </a:bodyPr>
          <a:lstStyle>
            <a:defPPr>
              <a:defRPr lang="ja-JP"/>
            </a:defPPr>
          </a:lstStyle>
          <a:p>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サーバーデーモン「</a:t>
            </a:r>
            <a:r>
              <a:rPr lang="en-US" altLang="ja-JP" dirty="0" err="1" smtClean="0"/>
              <a:t>IPA.App.ThinWebClientApp</a:t>
            </a:r>
            <a:r>
              <a:rPr lang="ja-JP" altLang="en-US" dirty="0" smtClean="0"/>
              <a:t>」</a:t>
            </a:r>
            <a:r>
              <a:rPr lang="ja-JP" altLang="en-US" dirty="0"/>
              <a:t>を早速起動する。</a:t>
            </a:r>
            <a:endParaRPr lang="en-US" altLang="ja-JP" dirty="0"/>
          </a:p>
        </p:txBody>
      </p:sp>
      <p:sp>
        <p:nvSpPr>
          <p:cNvPr id="8" name="テキスト ボックス 7"/>
          <p:cNvSpPr txBox="1"/>
          <p:nvPr/>
        </p:nvSpPr>
        <p:spPr>
          <a:xfrm>
            <a:off x="332741" y="2917278"/>
            <a:ext cx="11353780"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a:t>
            </a:r>
            <a:r>
              <a:rPr lang="en-US" altLang="ja-JP" dirty="0" err="1">
                <a:solidFill>
                  <a:schemeClr val="bg1"/>
                </a:solidFill>
                <a:latin typeface="Consolas" panose="020B0609020204030204" pitchFamily="49" charset="0"/>
              </a:rPr>
              <a:t>systemctl</a:t>
            </a:r>
            <a:r>
              <a:rPr lang="en-US" altLang="ja-JP" dirty="0">
                <a:solidFill>
                  <a:schemeClr val="bg1"/>
                </a:solidFill>
                <a:latin typeface="Consolas" panose="020B0609020204030204" pitchFamily="49" charset="0"/>
              </a:rPr>
              <a:t> start </a:t>
            </a:r>
            <a:r>
              <a:rPr lang="en-US" altLang="ja-JP" dirty="0" err="1" smtClean="0">
                <a:solidFill>
                  <a:schemeClr val="bg1"/>
                </a:solidFill>
                <a:latin typeface="Consolas" panose="020B0609020204030204" pitchFamily="49" charset="0"/>
              </a:rPr>
              <a:t>IPA.App.ThinWebClientApp</a:t>
            </a:r>
            <a:endParaRPr kumimoji="1" lang="ja-JP" altLang="en-US" dirty="0">
              <a:solidFill>
                <a:schemeClr val="bg1"/>
              </a:solidFill>
              <a:latin typeface="Consolas" panose="020B0609020204030204" pitchFamily="49" charset="0"/>
            </a:endParaRPr>
          </a:p>
        </p:txBody>
      </p:sp>
      <p:sp>
        <p:nvSpPr>
          <p:cNvPr id="9" name="テキスト ボックス 8"/>
          <p:cNvSpPr txBox="1"/>
          <p:nvPr/>
        </p:nvSpPr>
        <p:spPr>
          <a:xfrm>
            <a:off x="332741" y="3608026"/>
            <a:ext cx="11444412" cy="369332"/>
          </a:xfrm>
          <a:prstGeom prst="rect">
            <a:avLst/>
          </a:prstGeom>
          <a:noFill/>
          <a:ln w="19050">
            <a:noFill/>
          </a:ln>
        </p:spPr>
        <p:txBody>
          <a:bodyPr wrap="square" rtlCol="0">
            <a:spAutoFit/>
          </a:bodyPr>
          <a:lstStyle/>
          <a:p>
            <a:r>
              <a:rPr kumimoji="1" lang="ja-JP" altLang="en-US" dirty="0" smtClean="0"/>
              <a:t>上記を実行しても、結果は何も表示されないが、</a:t>
            </a:r>
            <a:r>
              <a:rPr kumimoji="1" lang="en-US" altLang="ja-JP" dirty="0" err="1" smtClean="0"/>
              <a:t>ps</a:t>
            </a:r>
            <a:r>
              <a:rPr kumimoji="1" lang="en-US" altLang="ja-JP" dirty="0" smtClean="0"/>
              <a:t> </a:t>
            </a:r>
            <a:r>
              <a:rPr kumimoji="1" lang="en-US" altLang="ja-JP" dirty="0" err="1" smtClean="0"/>
              <a:t>auxf</a:t>
            </a:r>
            <a:r>
              <a:rPr kumimoji="1" lang="en-US" altLang="ja-JP" dirty="0" smtClean="0"/>
              <a:t> (</a:t>
            </a:r>
            <a:r>
              <a:rPr kumimoji="1" lang="ja-JP" altLang="en-US" dirty="0" smtClean="0"/>
              <a:t>プロセス一覧の表示</a:t>
            </a:r>
            <a:r>
              <a:rPr kumimoji="1" lang="en-US" altLang="ja-JP" dirty="0" smtClean="0"/>
              <a:t>) </a:t>
            </a:r>
            <a:r>
              <a:rPr kumimoji="1" lang="ja-JP" altLang="en-US" dirty="0" smtClean="0"/>
              <a:t>をするとデーモンが起動していることが分かる。</a:t>
            </a:r>
            <a:endParaRPr lang="en-US" altLang="ja-JP" dirty="0"/>
          </a:p>
        </p:txBody>
      </p:sp>
      <p:sp>
        <p:nvSpPr>
          <p:cNvPr id="10" name="テキスト ボックス 9"/>
          <p:cNvSpPr txBox="1"/>
          <p:nvPr/>
        </p:nvSpPr>
        <p:spPr>
          <a:xfrm>
            <a:off x="332741" y="4137308"/>
            <a:ext cx="11353780" cy="369332"/>
          </a:xfrm>
          <a:prstGeom prst="rect">
            <a:avLst/>
          </a:prstGeom>
          <a:solidFill>
            <a:schemeClr val="tx1"/>
          </a:solidFill>
        </p:spPr>
        <p:txBody>
          <a:bodyPr wrap="square" rtlCol="0">
            <a:spAutoFit/>
          </a:bodyPr>
          <a:lstStyle/>
          <a:p>
            <a:r>
              <a:rPr lang="en-US" altLang="ja-JP" dirty="0" err="1" smtClean="0">
                <a:solidFill>
                  <a:schemeClr val="bg1"/>
                </a:solidFill>
                <a:latin typeface="Consolas" panose="020B0609020204030204" pitchFamily="49" charset="0"/>
              </a:rPr>
              <a:t>ps</a:t>
            </a:r>
            <a:r>
              <a:rPr lang="en-US" altLang="ja-JP" dirty="0" smtClean="0">
                <a:solidFill>
                  <a:schemeClr val="bg1"/>
                </a:solidFill>
                <a:latin typeface="Consolas" panose="020B0609020204030204" pitchFamily="49" charset="0"/>
              </a:rPr>
              <a:t> </a:t>
            </a:r>
            <a:r>
              <a:rPr lang="en-US" altLang="ja-JP" dirty="0" err="1" smtClean="0">
                <a:solidFill>
                  <a:schemeClr val="bg1"/>
                </a:solidFill>
                <a:latin typeface="Consolas" panose="020B0609020204030204" pitchFamily="49" charset="0"/>
              </a:rPr>
              <a:t>auxf</a:t>
            </a:r>
            <a:r>
              <a:rPr lang="en-US" altLang="ja-JP" dirty="0" smtClean="0">
                <a:solidFill>
                  <a:schemeClr val="bg1"/>
                </a:solidFill>
                <a:latin typeface="Consolas" panose="020B0609020204030204" pitchFamily="49" charset="0"/>
              </a:rPr>
              <a:t> | cat</a:t>
            </a:r>
            <a:endParaRPr kumimoji="1" lang="ja-JP" altLang="en-US" dirty="0">
              <a:solidFill>
                <a:schemeClr val="bg1"/>
              </a:solidFill>
              <a:latin typeface="Consolas" panose="020B0609020204030204" pitchFamily="49" charset="0"/>
            </a:endParaRPr>
          </a:p>
        </p:txBody>
      </p:sp>
      <p:sp>
        <p:nvSpPr>
          <p:cNvPr id="13" name="テキスト ボックス 12"/>
          <p:cNvSpPr txBox="1"/>
          <p:nvPr/>
        </p:nvSpPr>
        <p:spPr>
          <a:xfrm>
            <a:off x="2510177" y="4937881"/>
            <a:ext cx="9176344" cy="1569660"/>
          </a:xfrm>
          <a:prstGeom prst="rect">
            <a:avLst/>
          </a:prstGeom>
          <a:solidFill>
            <a:schemeClr val="accent5">
              <a:lumMod val="75000"/>
            </a:schemeClr>
          </a:solidFill>
        </p:spPr>
        <p:txBody>
          <a:bodyPr wrap="square" rtlCol="0">
            <a:spAutoFit/>
          </a:bodyPr>
          <a:lstStyle/>
          <a:p>
            <a:r>
              <a:rPr lang="en-US" altLang="ja-JP" sz="1200" dirty="0">
                <a:solidFill>
                  <a:schemeClr val="bg1"/>
                </a:solidFill>
                <a:latin typeface="Consolas" panose="020B0609020204030204" pitchFamily="49" charset="0"/>
              </a:rPr>
              <a:t>root        4442  0.0  0.0   8616  3104 ?        S    11:59   0:00 bash /home/ubuntu/IPA-DN-ThinController-Private/ThinWebClientApp/Local/App_IPA.App.ThinWebClientApp/daemon_helper/run_daemon.sh /</a:t>
            </a:r>
            <a:r>
              <a:rPr lang="en-US" altLang="ja-JP" sz="1200" dirty="0" err="1">
                <a:solidFill>
                  <a:schemeClr val="bg1"/>
                </a:solidFill>
                <a:latin typeface="Consolas" panose="020B0609020204030204" pitchFamily="49" charset="0"/>
              </a:rPr>
              <a:t>usr</a:t>
            </a:r>
            <a:r>
              <a:rPr lang="en-US" altLang="ja-JP" sz="1200" dirty="0">
                <a:solidFill>
                  <a:schemeClr val="bg1"/>
                </a:solidFill>
                <a:latin typeface="Consolas" panose="020B0609020204030204" pitchFamily="49" charset="0"/>
              </a:rPr>
              <a:t>/share/</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exec /home/</a:t>
            </a:r>
            <a:r>
              <a:rPr lang="en-US" altLang="ja-JP" sz="1200" dirty="0" err="1">
                <a:solidFill>
                  <a:schemeClr val="bg1"/>
                </a:solidFill>
                <a:latin typeface="Consolas" panose="020B0609020204030204" pitchFamily="49" charset="0"/>
              </a:rPr>
              <a:t>ubuntu</a:t>
            </a:r>
            <a:r>
              <a:rPr lang="en-US" altLang="ja-JP" sz="1200" dirty="0">
                <a:solidFill>
                  <a:schemeClr val="bg1"/>
                </a:solidFill>
                <a:latin typeface="Consolas" panose="020B0609020204030204" pitchFamily="49" charset="0"/>
              </a:rPr>
              <a:t>/IPA-DN-</a:t>
            </a:r>
            <a:r>
              <a:rPr lang="en-US" altLang="ja-JP" sz="1200" dirty="0" err="1">
                <a:solidFill>
                  <a:schemeClr val="bg1"/>
                </a:solidFill>
                <a:latin typeface="Consolas" panose="020B0609020204030204" pitchFamily="49" charset="0"/>
              </a:rPr>
              <a:t>ThinController</a:t>
            </a:r>
            <a:r>
              <a:rPr lang="en-US" altLang="ja-JP" sz="1200" dirty="0">
                <a:solidFill>
                  <a:schemeClr val="bg1"/>
                </a:solidFill>
                <a:latin typeface="Consolas" panose="020B0609020204030204" pitchFamily="49" charset="0"/>
              </a:rPr>
              <a:t>-Private/</a:t>
            </a:r>
            <a:r>
              <a:rPr lang="en-US" altLang="ja-JP" sz="1200" dirty="0" err="1">
                <a:solidFill>
                  <a:schemeClr val="bg1"/>
                </a:solidFill>
                <a:latin typeface="Consolas" panose="020B0609020204030204" pitchFamily="49" charset="0"/>
              </a:rPr>
              <a:t>ThinWebClientApp</a:t>
            </a:r>
            <a:r>
              <a:rPr lang="en-US" altLang="ja-JP" sz="1200" dirty="0">
                <a:solidFill>
                  <a:schemeClr val="bg1"/>
                </a:solidFill>
                <a:latin typeface="Consolas" panose="020B0609020204030204" pitchFamily="49" charset="0"/>
              </a:rPr>
              <a:t>/bin/Release/net5.0/ThinWebClientApp.dll /</a:t>
            </a:r>
            <a:r>
              <a:rPr lang="en-US" altLang="ja-JP" sz="1200" dirty="0" err="1">
                <a:solidFill>
                  <a:schemeClr val="bg1"/>
                </a:solidFill>
                <a:latin typeface="Consolas" panose="020B0609020204030204" pitchFamily="49" charset="0"/>
              </a:rPr>
              <a:t>cmd:Daemon</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ExecMain</a:t>
            </a:r>
            <a:endParaRPr lang="en-US" altLang="ja-JP" sz="1200" dirty="0">
              <a:solidFill>
                <a:schemeClr val="bg1"/>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root        4444 61.2  3.9 2671412 158032 ?      </a:t>
            </a:r>
            <a:r>
              <a:rPr lang="en-US" altLang="ja-JP" sz="1200" dirty="0" err="1">
                <a:solidFill>
                  <a:schemeClr val="bg1"/>
                </a:solidFill>
                <a:latin typeface="Consolas" panose="020B0609020204030204" pitchFamily="49" charset="0"/>
              </a:rPr>
              <a:t>Sl</a:t>
            </a:r>
            <a:r>
              <a:rPr lang="en-US" altLang="ja-JP" sz="1200" dirty="0">
                <a:solidFill>
                  <a:schemeClr val="bg1"/>
                </a:solidFill>
                <a:latin typeface="Consolas" panose="020B0609020204030204" pitchFamily="49" charset="0"/>
              </a:rPr>
              <a:t>   11:59   0:03  \_ /</a:t>
            </a:r>
            <a:r>
              <a:rPr lang="en-US" altLang="ja-JP" sz="1200" dirty="0" err="1">
                <a:solidFill>
                  <a:schemeClr val="bg1"/>
                </a:solidFill>
                <a:latin typeface="Consolas" panose="020B0609020204030204" pitchFamily="49" charset="0"/>
              </a:rPr>
              <a:t>usr</a:t>
            </a:r>
            <a:r>
              <a:rPr lang="en-US" altLang="ja-JP" sz="1200" dirty="0">
                <a:solidFill>
                  <a:schemeClr val="bg1"/>
                </a:solidFill>
                <a:latin typeface="Consolas" panose="020B0609020204030204" pitchFamily="49" charset="0"/>
              </a:rPr>
              <a:t>/share/</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exec /home/</a:t>
            </a:r>
            <a:r>
              <a:rPr lang="en-US" altLang="ja-JP" sz="1200" dirty="0" err="1">
                <a:solidFill>
                  <a:schemeClr val="bg1"/>
                </a:solidFill>
                <a:latin typeface="Consolas" panose="020B0609020204030204" pitchFamily="49" charset="0"/>
              </a:rPr>
              <a:t>ubuntu</a:t>
            </a:r>
            <a:r>
              <a:rPr lang="en-US" altLang="ja-JP" sz="1200" dirty="0">
                <a:solidFill>
                  <a:schemeClr val="bg1"/>
                </a:solidFill>
                <a:latin typeface="Consolas" panose="020B0609020204030204" pitchFamily="49" charset="0"/>
              </a:rPr>
              <a:t>/IPA-DN-</a:t>
            </a:r>
            <a:r>
              <a:rPr lang="en-US" altLang="ja-JP" sz="1200" dirty="0" err="1">
                <a:solidFill>
                  <a:schemeClr val="bg1"/>
                </a:solidFill>
                <a:latin typeface="Consolas" panose="020B0609020204030204" pitchFamily="49" charset="0"/>
              </a:rPr>
              <a:t>ThinController</a:t>
            </a:r>
            <a:r>
              <a:rPr lang="en-US" altLang="ja-JP" sz="1200" dirty="0">
                <a:solidFill>
                  <a:schemeClr val="bg1"/>
                </a:solidFill>
                <a:latin typeface="Consolas" panose="020B0609020204030204" pitchFamily="49" charset="0"/>
              </a:rPr>
              <a:t>-Private/</a:t>
            </a:r>
            <a:r>
              <a:rPr lang="en-US" altLang="ja-JP" sz="1200" dirty="0" err="1">
                <a:solidFill>
                  <a:schemeClr val="bg1"/>
                </a:solidFill>
                <a:latin typeface="Consolas" panose="020B0609020204030204" pitchFamily="49" charset="0"/>
              </a:rPr>
              <a:t>ThinWebClientApp</a:t>
            </a:r>
            <a:r>
              <a:rPr lang="en-US" altLang="ja-JP" sz="1200" dirty="0">
                <a:solidFill>
                  <a:schemeClr val="bg1"/>
                </a:solidFill>
                <a:latin typeface="Consolas" panose="020B0609020204030204" pitchFamily="49" charset="0"/>
              </a:rPr>
              <a:t>/bin/Release/net5.0/ThinWebClientApp.dll /</a:t>
            </a:r>
            <a:r>
              <a:rPr lang="en-US" altLang="ja-JP" sz="1200" dirty="0" err="1">
                <a:solidFill>
                  <a:schemeClr val="bg1"/>
                </a:solidFill>
                <a:latin typeface="Consolas" panose="020B0609020204030204" pitchFamily="49" charset="0"/>
              </a:rPr>
              <a:t>cmd:Daemon</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ExecMain</a:t>
            </a:r>
            <a:endParaRPr lang="en-US" altLang="ja-JP" sz="1200" dirty="0">
              <a:solidFill>
                <a:schemeClr val="bg1"/>
              </a:solidFill>
              <a:latin typeface="Consolas" panose="020B0609020204030204" pitchFamily="49" charset="0"/>
            </a:endParaRPr>
          </a:p>
        </p:txBody>
      </p:sp>
      <p:sp>
        <p:nvSpPr>
          <p:cNvPr id="14" name="テキスト ボックス 13"/>
          <p:cNvSpPr txBox="1"/>
          <p:nvPr/>
        </p:nvSpPr>
        <p:spPr>
          <a:xfrm>
            <a:off x="2510177" y="4564117"/>
            <a:ext cx="5214926" cy="373764"/>
          </a:xfrm>
          <a:prstGeom prst="rect">
            <a:avLst/>
          </a:prstGeom>
          <a:noFill/>
        </p:spPr>
        <p:txBody>
          <a:bodyPr wrap="square" rtlCol="0">
            <a:spAutoFit/>
          </a:bodyPr>
          <a:lstStyle/>
          <a:p>
            <a:r>
              <a:rPr kumimoji="1" lang="en-US" altLang="ja-JP" dirty="0" err="1" smtClean="0"/>
              <a:t>ps</a:t>
            </a:r>
            <a:r>
              <a:rPr kumimoji="1" lang="en-US" altLang="ja-JP" dirty="0" smtClean="0"/>
              <a:t> </a:t>
            </a:r>
            <a:r>
              <a:rPr kumimoji="1" lang="en-US" altLang="ja-JP" dirty="0" err="1" smtClean="0"/>
              <a:t>auxf</a:t>
            </a:r>
            <a:r>
              <a:rPr kumimoji="1" lang="en-US" altLang="ja-JP" dirty="0" smtClean="0"/>
              <a:t> </a:t>
            </a:r>
            <a:r>
              <a:rPr kumimoji="1" lang="ja-JP" altLang="en-US" dirty="0" smtClean="0"/>
              <a:t>の実行例</a:t>
            </a:r>
            <a:endParaRPr kumimoji="1" lang="ja-JP" altLang="en-US" dirty="0"/>
          </a:p>
        </p:txBody>
      </p:sp>
    </p:spTree>
    <p:extLst>
      <p:ext uri="{BB962C8B-B14F-4D97-AF65-F5344CB8AC3E}">
        <p14:creationId xmlns:p14="http://schemas.microsoft.com/office/powerpoint/2010/main" val="2216797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4</a:t>
            </a:fld>
            <a:endParaRPr kumimoji="1" lang="ja-JP" altLang="en-US" dirty="0"/>
          </a:p>
        </p:txBody>
      </p:sp>
      <p:sp>
        <p:nvSpPr>
          <p:cNvPr id="3" name="テキスト ボックス 2"/>
          <p:cNvSpPr txBox="1"/>
          <p:nvPr/>
        </p:nvSpPr>
        <p:spPr>
          <a:xfrm>
            <a:off x="275896" y="1022182"/>
            <a:ext cx="11603421" cy="1446550"/>
          </a:xfrm>
          <a:prstGeom prst="rect">
            <a:avLst/>
          </a:prstGeom>
          <a:solidFill>
            <a:schemeClr val="accent4">
              <a:lumMod val="40000"/>
              <a:lumOff val="60000"/>
            </a:schemeClr>
          </a:solidFill>
        </p:spPr>
        <p:txBody>
          <a:bodyPr wrap="square" rtlCol="0" anchor="ctr">
            <a:spAutoFit/>
          </a:bodyPr>
          <a:lstStyle/>
          <a:p>
            <a:pPr algn="ctr"/>
            <a:r>
              <a:rPr kumimoji="1" lang="en-US" altLang="ja-JP" sz="8800" dirty="0" smtClean="0"/>
              <a:t>1. </a:t>
            </a:r>
            <a:r>
              <a:rPr kumimoji="1" lang="ja-JP" altLang="en-US" sz="8800" dirty="0" smtClean="0"/>
              <a:t>はじめに</a:t>
            </a:r>
            <a:endParaRPr kumimoji="1" lang="ja-JP" altLang="en-US" sz="8800" dirty="0"/>
          </a:p>
        </p:txBody>
      </p:sp>
      <p:pic>
        <p:nvPicPr>
          <p:cNvPr id="6" name="図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04546" y="3854669"/>
            <a:ext cx="1311056" cy="1917826"/>
          </a:xfrm>
          <a:prstGeom prst="rect">
            <a:avLst/>
          </a:prstGeom>
        </p:spPr>
      </p:pic>
      <p:sp>
        <p:nvSpPr>
          <p:cNvPr id="7" name="テキスト ボックス 6"/>
          <p:cNvSpPr txBox="1"/>
          <p:nvPr/>
        </p:nvSpPr>
        <p:spPr>
          <a:xfrm>
            <a:off x="544727" y="3660682"/>
            <a:ext cx="7732986" cy="2677656"/>
          </a:xfrm>
          <a:prstGeom prst="rect">
            <a:avLst/>
          </a:prstGeom>
          <a:solidFill>
            <a:srgbClr val="FFFFCC"/>
          </a:solidFill>
        </p:spPr>
        <p:txBody>
          <a:bodyPr wrap="square" rtlCol="0">
            <a:spAutoFit/>
          </a:bodyPr>
          <a:lstStyle/>
          <a:p>
            <a:pPr marL="285750" indent="-285750">
              <a:buFont typeface="Arial" panose="020B0604020202020204" pitchFamily="34" charset="0"/>
              <a:buChar char="•"/>
            </a:pPr>
            <a:r>
              <a:rPr kumimoji="1" lang="en-US" altLang="ja-JP" sz="1400" dirty="0" smtClean="0"/>
              <a:t>IPA </a:t>
            </a:r>
            <a:r>
              <a:rPr kumimoji="1" lang="ja-JP" altLang="en-US" sz="1400" dirty="0" smtClean="0"/>
              <a:t>サイバー技術研究室では、シン・テレワークシステムの中継ゲートウェイの動作状況の統計データを収集しています。</a:t>
            </a:r>
            <a:br>
              <a:rPr kumimoji="1" lang="ja-JP" altLang="en-US" sz="1400" dirty="0" smtClean="0"/>
            </a:br>
            <a:r>
              <a:rPr lang="ja-JP" altLang="en-US" sz="1400" dirty="0"/>
              <a:t>シン・テレワークシステム</a:t>
            </a:r>
            <a:r>
              <a:rPr kumimoji="1" lang="ja-JP" altLang="en-US" sz="1400" dirty="0" smtClean="0"/>
              <a:t>の中継システムは、統計情報を </a:t>
            </a:r>
            <a:r>
              <a:rPr kumimoji="1" lang="en-US" altLang="ja-JP" sz="1400" dirty="0" smtClean="0"/>
              <a:t>NTT </a:t>
            </a:r>
            <a:r>
              <a:rPr kumimoji="1" lang="ja-JP" altLang="en-US" sz="1400" dirty="0" smtClean="0"/>
              <a:t>東日本</a:t>
            </a:r>
            <a:r>
              <a:rPr kumimoji="1" lang="en-US" altLang="ja-JP" sz="1400" dirty="0" smtClean="0"/>
              <a:t>-IPA </a:t>
            </a:r>
            <a:r>
              <a:rPr kumimoji="1" lang="ja-JP" altLang="en-US" sz="1400" dirty="0" smtClean="0"/>
              <a:t>シン・テレワークシステム 開発チームの統計サーバーに送付します。</a:t>
            </a:r>
            <a:r>
              <a:rPr kumimoji="1" lang="en-US" altLang="ja-JP" sz="1400" dirty="0" smtClean="0"/>
              <a:t/>
            </a:r>
            <a:br>
              <a:rPr kumimoji="1" lang="en-US" altLang="ja-JP" sz="1400" dirty="0" smtClean="0"/>
            </a:br>
            <a:r>
              <a:rPr lang="ja-JP" altLang="en-US" sz="1400" dirty="0" smtClean="0"/>
              <a:t>統計情報は、</a:t>
            </a:r>
            <a:r>
              <a:rPr lang="ja-JP" altLang="en-US" sz="1400" dirty="0"/>
              <a:t>シン・テレワークシステム</a:t>
            </a:r>
            <a:r>
              <a:rPr lang="ja-JP" altLang="en-US" sz="1400" dirty="0" smtClean="0"/>
              <a:t>が</a:t>
            </a:r>
            <a:r>
              <a:rPr lang="ja-JP" altLang="en-US" sz="1400" dirty="0"/>
              <a:t>日本国内でどの程度活用されているかを確認し、</a:t>
            </a:r>
            <a:r>
              <a:rPr lang="en-US" altLang="ja-JP" sz="1400" dirty="0"/>
              <a:t>IPA </a:t>
            </a:r>
            <a:r>
              <a:rPr lang="ja-JP" altLang="en-US" sz="1400" dirty="0"/>
              <a:t>サイバー技術研究室の活動に関する社会的理解や必要な予算の獲得等のために利用されます</a:t>
            </a:r>
            <a:r>
              <a:rPr lang="ja-JP" altLang="en-US" sz="1400" dirty="0" smtClean="0"/>
              <a:t>。</a:t>
            </a:r>
            <a:r>
              <a:rPr lang="en-US" altLang="ja-JP" sz="1400" dirty="0" smtClean="0"/>
              <a:t/>
            </a:r>
            <a:br>
              <a:rPr lang="en-US" altLang="ja-JP" sz="1400" dirty="0" smtClean="0"/>
            </a:br>
            <a:r>
              <a:rPr lang="ja-JP" altLang="en-US" sz="1400" dirty="0"/>
              <a:t>収集され保存される統計情報には、シン・テレワークシステムの</a:t>
            </a:r>
            <a:r>
              <a:rPr lang="ja-JP" altLang="en-US" sz="1400" dirty="0" smtClean="0"/>
              <a:t>中継システムを</a:t>
            </a:r>
            <a:r>
              <a:rPr lang="ja-JP" altLang="en-US" sz="1400" dirty="0"/>
              <a:t>経由するセッション数、接続コンピュータ台数、通信データ量</a:t>
            </a:r>
            <a:r>
              <a:rPr lang="ja-JP" altLang="en-US" sz="1400" dirty="0" smtClean="0"/>
              <a:t>、「シン・テレワークシステム コントローラ」が生成する統計データ、「</a:t>
            </a:r>
            <a:r>
              <a:rPr lang="ja-JP" altLang="en-US" sz="1400" dirty="0"/>
              <a:t>中継システム</a:t>
            </a:r>
            <a:r>
              <a:rPr lang="ja-JP" altLang="en-US" sz="1400" dirty="0" smtClean="0"/>
              <a:t>」ホストそのもの </a:t>
            </a:r>
            <a:r>
              <a:rPr lang="en-US" altLang="ja-JP" sz="1400" dirty="0"/>
              <a:t>(</a:t>
            </a:r>
            <a:r>
              <a:rPr lang="ja-JP" altLang="en-US" sz="1400" dirty="0"/>
              <a:t>統計情報の送付先</a:t>
            </a:r>
            <a:r>
              <a:rPr lang="en-US" altLang="ja-JP" sz="1400" dirty="0"/>
              <a:t>) </a:t>
            </a:r>
            <a:r>
              <a:rPr lang="ja-JP" altLang="en-US" sz="1400" dirty="0" smtClean="0"/>
              <a:t>の固有の </a:t>
            </a:r>
            <a:r>
              <a:rPr lang="en-US" altLang="ja-JP" sz="1400" dirty="0" smtClean="0"/>
              <a:t>ID</a:t>
            </a:r>
            <a:r>
              <a:rPr lang="ja-JP" altLang="en-US" sz="1400" dirty="0" err="1" smtClean="0"/>
              <a:t>、</a:t>
            </a:r>
            <a:r>
              <a:rPr lang="en-US" altLang="ja-JP" sz="1400" dirty="0" smtClean="0"/>
              <a:t>IP </a:t>
            </a:r>
            <a:r>
              <a:rPr lang="ja-JP" altLang="en-US" sz="1400" dirty="0"/>
              <a:t>アドレスおよび</a:t>
            </a:r>
            <a:r>
              <a:rPr lang="ja-JP" altLang="en-US" sz="1400" dirty="0" smtClean="0"/>
              <a:t>ホスト名、</a:t>
            </a:r>
            <a:r>
              <a:rPr lang="en-US" altLang="ja-JP" sz="1400" dirty="0" smtClean="0"/>
              <a:t>OS</a:t>
            </a:r>
            <a:r>
              <a:rPr lang="ja-JP" altLang="en-US" sz="1400" dirty="0" smtClean="0"/>
              <a:t> のバージョン、中継ゲートウェイのバージョン番号が</a:t>
            </a:r>
            <a:r>
              <a:rPr lang="ja-JP" altLang="en-US" sz="1400" dirty="0"/>
              <a:t>含まれます。</a:t>
            </a:r>
            <a:r>
              <a:rPr lang="en-US" altLang="ja-JP" sz="1400" dirty="0" smtClean="0"/>
              <a:t/>
            </a:r>
            <a:br>
              <a:rPr lang="en-US" altLang="ja-JP" sz="1400" dirty="0" smtClean="0"/>
            </a:br>
            <a:r>
              <a:rPr lang="ja-JP" altLang="en-US" sz="1400" dirty="0" smtClean="0"/>
              <a:t>個人</a:t>
            </a:r>
            <a:r>
              <a:rPr lang="ja-JP" altLang="en-US" sz="1400" dirty="0"/>
              <a:t>情報や認証</a:t>
            </a:r>
            <a:r>
              <a:rPr lang="ja-JP" altLang="en-US" sz="1400" dirty="0" smtClean="0"/>
              <a:t>情報、通信データ、ユーザー名、パスワード、秘密鍵等の秘密情報が収集されることはありません。</a:t>
            </a:r>
            <a:endParaRPr kumimoji="1" lang="ja-JP" altLang="en-US" sz="1400" dirty="0"/>
          </a:p>
        </p:txBody>
      </p:sp>
    </p:spTree>
    <p:extLst>
      <p:ext uri="{BB962C8B-B14F-4D97-AF65-F5344CB8AC3E}">
        <p14:creationId xmlns:p14="http://schemas.microsoft.com/office/powerpoint/2010/main" val="1164594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40</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867799"/>
            <a:ext cx="11444412" cy="5355312"/>
          </a:xfrm>
          <a:prstGeom prst="rect">
            <a:avLst/>
          </a:prstGeom>
          <a:solidFill>
            <a:srgbClr val="FFFFCC"/>
          </a:solidFill>
          <a:ln w="19050">
            <a:solidFill>
              <a:schemeClr val="tx1"/>
            </a:solidFill>
          </a:ln>
        </p:spPr>
        <p:txBody>
          <a:bodyPr wrap="square" rtlCol="0">
            <a:spAutoFit/>
          </a:bodyPr>
          <a:lstStyle/>
          <a:p>
            <a:r>
              <a:rPr kumimoji="1" lang="en-US" altLang="ja-JP" dirty="0" smtClean="0"/>
              <a:t>9. </a:t>
            </a:r>
            <a:r>
              <a:rPr kumimoji="1" lang="ja-JP" altLang="en-US" dirty="0" smtClean="0"/>
              <a:t>後の解説手順</a:t>
            </a:r>
            <a:r>
              <a:rPr lang="ja-JP" altLang="en-US" dirty="0" smtClean="0"/>
              <a:t>「</a:t>
            </a:r>
            <a:r>
              <a:rPr lang="en-US" altLang="ja-JP" dirty="0"/>
              <a:t>5-9. </a:t>
            </a:r>
            <a:r>
              <a:rPr lang="ja-JP" altLang="en-US" dirty="0"/>
              <a:t>中継ゲートウェイのプロセスの自動起動方法」に</a:t>
            </a:r>
            <a:r>
              <a:rPr lang="ja-JP" altLang="en-US" dirty="0" smtClean="0"/>
              <a:t>より、中継ゲートウェイのプロセスが自動起動するように設定された後に、</a:t>
            </a:r>
            <a:r>
              <a:rPr kumimoji="1" lang="ja-JP" altLang="en-US" dirty="0" smtClean="0"/>
              <a:t/>
            </a:r>
            <a:br>
              <a:rPr kumimoji="1" lang="ja-JP" altLang="en-US" dirty="0" smtClean="0"/>
            </a:br>
            <a:endParaRPr kumimoji="1" lang="ja-JP" altLang="en-US" dirty="0" smtClean="0"/>
          </a:p>
          <a:p>
            <a:r>
              <a:rPr kumimoji="1" lang="en-US" altLang="ja-JP" dirty="0" smtClean="0"/>
              <a:t>Linux </a:t>
            </a:r>
            <a:r>
              <a:rPr kumimoji="1" lang="ja-JP" altLang="en-US" dirty="0" smtClean="0"/>
              <a:t>サーバーを再起動し </a:t>
            </a:r>
            <a:r>
              <a:rPr lang="en-US" altLang="ja-JP" dirty="0" smtClean="0"/>
              <a:t>(</a:t>
            </a:r>
            <a:r>
              <a:rPr lang="en-US" altLang="ja-JP" b="1" dirty="0" err="1" smtClean="0"/>
              <a:t>sudo</a:t>
            </a:r>
            <a:r>
              <a:rPr lang="en-US" altLang="ja-JP" b="1" dirty="0" smtClean="0"/>
              <a:t> reboot </a:t>
            </a:r>
            <a:r>
              <a:rPr lang="ja-JP" altLang="en-US" dirty="0" smtClean="0"/>
              <a:t>コマンドを実行するとよい</a:t>
            </a:r>
            <a:r>
              <a:rPr lang="en-US" altLang="ja-JP" dirty="0" smtClean="0"/>
              <a:t>)</a:t>
            </a:r>
            <a:r>
              <a:rPr kumimoji="1" lang="ja-JP" altLang="en-US" dirty="0" err="1" smtClean="0"/>
              <a:t>、</a:t>
            </a:r>
            <a:endParaRPr kumimoji="1" lang="en-US" altLang="ja-JP" dirty="0" smtClean="0"/>
          </a:p>
          <a:p>
            <a:r>
              <a:rPr kumimoji="1" lang="ja-JP" altLang="en-US" dirty="0" smtClean="0"/>
              <a:t>再起動後も、サービスが正しく立ち上がって稼働することを確認する。</a:t>
            </a:r>
            <a:r>
              <a:rPr kumimoji="1" lang="en-US" altLang="ja-JP" dirty="0" smtClean="0"/>
              <a:t/>
            </a:r>
            <a:br>
              <a:rPr kumimoji="1" lang="en-US" altLang="ja-JP" dirty="0" smtClean="0"/>
            </a:br>
            <a:r>
              <a:rPr kumimoji="1" lang="en-US" altLang="ja-JP" dirty="0" smtClean="0"/>
              <a:t>※ VM </a:t>
            </a:r>
            <a:r>
              <a:rPr kumimoji="1" lang="ja-JP" altLang="en-US" dirty="0" smtClean="0"/>
              <a:t>のスペックやディスク、</a:t>
            </a:r>
            <a:r>
              <a:rPr kumimoji="1" lang="en-US" altLang="ja-JP" dirty="0" smtClean="0"/>
              <a:t>CPU </a:t>
            </a:r>
            <a:r>
              <a:rPr kumimoji="1" lang="ja-JP" altLang="en-US" dirty="0" smtClean="0"/>
              <a:t>の速度によって、</a:t>
            </a:r>
            <a:r>
              <a:rPr kumimoji="1" lang="en-US" altLang="ja-JP" dirty="0" smtClean="0"/>
              <a:t>Linux </a:t>
            </a:r>
            <a:r>
              <a:rPr kumimoji="1" lang="ja-JP" altLang="en-US" dirty="0" smtClean="0"/>
              <a:t>サーバー起動後、サービスの起動まで数十秒かかる場合がある。</a:t>
            </a:r>
            <a:endParaRPr kumimoji="1" lang="en-US" altLang="ja-JP" dirty="0" smtClean="0"/>
          </a:p>
          <a:p>
            <a:endParaRPr lang="en-US" altLang="ja-JP" dirty="0"/>
          </a:p>
          <a:p>
            <a:r>
              <a:rPr lang="ja-JP" altLang="en-US" dirty="0" smtClean="0"/>
              <a:t>再起動後の確認ポイント</a:t>
            </a:r>
            <a:r>
              <a:rPr lang="en-US" altLang="ja-JP" dirty="0" smtClean="0"/>
              <a:t/>
            </a:r>
            <a:br>
              <a:rPr lang="en-US" altLang="ja-JP" dirty="0" smtClean="0"/>
            </a:br>
            <a:endParaRPr lang="en-US" altLang="ja-JP" dirty="0" smtClean="0"/>
          </a:p>
          <a:p>
            <a:pPr marL="342900" indent="-342900">
              <a:buFont typeface="Arial" panose="020B0604020202020204" pitchFamily="34" charset="0"/>
              <a:buChar char="•"/>
            </a:pPr>
            <a:r>
              <a:rPr lang="ja-JP" altLang="en-US" dirty="0" smtClean="0"/>
              <a:t>以下の</a:t>
            </a:r>
            <a:r>
              <a:rPr lang="en-US" altLang="ja-JP" dirty="0"/>
              <a:t>HTML5 </a:t>
            </a:r>
            <a:r>
              <a:rPr lang="ja-JP" altLang="en-US" dirty="0"/>
              <a:t>版 </a:t>
            </a:r>
            <a:r>
              <a:rPr lang="en-US" altLang="ja-JP" dirty="0"/>
              <a:t>Web </a:t>
            </a:r>
            <a:r>
              <a:rPr lang="ja-JP" altLang="en-US" dirty="0"/>
              <a:t>クライアントに</a:t>
            </a:r>
            <a:r>
              <a:rPr lang="ja-JP" altLang="en-US" dirty="0" smtClean="0"/>
              <a:t>アクセスできること。</a:t>
            </a:r>
            <a:r>
              <a:rPr lang="en-US" altLang="ja-JP" dirty="0" smtClean="0"/>
              <a:t/>
            </a:r>
            <a:br>
              <a:rPr lang="en-US" altLang="ja-JP" dirty="0" smtClean="0"/>
            </a:br>
            <a:r>
              <a:rPr lang="en-US" altLang="ja-JP" b="1" u="sng" dirty="0" smtClean="0">
                <a:solidFill>
                  <a:srgbClr val="0000FF"/>
                </a:solidFill>
              </a:rPr>
              <a:t>https</a:t>
            </a:r>
            <a:r>
              <a:rPr lang="en-US" altLang="ja-JP" b="1" u="sng" dirty="0">
                <a:solidFill>
                  <a:srgbClr val="0000FF"/>
                </a:solidFill>
              </a:rPr>
              <a:t>://&lt;HTML5 </a:t>
            </a:r>
            <a:r>
              <a:rPr lang="ja-JP" altLang="en-US" b="1" u="sng" dirty="0">
                <a:solidFill>
                  <a:srgbClr val="0000FF"/>
                </a:solidFill>
              </a:rPr>
              <a:t>版 </a:t>
            </a:r>
            <a:r>
              <a:rPr lang="en-US" altLang="ja-JP" b="1" u="sng" dirty="0">
                <a:solidFill>
                  <a:srgbClr val="0000FF"/>
                </a:solidFill>
              </a:rPr>
              <a:t>Web </a:t>
            </a:r>
            <a:r>
              <a:rPr lang="ja-JP" altLang="en-US" b="1" u="sng" dirty="0">
                <a:solidFill>
                  <a:srgbClr val="0000FF"/>
                </a:solidFill>
              </a:rPr>
              <a:t>クライアント用 </a:t>
            </a:r>
            <a:r>
              <a:rPr lang="en-US" altLang="ja-JP" b="1" u="sng" dirty="0">
                <a:solidFill>
                  <a:srgbClr val="0000FF"/>
                </a:solidFill>
              </a:rPr>
              <a:t>Web </a:t>
            </a:r>
            <a:r>
              <a:rPr lang="ja-JP" altLang="en-US" b="1" u="sng" dirty="0">
                <a:solidFill>
                  <a:srgbClr val="0000FF"/>
                </a:solidFill>
              </a:rPr>
              <a:t>サーバーのグローバル </a:t>
            </a:r>
            <a:r>
              <a:rPr lang="en-US" altLang="ja-JP" b="1" u="sng" dirty="0">
                <a:solidFill>
                  <a:srgbClr val="0000FF"/>
                </a:solidFill>
              </a:rPr>
              <a:t>IPv4 </a:t>
            </a:r>
            <a:r>
              <a:rPr lang="ja-JP" altLang="en-US" b="1" u="sng" dirty="0">
                <a:solidFill>
                  <a:srgbClr val="0000FF"/>
                </a:solidFill>
              </a:rPr>
              <a:t>アドレス</a:t>
            </a:r>
            <a:r>
              <a:rPr lang="en-US" altLang="ja-JP" b="1" u="sng" dirty="0" smtClean="0">
                <a:solidFill>
                  <a:srgbClr val="0000FF"/>
                </a:solidFill>
              </a:rPr>
              <a:t>&gt;/</a:t>
            </a:r>
            <a:r>
              <a:rPr lang="en-US" altLang="ja-JP" dirty="0" smtClean="0"/>
              <a:t/>
            </a:r>
            <a:br>
              <a:rPr lang="en-US" altLang="ja-JP" dirty="0" smtClean="0"/>
            </a:br>
            <a:r>
              <a:rPr lang="en-US" altLang="ja-JP" dirty="0" smtClean="0"/>
              <a:t/>
            </a:r>
            <a:br>
              <a:rPr lang="en-US" altLang="ja-JP" dirty="0" smtClean="0"/>
            </a:br>
            <a:r>
              <a:rPr lang="en-US" altLang="ja-JP" dirty="0" smtClean="0"/>
              <a:t>※ SSL </a:t>
            </a:r>
            <a:r>
              <a:rPr lang="ja-JP" altLang="en-US" dirty="0" smtClean="0"/>
              <a:t>証明書の検証エラーが発生するが、無視して差し支え無い。</a:t>
            </a:r>
            <a:endParaRPr lang="en-US" altLang="ja-JP" dirty="0" smtClean="0"/>
          </a:p>
          <a:p>
            <a:endParaRPr lang="en-US" altLang="ja-JP" dirty="0"/>
          </a:p>
          <a:p>
            <a:r>
              <a:rPr lang="ja-JP" altLang="en-US" dirty="0" smtClean="0"/>
              <a:t>★ 注意事項</a:t>
            </a:r>
            <a:endParaRPr lang="en-US" altLang="ja-JP" dirty="0" smtClean="0"/>
          </a:p>
          <a:p>
            <a:endParaRPr lang="en-US" altLang="ja-JP" dirty="0"/>
          </a:p>
          <a:p>
            <a:r>
              <a:rPr lang="ja-JP" altLang="en-US" dirty="0" smtClean="0"/>
              <a:t>スタンドアロン版において</a:t>
            </a:r>
            <a:r>
              <a:rPr lang="ja-JP" altLang="en-US" dirty="0"/>
              <a:t>は、「 </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smtClean="0"/>
              <a:t>サーバー」に対する通信は中継ゲートウェイのプロセスによるリバースプロキシによって仲介される。したがって、後に述べる「</a:t>
            </a:r>
            <a:r>
              <a:rPr lang="en-US" altLang="ja-JP" dirty="0"/>
              <a:t>5-9. </a:t>
            </a:r>
            <a:r>
              <a:rPr lang="ja-JP" altLang="en-US" dirty="0"/>
              <a:t>中継ゲートウェイのプロセスの自動起動</a:t>
            </a:r>
            <a:r>
              <a:rPr lang="ja-JP" altLang="en-US" dirty="0" smtClean="0"/>
              <a:t>方法」により </a:t>
            </a:r>
            <a:r>
              <a:rPr lang="en-US" altLang="ja-JP" dirty="0" err="1" smtClean="0"/>
              <a:t>thingate</a:t>
            </a:r>
            <a:r>
              <a:rPr lang="en-US" altLang="ja-JP" dirty="0" smtClean="0"/>
              <a:t> </a:t>
            </a:r>
            <a:r>
              <a:rPr lang="ja-JP" altLang="en-US" dirty="0" smtClean="0"/>
              <a:t>プロセスが自動起動していなければ、上記の </a:t>
            </a:r>
            <a:r>
              <a:rPr lang="en-US" altLang="ja-JP" dirty="0" smtClean="0"/>
              <a:t>https:// </a:t>
            </a:r>
            <a:r>
              <a:rPr lang="ja-JP" altLang="en-US" dirty="0" smtClean="0"/>
              <a:t>のアクセスには失敗する。</a:t>
            </a:r>
            <a:endParaRPr lang="ja-JP" altLang="en-US" dirty="0"/>
          </a:p>
        </p:txBody>
      </p:sp>
    </p:spTree>
    <p:extLst>
      <p:ext uri="{BB962C8B-B14F-4D97-AF65-F5344CB8AC3E}">
        <p14:creationId xmlns:p14="http://schemas.microsoft.com/office/powerpoint/2010/main" val="20111585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473120"/>
          </a:xfrm>
        </p:spPr>
        <p:txBody>
          <a:bodyPr/>
          <a:lstStyle/>
          <a:p>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サーバーは</a:t>
            </a:r>
            <a:r>
              <a:rPr kumimoji="1" lang="ja-JP" altLang="en-US" dirty="0" smtClean="0"/>
              <a:t>デーモン </a:t>
            </a:r>
            <a:r>
              <a:rPr kumimoji="1" lang="en-US" altLang="ja-JP" dirty="0" smtClean="0"/>
              <a:t>(</a:t>
            </a:r>
            <a:r>
              <a:rPr kumimoji="1" lang="ja-JP" altLang="en-US" dirty="0" smtClean="0"/>
              <a:t>サービス</a:t>
            </a:r>
            <a:r>
              <a:rPr kumimoji="1" lang="en-US" altLang="ja-JP" dirty="0" smtClean="0"/>
              <a:t>) </a:t>
            </a:r>
            <a:r>
              <a:rPr kumimoji="1" lang="ja-JP" altLang="en-US" dirty="0" smtClean="0"/>
              <a:t>としてバックグラウンドで常時起動している。</a:t>
            </a:r>
          </a:p>
          <a:p>
            <a:r>
              <a:rPr kumimoji="1" lang="ja-JP" altLang="en-US" dirty="0" smtClean="0"/>
              <a:t>何らかの原因で停止 </a:t>
            </a:r>
            <a:r>
              <a:rPr kumimoji="1" lang="en-US" altLang="ja-JP" dirty="0" smtClean="0"/>
              <a:t>/ </a:t>
            </a:r>
            <a:r>
              <a:rPr kumimoji="1" lang="ja-JP" altLang="en-US" dirty="0" smtClean="0"/>
              <a:t>開始したい場合は、以下のコマンドを利用する。</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41</a:t>
            </a:fld>
            <a:endParaRPr kumimoji="1" lang="ja-JP" altLang="en-US" dirty="0"/>
          </a:p>
        </p:txBody>
      </p:sp>
      <p:sp>
        <p:nvSpPr>
          <p:cNvPr id="4" name="タイトル 3"/>
          <p:cNvSpPr>
            <a:spLocks noGrp="1"/>
          </p:cNvSpPr>
          <p:nvPr>
            <p:ph type="title"/>
          </p:nvPr>
        </p:nvSpPr>
        <p:spPr/>
        <p:txBody>
          <a:bodyPr>
            <a:noAutofit/>
          </a:bodyPr>
          <a:lstStyle/>
          <a:p>
            <a:r>
              <a:rPr lang="en-US" altLang="ja-JP" sz="3200" dirty="0" smtClean="0"/>
              <a:t>3B-4</a:t>
            </a:r>
            <a:r>
              <a:rPr lang="en-US" altLang="ja-JP" sz="3200" dirty="0"/>
              <a:t>. HTML5 </a:t>
            </a:r>
            <a:r>
              <a:rPr lang="ja-JP" altLang="en-US" sz="3200" dirty="0"/>
              <a:t>版 </a:t>
            </a:r>
            <a:r>
              <a:rPr lang="en-US" altLang="ja-JP" sz="3200" dirty="0"/>
              <a:t>Web </a:t>
            </a:r>
            <a:r>
              <a:rPr lang="ja-JP" altLang="en-US" sz="3200" dirty="0"/>
              <a:t>クライアント用 </a:t>
            </a:r>
            <a:r>
              <a:rPr lang="en-US" altLang="ja-JP" sz="3200" dirty="0"/>
              <a:t>Web </a:t>
            </a:r>
            <a:r>
              <a:rPr lang="ja-JP" altLang="en-US" sz="3200" dirty="0"/>
              <a:t>サーバーデーモン</a:t>
            </a:r>
            <a:r>
              <a:rPr lang="ja-JP" altLang="en-US" sz="3200" dirty="0" smtClean="0"/>
              <a:t>の停止 </a:t>
            </a:r>
            <a:r>
              <a:rPr lang="en-US" altLang="ja-JP" sz="3200" dirty="0" smtClean="0"/>
              <a:t>/ </a:t>
            </a:r>
            <a:r>
              <a:rPr lang="ja-JP" altLang="en-US" sz="3200" dirty="0" smtClean="0"/>
              <a:t>開始</a:t>
            </a:r>
            <a:endParaRPr kumimoji="1" lang="ja-JP" altLang="en-US" sz="3200" dirty="0"/>
          </a:p>
        </p:txBody>
      </p:sp>
      <p:sp>
        <p:nvSpPr>
          <p:cNvPr id="5" name="テキスト ボックス 4"/>
          <p:cNvSpPr txBox="1"/>
          <p:nvPr/>
        </p:nvSpPr>
        <p:spPr>
          <a:xfrm>
            <a:off x="444092" y="3141836"/>
            <a:ext cx="11353780" cy="461665"/>
          </a:xfrm>
          <a:prstGeom prst="rect">
            <a:avLst/>
          </a:prstGeom>
          <a:solidFill>
            <a:schemeClr val="tx1"/>
          </a:solidFill>
        </p:spPr>
        <p:txBody>
          <a:bodyPr wrap="square" rtlCol="0">
            <a:spAutoFit/>
          </a:bodyPr>
          <a:lstStyle/>
          <a:p>
            <a:r>
              <a:rPr lang="en-US" altLang="ja-JP" sz="2400" dirty="0" err="1" smtClean="0">
                <a:solidFill>
                  <a:schemeClr val="bg1"/>
                </a:solidFill>
                <a:latin typeface="Consolas" panose="020B0609020204030204" pitchFamily="49" charset="0"/>
              </a:rPr>
              <a:t>sudo</a:t>
            </a:r>
            <a:r>
              <a:rPr lang="en-US" altLang="ja-JP" sz="2400" dirty="0" smtClean="0">
                <a:solidFill>
                  <a:schemeClr val="bg1"/>
                </a:solidFill>
                <a:latin typeface="Consolas" panose="020B0609020204030204" pitchFamily="49" charset="0"/>
              </a:rPr>
              <a:t> </a:t>
            </a:r>
            <a:r>
              <a:rPr lang="en-US" altLang="ja-JP" sz="2400" dirty="0" err="1" smtClean="0">
                <a:solidFill>
                  <a:schemeClr val="bg1"/>
                </a:solidFill>
                <a:latin typeface="Consolas" panose="020B0609020204030204" pitchFamily="49" charset="0"/>
              </a:rPr>
              <a:t>systemctl</a:t>
            </a:r>
            <a:r>
              <a:rPr lang="en-US" altLang="ja-JP" sz="2400" dirty="0" smtClean="0">
                <a:solidFill>
                  <a:schemeClr val="bg1"/>
                </a:solidFill>
                <a:latin typeface="Consolas" panose="020B0609020204030204" pitchFamily="49" charset="0"/>
              </a:rPr>
              <a:t> </a:t>
            </a:r>
            <a:r>
              <a:rPr lang="en-US" altLang="ja-JP" sz="2400" dirty="0">
                <a:solidFill>
                  <a:schemeClr val="bg1"/>
                </a:solidFill>
                <a:latin typeface="Consolas" panose="020B0609020204030204" pitchFamily="49" charset="0"/>
              </a:rPr>
              <a:t>stop </a:t>
            </a:r>
            <a:r>
              <a:rPr lang="en-US" altLang="ja-JP" sz="2400" dirty="0" err="1">
                <a:solidFill>
                  <a:schemeClr val="bg1"/>
                </a:solidFill>
                <a:latin typeface="Consolas" panose="020B0609020204030204" pitchFamily="49" charset="0"/>
              </a:rPr>
              <a:t>IPA.App.ThinWebClientApp</a:t>
            </a:r>
            <a:endParaRPr kumimoji="1" lang="ja-JP" altLang="en-US" sz="2400" dirty="0">
              <a:solidFill>
                <a:schemeClr val="bg1"/>
              </a:solidFill>
              <a:latin typeface="Consolas" panose="020B0609020204030204" pitchFamily="49" charset="0"/>
            </a:endParaRPr>
          </a:p>
        </p:txBody>
      </p:sp>
      <p:sp>
        <p:nvSpPr>
          <p:cNvPr id="6" name="テキスト ボックス 5"/>
          <p:cNvSpPr txBox="1"/>
          <p:nvPr/>
        </p:nvSpPr>
        <p:spPr>
          <a:xfrm>
            <a:off x="444092" y="2714079"/>
            <a:ext cx="5123793" cy="369332"/>
          </a:xfrm>
          <a:prstGeom prst="rect">
            <a:avLst/>
          </a:prstGeom>
          <a:noFill/>
        </p:spPr>
        <p:txBody>
          <a:bodyPr wrap="square" rtlCol="0">
            <a:spAutoFit/>
          </a:bodyPr>
          <a:lstStyle/>
          <a:p>
            <a:r>
              <a:rPr kumimoji="1" lang="ja-JP" altLang="en-US" dirty="0" smtClean="0"/>
              <a:t>停止の場合</a:t>
            </a:r>
            <a:r>
              <a:rPr kumimoji="1" lang="en-US" altLang="ja-JP" dirty="0" smtClean="0"/>
              <a:t>:</a:t>
            </a:r>
            <a:endParaRPr kumimoji="1" lang="ja-JP" altLang="en-US" dirty="0"/>
          </a:p>
        </p:txBody>
      </p:sp>
      <p:sp>
        <p:nvSpPr>
          <p:cNvPr id="7" name="テキスト ボックス 6"/>
          <p:cNvSpPr txBox="1"/>
          <p:nvPr/>
        </p:nvSpPr>
        <p:spPr>
          <a:xfrm>
            <a:off x="444092" y="4057946"/>
            <a:ext cx="11353780" cy="461665"/>
          </a:xfrm>
          <a:prstGeom prst="rect">
            <a:avLst/>
          </a:prstGeom>
          <a:solidFill>
            <a:schemeClr val="tx1"/>
          </a:solidFill>
        </p:spPr>
        <p:txBody>
          <a:bodyPr wrap="square" rtlCol="0">
            <a:spAutoFit/>
          </a:bodyPr>
          <a:lstStyle/>
          <a:p>
            <a:r>
              <a:rPr lang="en-US" altLang="ja-JP" sz="2400" dirty="0" err="1">
                <a:solidFill>
                  <a:schemeClr val="bg1"/>
                </a:solidFill>
                <a:latin typeface="Consolas" panose="020B0609020204030204" pitchFamily="49" charset="0"/>
              </a:rPr>
              <a:t>sudo</a:t>
            </a:r>
            <a:r>
              <a:rPr lang="en-US" altLang="ja-JP" sz="2400" dirty="0">
                <a:solidFill>
                  <a:schemeClr val="bg1"/>
                </a:solidFill>
                <a:latin typeface="Consolas" panose="020B0609020204030204" pitchFamily="49" charset="0"/>
              </a:rPr>
              <a:t> </a:t>
            </a:r>
            <a:r>
              <a:rPr lang="en-US" altLang="ja-JP" sz="2400" dirty="0" err="1" smtClean="0">
                <a:solidFill>
                  <a:schemeClr val="bg1"/>
                </a:solidFill>
                <a:latin typeface="Consolas" panose="020B0609020204030204" pitchFamily="49" charset="0"/>
              </a:rPr>
              <a:t>systemctl</a:t>
            </a:r>
            <a:r>
              <a:rPr lang="en-US" altLang="ja-JP" sz="2400" dirty="0" smtClean="0">
                <a:solidFill>
                  <a:schemeClr val="bg1"/>
                </a:solidFill>
                <a:latin typeface="Consolas" panose="020B0609020204030204" pitchFamily="49" charset="0"/>
              </a:rPr>
              <a:t> </a:t>
            </a:r>
            <a:r>
              <a:rPr lang="en-US" altLang="ja-JP" sz="2400" dirty="0">
                <a:solidFill>
                  <a:schemeClr val="bg1"/>
                </a:solidFill>
                <a:latin typeface="Consolas" panose="020B0609020204030204" pitchFamily="49" charset="0"/>
              </a:rPr>
              <a:t>start </a:t>
            </a:r>
            <a:r>
              <a:rPr lang="en-US" altLang="ja-JP" sz="2400" dirty="0" err="1">
                <a:solidFill>
                  <a:schemeClr val="bg1"/>
                </a:solidFill>
                <a:latin typeface="Consolas" panose="020B0609020204030204" pitchFamily="49" charset="0"/>
              </a:rPr>
              <a:t>IPA.App.ThinWebClientApp</a:t>
            </a:r>
            <a:endParaRPr kumimoji="1" lang="ja-JP" altLang="en-US" sz="2400" dirty="0">
              <a:solidFill>
                <a:schemeClr val="bg1"/>
              </a:solidFill>
              <a:latin typeface="Consolas" panose="020B0609020204030204" pitchFamily="49" charset="0"/>
            </a:endParaRPr>
          </a:p>
        </p:txBody>
      </p:sp>
      <p:sp>
        <p:nvSpPr>
          <p:cNvPr id="8" name="テキスト ボックス 7"/>
          <p:cNvSpPr txBox="1"/>
          <p:nvPr/>
        </p:nvSpPr>
        <p:spPr>
          <a:xfrm>
            <a:off x="444091" y="3650868"/>
            <a:ext cx="5123793" cy="369332"/>
          </a:xfrm>
          <a:prstGeom prst="rect">
            <a:avLst/>
          </a:prstGeom>
          <a:noFill/>
        </p:spPr>
        <p:txBody>
          <a:bodyPr wrap="square" rtlCol="0">
            <a:spAutoFit/>
          </a:bodyPr>
          <a:lstStyle/>
          <a:p>
            <a:r>
              <a:rPr kumimoji="1" lang="ja-JP" altLang="en-US" dirty="0" smtClean="0"/>
              <a:t>開始の場合</a:t>
            </a:r>
            <a:r>
              <a:rPr kumimoji="1" lang="en-US" altLang="ja-JP" dirty="0" smtClean="0"/>
              <a:t>:</a:t>
            </a:r>
            <a:endParaRPr kumimoji="1" lang="ja-JP" altLang="en-US" dirty="0"/>
          </a:p>
        </p:txBody>
      </p:sp>
      <p:sp>
        <p:nvSpPr>
          <p:cNvPr id="9" name="テキスト ボックス 8"/>
          <p:cNvSpPr txBox="1"/>
          <p:nvPr/>
        </p:nvSpPr>
        <p:spPr>
          <a:xfrm>
            <a:off x="444090" y="4614956"/>
            <a:ext cx="5123793" cy="369332"/>
          </a:xfrm>
          <a:prstGeom prst="rect">
            <a:avLst/>
          </a:prstGeom>
          <a:noFill/>
        </p:spPr>
        <p:txBody>
          <a:bodyPr wrap="square" rtlCol="0">
            <a:spAutoFit/>
          </a:bodyPr>
          <a:lstStyle/>
          <a:p>
            <a:r>
              <a:rPr kumimoji="1" lang="ja-JP" altLang="en-US" dirty="0" smtClean="0"/>
              <a:t>現在のデーモンの状態の確認方法</a:t>
            </a:r>
            <a:r>
              <a:rPr kumimoji="1" lang="en-US" altLang="ja-JP" dirty="0" smtClean="0"/>
              <a:t>:</a:t>
            </a:r>
            <a:endParaRPr kumimoji="1" lang="ja-JP" altLang="en-US" dirty="0"/>
          </a:p>
        </p:txBody>
      </p:sp>
      <p:sp>
        <p:nvSpPr>
          <p:cNvPr id="13" name="テキスト ボックス 12"/>
          <p:cNvSpPr txBox="1"/>
          <p:nvPr/>
        </p:nvSpPr>
        <p:spPr>
          <a:xfrm>
            <a:off x="444090" y="5039098"/>
            <a:ext cx="11353780" cy="461665"/>
          </a:xfrm>
          <a:prstGeom prst="rect">
            <a:avLst/>
          </a:prstGeom>
          <a:solidFill>
            <a:schemeClr val="tx1"/>
          </a:solidFill>
        </p:spPr>
        <p:txBody>
          <a:bodyPr wrap="square" rtlCol="0">
            <a:spAutoFit/>
          </a:bodyPr>
          <a:lstStyle/>
          <a:p>
            <a:r>
              <a:rPr lang="en-US" altLang="ja-JP" sz="2400" dirty="0" err="1">
                <a:solidFill>
                  <a:schemeClr val="bg1"/>
                </a:solidFill>
                <a:latin typeface="Consolas" panose="020B0609020204030204" pitchFamily="49" charset="0"/>
              </a:rPr>
              <a:t>sudo</a:t>
            </a:r>
            <a:r>
              <a:rPr lang="en-US" altLang="ja-JP" sz="2400" dirty="0">
                <a:solidFill>
                  <a:schemeClr val="bg1"/>
                </a:solidFill>
                <a:latin typeface="Consolas" panose="020B0609020204030204" pitchFamily="49" charset="0"/>
              </a:rPr>
              <a:t> </a:t>
            </a:r>
            <a:r>
              <a:rPr lang="en-US" altLang="ja-JP" sz="2400" dirty="0" err="1" smtClean="0">
                <a:solidFill>
                  <a:schemeClr val="bg1"/>
                </a:solidFill>
                <a:latin typeface="Consolas" panose="020B0609020204030204" pitchFamily="49" charset="0"/>
              </a:rPr>
              <a:t>systemctl</a:t>
            </a:r>
            <a:r>
              <a:rPr lang="en-US" altLang="ja-JP" sz="2400" dirty="0" smtClean="0">
                <a:solidFill>
                  <a:schemeClr val="bg1"/>
                </a:solidFill>
                <a:latin typeface="Consolas" panose="020B0609020204030204" pitchFamily="49" charset="0"/>
              </a:rPr>
              <a:t> </a:t>
            </a:r>
            <a:r>
              <a:rPr lang="en-US" altLang="ja-JP" sz="2400" dirty="0">
                <a:solidFill>
                  <a:schemeClr val="bg1"/>
                </a:solidFill>
                <a:latin typeface="Consolas" panose="020B0609020204030204" pitchFamily="49" charset="0"/>
              </a:rPr>
              <a:t>status </a:t>
            </a:r>
            <a:r>
              <a:rPr lang="en-US" altLang="ja-JP" sz="2400" dirty="0" err="1">
                <a:solidFill>
                  <a:schemeClr val="bg1"/>
                </a:solidFill>
                <a:latin typeface="Consolas" panose="020B0609020204030204" pitchFamily="49" charset="0"/>
              </a:rPr>
              <a:t>IPA.App.ThinWebClientApp</a:t>
            </a:r>
            <a:endParaRPr kumimoji="1" lang="ja-JP" altLang="en-US" sz="2400" dirty="0">
              <a:solidFill>
                <a:schemeClr val="bg1"/>
              </a:solidFill>
              <a:latin typeface="Consolas" panose="020B0609020204030204" pitchFamily="49" charset="0"/>
            </a:endParaRPr>
          </a:p>
        </p:txBody>
      </p:sp>
    </p:spTree>
    <p:extLst>
      <p:ext uri="{BB962C8B-B14F-4D97-AF65-F5344CB8AC3E}">
        <p14:creationId xmlns:p14="http://schemas.microsoft.com/office/powerpoint/2010/main" val="71528202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42</a:t>
            </a:fld>
            <a:endParaRPr kumimoji="1" lang="ja-JP" altLang="en-US" dirty="0"/>
          </a:p>
        </p:txBody>
      </p:sp>
      <p:sp>
        <p:nvSpPr>
          <p:cNvPr id="12" name="タイトル 11"/>
          <p:cNvSpPr>
            <a:spLocks noGrp="1"/>
          </p:cNvSpPr>
          <p:nvPr>
            <p:ph type="title"/>
          </p:nvPr>
        </p:nvSpPr>
        <p:spPr/>
        <p:txBody>
          <a:bodyPr>
            <a:normAutofit fontScale="90000"/>
          </a:bodyPr>
          <a:lstStyle/>
          <a:p>
            <a:r>
              <a:rPr kumimoji="1" lang="en-US" altLang="ja-JP" sz="3600" dirty="0" smtClean="0"/>
              <a:t>3B-5. </a:t>
            </a:r>
            <a:r>
              <a:rPr kumimoji="1" lang="ja-JP" altLang="en-US" sz="3600" dirty="0" smtClean="0"/>
              <a:t>将来の</a:t>
            </a:r>
            <a:r>
              <a:rPr lang="en-US" altLang="ja-JP" sz="3600" dirty="0"/>
              <a:t>HTML5 </a:t>
            </a:r>
            <a:r>
              <a:rPr lang="ja-JP" altLang="en-US" sz="3600" dirty="0"/>
              <a:t>版 </a:t>
            </a:r>
            <a:r>
              <a:rPr lang="en-US" altLang="ja-JP" sz="3600" dirty="0"/>
              <a:t>Web </a:t>
            </a:r>
            <a:r>
              <a:rPr lang="ja-JP" altLang="en-US" sz="3600" dirty="0"/>
              <a:t>クライアント用 </a:t>
            </a:r>
            <a:r>
              <a:rPr lang="en-US" altLang="ja-JP" sz="3600" dirty="0"/>
              <a:t>Web </a:t>
            </a:r>
            <a:r>
              <a:rPr lang="ja-JP" altLang="en-US" sz="3600" dirty="0"/>
              <a:t>サーバーの</a:t>
            </a:r>
            <a:r>
              <a:rPr kumimoji="1" lang="ja-JP" altLang="en-US" sz="3600" dirty="0" smtClean="0"/>
              <a:t>ソースコードの更新手順</a:t>
            </a:r>
            <a:endParaRPr kumimoji="1" lang="ja-JP" altLang="en-US" sz="3600" dirty="0"/>
          </a:p>
        </p:txBody>
      </p:sp>
      <p:sp>
        <p:nvSpPr>
          <p:cNvPr id="6" name="テキスト ボックス 5"/>
          <p:cNvSpPr txBox="1"/>
          <p:nvPr/>
        </p:nvSpPr>
        <p:spPr>
          <a:xfrm>
            <a:off x="387920" y="1082151"/>
            <a:ext cx="11444412" cy="923330"/>
          </a:xfrm>
          <a:prstGeom prst="rect">
            <a:avLst/>
          </a:prstGeom>
          <a:solidFill>
            <a:srgbClr val="FFFFCC"/>
          </a:solidFill>
          <a:ln w="19050">
            <a:solidFill>
              <a:schemeClr val="tx1"/>
            </a:solidFill>
          </a:ln>
        </p:spPr>
        <p:txBody>
          <a:bodyPr wrap="square" rtlCol="0">
            <a:spAutoFit/>
          </a:bodyPr>
          <a:lstStyle/>
          <a:p>
            <a:r>
              <a:rPr lang="en-US" altLang="ja-JP" dirty="0" smtClean="0"/>
              <a:t>【</a:t>
            </a:r>
            <a:r>
              <a:rPr lang="ja-JP" altLang="en-US" dirty="0" smtClean="0"/>
              <a:t>参考</a:t>
            </a:r>
            <a:r>
              <a:rPr lang="en-US" altLang="ja-JP" dirty="0" smtClean="0"/>
              <a:t>】</a:t>
            </a:r>
          </a:p>
          <a:p>
            <a:r>
              <a:rPr lang="ja-JP" altLang="en-US" dirty="0" smtClean="0"/>
              <a:t>将来、</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サーバーの</a:t>
            </a:r>
            <a:r>
              <a:rPr lang="ja-JP" altLang="en-US" dirty="0" smtClean="0"/>
              <a:t>ソースコードがアップデートされた場合は、サーバー上のコマンドプロンプトで以下の手順で更新を行なうことが可能である。</a:t>
            </a:r>
          </a:p>
        </p:txBody>
      </p:sp>
      <p:sp>
        <p:nvSpPr>
          <p:cNvPr id="7" name="テキスト ボックス 6"/>
          <p:cNvSpPr txBox="1"/>
          <p:nvPr/>
        </p:nvSpPr>
        <p:spPr>
          <a:xfrm>
            <a:off x="387920" y="2849904"/>
            <a:ext cx="11353780" cy="3231654"/>
          </a:xfrm>
          <a:prstGeom prst="rect">
            <a:avLst/>
          </a:prstGeom>
          <a:solidFill>
            <a:schemeClr val="tx1"/>
          </a:solidFill>
        </p:spPr>
        <p:txBody>
          <a:bodyPr wrap="square" rtlCol="0">
            <a:spAutoFit/>
          </a:bodyPr>
          <a:lstStyle/>
          <a:p>
            <a:r>
              <a:rPr lang="en-US" altLang="ja-JP" sz="1200" dirty="0" err="1" smtClean="0">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stop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a:t>
            </a:r>
            <a:r>
              <a:rPr lang="ja-JP" altLang="en-US" sz="1200" dirty="0" smtClean="0">
                <a:solidFill>
                  <a:srgbClr val="99FFCC"/>
                </a:solidFill>
                <a:latin typeface="Consolas" panose="020B0609020204030204" pitchFamily="49" charset="0"/>
              </a:rPr>
              <a:t>サービスを必ず停止させること。</a:t>
            </a:r>
            <a:endParaRPr lang="en-US" altLang="ja-JP" sz="1200" dirty="0">
              <a:solidFill>
                <a:srgbClr val="99FFCC"/>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cd ~/IPA-DN-</a:t>
            </a:r>
            <a:r>
              <a:rPr lang="en-US" altLang="ja-JP" sz="1200" dirty="0" err="1">
                <a:solidFill>
                  <a:schemeClr val="bg1"/>
                </a:solidFill>
                <a:latin typeface="Consolas" panose="020B0609020204030204" pitchFamily="49" charset="0"/>
              </a:rPr>
              <a:t>ThinController</a:t>
            </a:r>
            <a:r>
              <a:rPr lang="en-US" altLang="ja-JP" sz="1200" dirty="0">
                <a:solidFill>
                  <a:schemeClr val="bg1"/>
                </a:solidFill>
                <a:latin typeface="Consolas" panose="020B0609020204030204" pitchFamily="49" charset="0"/>
              </a:rPr>
              <a:t>-Private/</a:t>
            </a:r>
            <a:r>
              <a:rPr lang="en-US" altLang="ja-JP" sz="1200" dirty="0" err="1">
                <a:solidFill>
                  <a:schemeClr val="bg1"/>
                </a:solidFill>
                <a:latin typeface="Consolas" panose="020B0609020204030204" pitchFamily="49" charset="0"/>
              </a:rPr>
              <a:t>ThinWebClientApp</a:t>
            </a:r>
            <a:r>
              <a:rPr lang="en-US" altLang="ja-JP" sz="1200" dirty="0" smtClean="0">
                <a:solidFill>
                  <a:schemeClr val="bg1"/>
                </a:solidFill>
                <a:latin typeface="Consolas" panose="020B0609020204030204" pitchFamily="49" charset="0"/>
              </a:rPr>
              <a:t>/</a:t>
            </a: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--no-build Daemon </a:t>
            </a:r>
            <a:r>
              <a:rPr lang="en-US" altLang="ja-JP" sz="1200" dirty="0" smtClean="0">
                <a:solidFill>
                  <a:schemeClr val="bg1"/>
                </a:solidFill>
                <a:latin typeface="Consolas" panose="020B0609020204030204" pitchFamily="49" charset="0"/>
              </a:rPr>
              <a:t>Uninstall </a:t>
            </a:r>
            <a:r>
              <a:rPr lang="ja-JP" altLang="en-US" sz="1200" dirty="0">
                <a:solidFill>
                  <a:srgbClr val="99FFCC"/>
                </a:solidFill>
                <a:latin typeface="Consolas" panose="020B0609020204030204" pitchFamily="49" charset="0"/>
              </a:rPr>
              <a:t>← </a:t>
            </a:r>
            <a:r>
              <a:rPr lang="ja-JP" altLang="en-US" sz="1200" dirty="0" smtClean="0">
                <a:solidFill>
                  <a:srgbClr val="99FFCC"/>
                </a:solidFill>
                <a:latin typeface="Consolas" panose="020B0609020204030204" pitchFamily="49" charset="0"/>
              </a:rPr>
              <a:t>一度サービスをアンインストールする。</a:t>
            </a:r>
            <a:endParaRPr lang="en-US" altLang="ja-JP" sz="1200" dirty="0" smtClean="0">
              <a:solidFill>
                <a:schemeClr val="bg1"/>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git</a:t>
            </a:r>
            <a:r>
              <a:rPr lang="en-US" altLang="ja-JP" sz="1200" dirty="0">
                <a:solidFill>
                  <a:schemeClr val="bg1"/>
                </a:solidFill>
                <a:latin typeface="Consolas" panose="020B0609020204030204" pitchFamily="49" charset="0"/>
              </a:rPr>
              <a:t> pull origin </a:t>
            </a:r>
            <a:r>
              <a:rPr lang="en-US" altLang="ja-JP" sz="1200" dirty="0" err="1" smtClean="0">
                <a:solidFill>
                  <a:srgbClr val="FFFF00"/>
                </a:solidFill>
                <a:latin typeface="Consolas" panose="020B0609020204030204" pitchFamily="49" charset="0"/>
              </a:rPr>
              <a:t>betaXXpreviewXX</a:t>
            </a:r>
            <a:r>
              <a:rPr lang="en-US" altLang="ja-JP" sz="1200" dirty="0" smtClean="0">
                <a:solidFill>
                  <a:srgbClr val="FFFF00"/>
                </a:solidFill>
                <a:latin typeface="Consolas" panose="020B0609020204030204" pitchFamily="49" charset="0"/>
              </a:rPr>
              <a:t> </a:t>
            </a:r>
            <a:r>
              <a:rPr lang="ja-JP" altLang="en-US" sz="1200" dirty="0" smtClean="0">
                <a:solidFill>
                  <a:srgbClr val="99FFCC"/>
                </a:solidFill>
                <a:latin typeface="Consolas" panose="020B0609020204030204" pitchFamily="49" charset="0"/>
              </a:rPr>
              <a:t>← 更新後の新しいリリースタグ </a:t>
            </a:r>
            <a:r>
              <a:rPr lang="en-US" altLang="ja-JP" sz="1200" dirty="0" smtClean="0">
                <a:solidFill>
                  <a:srgbClr val="99FFCC"/>
                </a:solidFill>
                <a:latin typeface="Consolas" panose="020B0609020204030204" pitchFamily="49" charset="0"/>
              </a:rPr>
              <a:t>(</a:t>
            </a:r>
            <a:r>
              <a:rPr lang="ja-JP" altLang="en-US" sz="1200" dirty="0" smtClean="0">
                <a:solidFill>
                  <a:srgbClr val="99FFCC"/>
                </a:solidFill>
                <a:latin typeface="Consolas" panose="020B0609020204030204" pitchFamily="49" charset="0"/>
              </a:rPr>
              <a:t>本ドキュメントにおける「</a:t>
            </a:r>
            <a:r>
              <a:rPr lang="en-US" altLang="ja-JP" sz="1200" dirty="0" smtClean="0">
                <a:solidFill>
                  <a:srgbClr val="99FFCC"/>
                </a:solidFill>
                <a:latin typeface="Consolas" panose="020B0609020204030204" pitchFamily="49" charset="0"/>
              </a:rPr>
              <a:t>beta8preview2</a:t>
            </a:r>
            <a:r>
              <a:rPr lang="ja-JP" altLang="en-US" sz="1200" dirty="0" smtClean="0">
                <a:solidFill>
                  <a:srgbClr val="99FFCC"/>
                </a:solidFill>
                <a:latin typeface="Consolas" panose="020B0609020204030204" pitchFamily="49" charset="0"/>
              </a:rPr>
              <a:t>」に相当する文字列の新しいバージョンの文字列</a:t>
            </a:r>
            <a:r>
              <a:rPr lang="en-US" altLang="ja-JP" sz="1200" dirty="0" smtClean="0">
                <a:solidFill>
                  <a:srgbClr val="99FFCC"/>
                </a:solidFill>
                <a:latin typeface="Consolas" panose="020B0609020204030204" pitchFamily="49" charset="0"/>
              </a:rPr>
              <a:t>)</a:t>
            </a: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git</a:t>
            </a:r>
            <a:r>
              <a:rPr lang="en-US" altLang="ja-JP" sz="1200" dirty="0">
                <a:solidFill>
                  <a:schemeClr val="bg1"/>
                </a:solidFill>
                <a:latin typeface="Consolas" panose="020B0609020204030204" pitchFamily="49" charset="0"/>
              </a:rPr>
              <a:t> submodule update --</a:t>
            </a:r>
            <a:r>
              <a:rPr lang="en-US" altLang="ja-JP" sz="1200" dirty="0" err="1">
                <a:solidFill>
                  <a:schemeClr val="bg1"/>
                </a:solidFill>
                <a:latin typeface="Consolas" panose="020B0609020204030204" pitchFamily="49" charset="0"/>
              </a:rPr>
              <a:t>init</a:t>
            </a:r>
            <a:r>
              <a:rPr lang="en-US" altLang="ja-JP" sz="1200" dirty="0">
                <a:solidFill>
                  <a:schemeClr val="bg1"/>
                </a:solidFill>
                <a:latin typeface="Consolas" panose="020B0609020204030204" pitchFamily="49" charset="0"/>
              </a:rPr>
              <a:t> </a:t>
            </a:r>
            <a:r>
              <a:rPr lang="en-US" altLang="ja-JP" sz="1200" dirty="0" smtClean="0">
                <a:solidFill>
                  <a:schemeClr val="bg1"/>
                </a:solidFill>
                <a:latin typeface="Consolas" panose="020B0609020204030204" pitchFamily="49" charset="0"/>
              </a:rPr>
              <a:t>--recursive</a:t>
            </a:r>
          </a:p>
          <a:p>
            <a:endParaRPr kumimoji="1" lang="en-US" altLang="ja-JP" sz="1200" dirty="0" smtClean="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sudo</a:t>
            </a:r>
            <a:r>
              <a:rPr lang="en-US" altLang="ja-JP" sz="1200" dirty="0" smtClean="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dotnet</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clean -c </a:t>
            </a:r>
            <a:r>
              <a:rPr lang="en-US" altLang="ja-JP" sz="1200" dirty="0" smtClean="0">
                <a:solidFill>
                  <a:schemeClr val="bg1"/>
                </a:solidFill>
                <a:latin typeface="Consolas" panose="020B0609020204030204" pitchFamily="49" charset="0"/>
              </a:rPr>
              <a:t>Release </a:t>
            </a:r>
            <a:r>
              <a:rPr lang="ja-JP" altLang="en-US" sz="1200" dirty="0">
                <a:solidFill>
                  <a:srgbClr val="99FFCC"/>
                </a:solidFill>
                <a:latin typeface="Consolas" panose="020B0609020204030204" pitchFamily="49" charset="0"/>
              </a:rPr>
              <a:t>← </a:t>
            </a:r>
            <a:r>
              <a:rPr lang="ja-JP" altLang="en-US" sz="1200" dirty="0" smtClean="0">
                <a:solidFill>
                  <a:srgbClr val="99FFCC"/>
                </a:solidFill>
                <a:latin typeface="Consolas" panose="020B0609020204030204" pitchFamily="49" charset="0"/>
              </a:rPr>
              <a:t>以前コンパイルされたプログラム </a:t>
            </a:r>
            <a:r>
              <a:rPr lang="en-US" altLang="ja-JP" sz="1200" dirty="0" smtClean="0">
                <a:solidFill>
                  <a:srgbClr val="99FFCC"/>
                </a:solidFill>
                <a:latin typeface="Consolas" panose="020B0609020204030204" pitchFamily="49" charset="0"/>
              </a:rPr>
              <a:t>(</a:t>
            </a:r>
            <a:r>
              <a:rPr lang="ja-JP" altLang="en-US" sz="1200" dirty="0" smtClean="0">
                <a:solidFill>
                  <a:srgbClr val="99FFCC"/>
                </a:solidFill>
                <a:latin typeface="Consolas" panose="020B0609020204030204" pitchFamily="49" charset="0"/>
              </a:rPr>
              <a:t>実行可能ファイル</a:t>
            </a:r>
            <a:r>
              <a:rPr lang="en-US" altLang="ja-JP" sz="1200" dirty="0" smtClean="0">
                <a:solidFill>
                  <a:srgbClr val="99FFCC"/>
                </a:solidFill>
                <a:latin typeface="Consolas" panose="020B0609020204030204" pitchFamily="49" charset="0"/>
              </a:rPr>
              <a:t>)</a:t>
            </a:r>
            <a:r>
              <a:rPr lang="ja-JP" altLang="en-US" sz="1200" dirty="0" smtClean="0">
                <a:solidFill>
                  <a:srgbClr val="99FFCC"/>
                </a:solidFill>
                <a:latin typeface="Consolas" panose="020B0609020204030204" pitchFamily="49" charset="0"/>
              </a:rPr>
              <a:t> を一旦削除する。</a:t>
            </a:r>
            <a:endParaRPr lang="en-US" altLang="ja-JP" sz="1200" dirty="0" smtClean="0">
              <a:solidFill>
                <a:schemeClr val="bg1"/>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sudo</a:t>
            </a:r>
            <a:r>
              <a:rPr lang="en-US" altLang="ja-JP" sz="1200" dirty="0" smtClean="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dotnet</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run -c Release Daemon </a:t>
            </a:r>
            <a:r>
              <a:rPr lang="en-US" altLang="ja-JP" sz="1200" dirty="0" smtClean="0">
                <a:solidFill>
                  <a:schemeClr val="bg1"/>
                </a:solidFill>
                <a:latin typeface="Consolas" panose="020B0609020204030204" pitchFamily="49" charset="0"/>
              </a:rPr>
              <a:t>Test </a:t>
            </a:r>
            <a:r>
              <a:rPr lang="ja-JP" altLang="en-US" sz="1200" dirty="0">
                <a:solidFill>
                  <a:srgbClr val="99FFCC"/>
                </a:solidFill>
                <a:latin typeface="Consolas" panose="020B0609020204030204" pitchFamily="49" charset="0"/>
              </a:rPr>
              <a:t>← </a:t>
            </a:r>
            <a:r>
              <a:rPr lang="ja-JP" altLang="en-US" sz="1200" dirty="0" smtClean="0">
                <a:solidFill>
                  <a:srgbClr val="99FFCC"/>
                </a:solidFill>
                <a:latin typeface="Consolas" panose="020B0609020204030204" pitchFamily="49" charset="0"/>
              </a:rPr>
              <a:t>テスト実行を必ず </a:t>
            </a:r>
            <a:r>
              <a:rPr lang="en-US" altLang="ja-JP" sz="1200" dirty="0" smtClean="0">
                <a:solidFill>
                  <a:srgbClr val="99FFCC"/>
                </a:solidFill>
                <a:latin typeface="Consolas" panose="020B0609020204030204" pitchFamily="49" charset="0"/>
              </a:rPr>
              <a:t>1 </a:t>
            </a:r>
            <a:r>
              <a:rPr lang="ja-JP" altLang="en-US" sz="1200" dirty="0" smtClean="0">
                <a:solidFill>
                  <a:srgbClr val="99FFCC"/>
                </a:solidFill>
                <a:latin typeface="Consolas" panose="020B0609020204030204" pitchFamily="49" charset="0"/>
              </a:rPr>
              <a:t>回行なう。これにより、プログラムが再コンパイルされる。テスト実行は、</a:t>
            </a:r>
            <a:r>
              <a:rPr lang="en-US" altLang="ja-JP" sz="1200" dirty="0" smtClean="0">
                <a:solidFill>
                  <a:srgbClr val="99FFCC"/>
                </a:solidFill>
                <a:latin typeface="Consolas" panose="020B0609020204030204" pitchFamily="49" charset="0"/>
              </a:rPr>
              <a:t>Enter </a:t>
            </a:r>
            <a:r>
              <a:rPr lang="ja-JP" altLang="en-US" sz="1200" dirty="0" smtClean="0">
                <a:solidFill>
                  <a:srgbClr val="99FFCC"/>
                </a:solidFill>
                <a:latin typeface="Consolas" panose="020B0609020204030204" pitchFamily="49" charset="0"/>
              </a:rPr>
              <a:t>キーで終了する。</a:t>
            </a:r>
            <a:endParaRPr lang="en-US" altLang="ja-JP" sz="1200" dirty="0" smtClean="0">
              <a:solidFill>
                <a:srgbClr val="99FFCC"/>
              </a:solidFill>
              <a:latin typeface="Consolas" panose="020B0609020204030204" pitchFamily="49" charset="0"/>
            </a:endParaRPr>
          </a:p>
          <a:p>
            <a:endParaRPr lang="en-US" altLang="ja-JP" sz="1200" dirty="0">
              <a:solidFill>
                <a:srgbClr val="99FFCC"/>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a:t>
            </a:r>
            <a:r>
              <a:rPr lang="en-US" altLang="ja-JP" sz="1200" dirty="0" smtClean="0">
                <a:solidFill>
                  <a:schemeClr val="bg1"/>
                </a:solidFill>
                <a:latin typeface="Consolas" panose="020B0609020204030204" pitchFamily="49" charset="0"/>
              </a:rPr>
              <a:t>Install </a:t>
            </a:r>
            <a:r>
              <a:rPr lang="ja-JP" altLang="en-US" sz="1200" dirty="0" smtClean="0">
                <a:solidFill>
                  <a:srgbClr val="99FFCC"/>
                </a:solidFill>
                <a:latin typeface="Consolas" panose="020B0609020204030204" pitchFamily="49" charset="0"/>
              </a:rPr>
              <a:t>← サービスを再度インストール</a:t>
            </a:r>
            <a:r>
              <a:rPr lang="ja-JP" altLang="en-US" sz="1200" dirty="0">
                <a:solidFill>
                  <a:srgbClr val="99FFCC"/>
                </a:solidFill>
                <a:latin typeface="Consolas" panose="020B0609020204030204" pitchFamily="49" charset="0"/>
              </a:rPr>
              <a:t>する。</a:t>
            </a:r>
            <a:endParaRPr lang="en-US" altLang="ja-JP" sz="1200" dirty="0" smtClean="0">
              <a:solidFill>
                <a:schemeClr val="bg1"/>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start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a:t>
            </a:r>
            <a:r>
              <a:rPr lang="ja-JP" altLang="en-US" sz="1200" dirty="0" smtClean="0">
                <a:solidFill>
                  <a:srgbClr val="99FFCC"/>
                </a:solidFill>
                <a:latin typeface="Consolas" panose="020B0609020204030204" pitchFamily="49" charset="0"/>
              </a:rPr>
              <a:t>を再開する。</a:t>
            </a:r>
            <a:endParaRPr kumimoji="1" lang="ja-JP" altLang="en-US" sz="1200" dirty="0">
              <a:solidFill>
                <a:schemeClr val="bg1"/>
              </a:solidFill>
              <a:latin typeface="Consolas" panose="020B0609020204030204" pitchFamily="49" charset="0"/>
            </a:endParaRPr>
          </a:p>
        </p:txBody>
      </p:sp>
      <p:sp>
        <p:nvSpPr>
          <p:cNvPr id="8" name="テキスト ボックス 7"/>
          <p:cNvSpPr txBox="1"/>
          <p:nvPr/>
        </p:nvSpPr>
        <p:spPr>
          <a:xfrm>
            <a:off x="387920" y="2448145"/>
            <a:ext cx="4806818" cy="369332"/>
          </a:xfrm>
          <a:prstGeom prst="rect">
            <a:avLst/>
          </a:prstGeom>
          <a:noFill/>
        </p:spPr>
        <p:txBody>
          <a:bodyPr wrap="square" rtlCol="0">
            <a:spAutoFit/>
          </a:bodyPr>
          <a:lstStyle/>
          <a:p>
            <a:r>
              <a:rPr lang="en-US" altLang="ja-JP" dirty="0" smtClean="0"/>
              <a:t>2. </a:t>
            </a:r>
            <a:r>
              <a:rPr lang="ja-JP" altLang="en-US" dirty="0" smtClean="0"/>
              <a:t>以下の方法でアップデートする。</a:t>
            </a:r>
            <a:endParaRPr kumimoji="1" lang="ja-JP" altLang="en-US" dirty="0"/>
          </a:p>
        </p:txBody>
      </p:sp>
      <p:sp>
        <p:nvSpPr>
          <p:cNvPr id="9" name="テキスト ボックス 8"/>
          <p:cNvSpPr txBox="1"/>
          <p:nvPr/>
        </p:nvSpPr>
        <p:spPr>
          <a:xfrm>
            <a:off x="703384" y="6125884"/>
            <a:ext cx="10942279" cy="646331"/>
          </a:xfrm>
          <a:prstGeom prst="rect">
            <a:avLst/>
          </a:prstGeom>
          <a:noFill/>
        </p:spPr>
        <p:txBody>
          <a:bodyPr wrap="square" rtlCol="0">
            <a:spAutoFit/>
          </a:bodyPr>
          <a:lstStyle/>
          <a:p>
            <a:r>
              <a:rPr lang="en-US" altLang="ja-JP" dirty="0" smtClean="0"/>
              <a:t>3. </a:t>
            </a:r>
            <a:r>
              <a:rPr lang="ja-JP" altLang="en-US" dirty="0" smtClean="0"/>
              <a:t>正常動作を確認する。万一、バージョンアップ後、何らかの不具合が発生した場合は、原因究明のためにログファイルを収集した上で、ロールバックする。</a:t>
            </a:r>
            <a:endParaRPr kumimoji="1" lang="ja-JP" altLang="en-US" dirty="0"/>
          </a:p>
        </p:txBody>
      </p:sp>
      <p:sp>
        <p:nvSpPr>
          <p:cNvPr id="11" name="テキスト ボックス 10"/>
          <p:cNvSpPr txBox="1"/>
          <p:nvPr/>
        </p:nvSpPr>
        <p:spPr>
          <a:xfrm>
            <a:off x="387920" y="2113080"/>
            <a:ext cx="11353780" cy="369332"/>
          </a:xfrm>
          <a:prstGeom prst="rect">
            <a:avLst/>
          </a:prstGeom>
          <a:noFill/>
        </p:spPr>
        <p:txBody>
          <a:bodyPr wrap="square" rtlCol="0">
            <a:spAutoFit/>
          </a:bodyPr>
          <a:lstStyle/>
          <a:p>
            <a:r>
              <a:rPr lang="en-US" altLang="ja-JP" dirty="0" smtClean="0"/>
              <a:t>1. </a:t>
            </a:r>
            <a:r>
              <a:rPr lang="ja-JP" altLang="en-US" dirty="0" smtClean="0"/>
              <a:t>「</a:t>
            </a:r>
            <a:r>
              <a:rPr lang="en-US" altLang="ja-JP" dirty="0" smtClean="0"/>
              <a:t>~/</a:t>
            </a:r>
            <a:r>
              <a:rPr lang="en-US" altLang="ja-JP" dirty="0"/>
              <a:t>IPA-DN-</a:t>
            </a:r>
            <a:r>
              <a:rPr lang="en-US" altLang="ja-JP" dirty="0" err="1"/>
              <a:t>ThinController</a:t>
            </a:r>
            <a:r>
              <a:rPr lang="en-US" altLang="ja-JP" dirty="0"/>
              <a:t>-Private</a:t>
            </a:r>
            <a:r>
              <a:rPr lang="en-US" altLang="ja-JP" dirty="0" smtClean="0"/>
              <a:t>/</a:t>
            </a:r>
            <a:r>
              <a:rPr lang="ja-JP" altLang="en-US" dirty="0" smtClean="0"/>
              <a:t>」ディレクトリ全体をバックアップする。</a:t>
            </a:r>
            <a:endParaRPr kumimoji="1" lang="ja-JP" altLang="en-US" dirty="0"/>
          </a:p>
        </p:txBody>
      </p:sp>
    </p:spTree>
    <p:extLst>
      <p:ext uri="{BB962C8B-B14F-4D97-AF65-F5344CB8AC3E}">
        <p14:creationId xmlns:p14="http://schemas.microsoft.com/office/powerpoint/2010/main" val="406839109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43</a:t>
            </a:fld>
            <a:endParaRPr kumimoji="1" lang="ja-JP" altLang="en-US" dirty="0"/>
          </a:p>
        </p:txBody>
      </p:sp>
      <p:sp>
        <p:nvSpPr>
          <p:cNvPr id="12" name="タイトル 11"/>
          <p:cNvSpPr>
            <a:spLocks noGrp="1"/>
          </p:cNvSpPr>
          <p:nvPr>
            <p:ph type="title"/>
          </p:nvPr>
        </p:nvSpPr>
        <p:spPr/>
        <p:txBody>
          <a:bodyPr>
            <a:noAutofit/>
          </a:bodyPr>
          <a:lstStyle/>
          <a:p>
            <a:r>
              <a:rPr kumimoji="1" lang="en-US" altLang="ja-JP" sz="2800" dirty="0" smtClean="0"/>
              <a:t>3B-6</a:t>
            </a:r>
            <a:r>
              <a:rPr lang="en-US" altLang="ja-JP" sz="2800" dirty="0"/>
              <a:t>. HTML5 </a:t>
            </a:r>
            <a:r>
              <a:rPr lang="ja-JP" altLang="en-US" sz="2800" dirty="0"/>
              <a:t>版 </a:t>
            </a:r>
            <a:r>
              <a:rPr lang="en-US" altLang="ja-JP" sz="2800" dirty="0"/>
              <a:t>Web </a:t>
            </a:r>
            <a:r>
              <a:rPr lang="ja-JP" altLang="en-US" sz="2800" dirty="0"/>
              <a:t>クライアント用 </a:t>
            </a:r>
            <a:r>
              <a:rPr lang="en-US" altLang="ja-JP" sz="2800" dirty="0"/>
              <a:t>Web </a:t>
            </a:r>
            <a:r>
              <a:rPr lang="ja-JP" altLang="en-US" sz="2800" dirty="0"/>
              <a:t>サーバーの</a:t>
            </a:r>
            <a:r>
              <a:rPr kumimoji="1" lang="ja-JP" altLang="en-US" sz="2800" dirty="0" smtClean="0"/>
              <a:t>ソースコードを</a:t>
            </a:r>
            <a:r>
              <a:rPr kumimoji="1" lang="en-US" altLang="ja-JP" sz="2800" dirty="0" smtClean="0"/>
              <a:t/>
            </a:r>
            <a:br>
              <a:rPr kumimoji="1" lang="en-US" altLang="ja-JP" sz="2800" dirty="0" smtClean="0"/>
            </a:br>
            <a:r>
              <a:rPr kumimoji="1" lang="ja-JP" altLang="en-US" sz="2800" dirty="0" smtClean="0"/>
              <a:t>改造する場合の手順</a:t>
            </a:r>
            <a:endParaRPr kumimoji="1" lang="ja-JP" altLang="en-US" sz="2800" dirty="0"/>
          </a:p>
        </p:txBody>
      </p:sp>
      <p:sp>
        <p:nvSpPr>
          <p:cNvPr id="6" name="テキスト ボックス 5"/>
          <p:cNvSpPr txBox="1"/>
          <p:nvPr/>
        </p:nvSpPr>
        <p:spPr>
          <a:xfrm>
            <a:off x="387920" y="1082151"/>
            <a:ext cx="11444412" cy="923330"/>
          </a:xfrm>
          <a:prstGeom prst="rect">
            <a:avLst/>
          </a:prstGeom>
          <a:solidFill>
            <a:srgbClr val="FFFFCC"/>
          </a:solidFill>
          <a:ln w="19050">
            <a:solidFill>
              <a:schemeClr val="tx1"/>
            </a:solidFill>
          </a:ln>
        </p:spPr>
        <p:txBody>
          <a:bodyPr wrap="square" rtlCol="0">
            <a:spAutoFit/>
          </a:bodyPr>
          <a:lstStyle/>
          <a:p>
            <a:r>
              <a:rPr lang="ja-JP" altLang="en-US" dirty="0" smtClean="0"/>
              <a:t>一般的な設定ファイル </a:t>
            </a:r>
            <a:r>
              <a:rPr lang="en-US" altLang="ja-JP" dirty="0" smtClean="0"/>
              <a:t>(</a:t>
            </a:r>
            <a:r>
              <a:rPr lang="ja-JP" altLang="en-US" dirty="0" smtClean="0"/>
              <a:t>拡張子が </a:t>
            </a:r>
            <a:r>
              <a:rPr lang="en-US" altLang="ja-JP" dirty="0" smtClean="0"/>
              <a:t>.</a:t>
            </a:r>
            <a:r>
              <a:rPr lang="en-US" altLang="ja-JP" dirty="0" err="1" smtClean="0"/>
              <a:t>ini</a:t>
            </a:r>
            <a:r>
              <a:rPr lang="en-US" altLang="ja-JP" dirty="0" smtClean="0"/>
              <a:t> </a:t>
            </a:r>
            <a:r>
              <a:rPr lang="ja-JP" altLang="en-US" dirty="0" smtClean="0"/>
              <a:t>や </a:t>
            </a:r>
            <a:r>
              <a:rPr lang="en-US" altLang="ja-JP" dirty="0" smtClean="0"/>
              <a:t>.</a:t>
            </a:r>
            <a:r>
              <a:rPr lang="en-US" altLang="ja-JP" dirty="0" err="1" smtClean="0"/>
              <a:t>json</a:t>
            </a:r>
            <a:r>
              <a:rPr lang="en-US" altLang="ja-JP" dirty="0" smtClean="0"/>
              <a:t> </a:t>
            </a:r>
            <a:r>
              <a:rPr lang="ja-JP" altLang="en-US" dirty="0" smtClean="0"/>
              <a:t>のファイル</a:t>
            </a:r>
            <a:r>
              <a:rPr lang="en-US" altLang="ja-JP" dirty="0" smtClean="0"/>
              <a:t>) </a:t>
            </a:r>
            <a:r>
              <a:rPr lang="ja-JP" altLang="en-US" dirty="0" smtClean="0"/>
              <a:t>を変更した場合の適用は、</a:t>
            </a:r>
            <a:r>
              <a:rPr lang="en-US" altLang="ja-JP" dirty="0" smtClean="0"/>
              <a:t>4B-4 </a:t>
            </a:r>
            <a:r>
              <a:rPr lang="ja-JP" altLang="en-US" dirty="0" smtClean="0"/>
              <a:t>節で述べた方法でデーモンを再起動すれば足りる。一方で、</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サーバーの</a:t>
            </a:r>
            <a:r>
              <a:rPr lang="ja-JP" altLang="en-US" dirty="0" smtClean="0"/>
              <a:t>ソースコード </a:t>
            </a:r>
            <a:r>
              <a:rPr lang="en-US" altLang="ja-JP" dirty="0" smtClean="0"/>
              <a:t>(*.</a:t>
            </a:r>
            <a:r>
              <a:rPr lang="en-US" altLang="ja-JP" dirty="0" err="1" smtClean="0"/>
              <a:t>cs</a:t>
            </a:r>
            <a:r>
              <a:rPr lang="en-US" altLang="ja-JP" dirty="0" smtClean="0"/>
              <a:t> </a:t>
            </a:r>
            <a:r>
              <a:rPr lang="ja-JP" altLang="en-US" dirty="0" smtClean="0"/>
              <a:t>ファイルや </a:t>
            </a:r>
            <a:r>
              <a:rPr lang="en-US" altLang="ja-JP" dirty="0" err="1" smtClean="0"/>
              <a:t>Vars</a:t>
            </a:r>
            <a:r>
              <a:rPr lang="en-US" altLang="ja-JP" dirty="0" smtClean="0"/>
              <a:t> </a:t>
            </a:r>
            <a:r>
              <a:rPr lang="ja-JP" altLang="en-US" dirty="0" smtClean="0"/>
              <a:t>ディレクトリ内のファイル等</a:t>
            </a:r>
            <a:r>
              <a:rPr lang="en-US" altLang="ja-JP" dirty="0" smtClean="0"/>
              <a:t>) </a:t>
            </a:r>
            <a:r>
              <a:rPr lang="ja-JP" altLang="en-US" dirty="0" smtClean="0"/>
              <a:t>の一部を改造する場合は、以下の方法で</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サーバープログラム</a:t>
            </a:r>
            <a:r>
              <a:rPr lang="ja-JP" altLang="en-US" dirty="0" smtClean="0"/>
              <a:t>のリビルドが必要である。</a:t>
            </a:r>
          </a:p>
        </p:txBody>
      </p:sp>
      <p:sp>
        <p:nvSpPr>
          <p:cNvPr id="7" name="テキスト ボックス 6"/>
          <p:cNvSpPr txBox="1"/>
          <p:nvPr/>
        </p:nvSpPr>
        <p:spPr>
          <a:xfrm>
            <a:off x="387920" y="3178158"/>
            <a:ext cx="11353780" cy="2492990"/>
          </a:xfrm>
          <a:prstGeom prst="rect">
            <a:avLst/>
          </a:prstGeom>
          <a:solidFill>
            <a:schemeClr val="tx1"/>
          </a:solidFill>
        </p:spPr>
        <p:txBody>
          <a:bodyPr wrap="square" rtlCol="0">
            <a:spAutoFit/>
          </a:bodyPr>
          <a:lstStyle/>
          <a:p>
            <a:r>
              <a:rPr lang="en-US" altLang="ja-JP" sz="1200" dirty="0" err="1" smtClean="0">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stop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a:t>
            </a:r>
            <a:r>
              <a:rPr lang="ja-JP" altLang="en-US" sz="1200" dirty="0" smtClean="0">
                <a:solidFill>
                  <a:srgbClr val="99FFCC"/>
                </a:solidFill>
                <a:latin typeface="Consolas" panose="020B0609020204030204" pitchFamily="49" charset="0"/>
              </a:rPr>
              <a:t>サービスを必ず停止させること。</a:t>
            </a:r>
            <a:endParaRPr lang="en-US" altLang="ja-JP" sz="1200" dirty="0">
              <a:solidFill>
                <a:srgbClr val="99FFCC"/>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cd ~/IPA-DN-</a:t>
            </a:r>
            <a:r>
              <a:rPr lang="en-US" altLang="ja-JP" sz="1200" dirty="0" err="1">
                <a:solidFill>
                  <a:schemeClr val="bg1"/>
                </a:solidFill>
                <a:latin typeface="Consolas" panose="020B0609020204030204" pitchFamily="49" charset="0"/>
              </a:rPr>
              <a:t>ThinController</a:t>
            </a:r>
            <a:r>
              <a:rPr lang="en-US" altLang="ja-JP" sz="1200" dirty="0">
                <a:solidFill>
                  <a:schemeClr val="bg1"/>
                </a:solidFill>
                <a:latin typeface="Consolas" panose="020B0609020204030204" pitchFamily="49" charset="0"/>
              </a:rPr>
              <a:t>-Private/</a:t>
            </a:r>
            <a:r>
              <a:rPr lang="en-US" altLang="ja-JP" sz="1200" dirty="0" err="1">
                <a:solidFill>
                  <a:schemeClr val="bg1"/>
                </a:solidFill>
                <a:latin typeface="Consolas" panose="020B0609020204030204" pitchFamily="49" charset="0"/>
              </a:rPr>
              <a:t>ThinWebClientApp</a:t>
            </a:r>
            <a:r>
              <a:rPr lang="en-US" altLang="ja-JP" sz="1200" dirty="0">
                <a:solidFill>
                  <a:schemeClr val="bg1"/>
                </a:solidFill>
                <a:latin typeface="Consolas" panose="020B0609020204030204" pitchFamily="49" charset="0"/>
              </a:rPr>
              <a:t>/</a:t>
            </a:r>
            <a:endParaRPr lang="en-US" altLang="ja-JP" sz="1200" dirty="0" smtClean="0">
              <a:solidFill>
                <a:schemeClr val="bg1"/>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--no-build Daemon Uninstall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一度サービスをアンインストールする。</a:t>
            </a:r>
            <a:endParaRPr lang="en-US" altLang="ja-JP" sz="1200" dirty="0">
              <a:solidFill>
                <a:srgbClr val="99FFCC"/>
              </a:solidFill>
              <a:latin typeface="Consolas" panose="020B0609020204030204" pitchFamily="49" charset="0"/>
            </a:endParaRPr>
          </a:p>
          <a:p>
            <a:endParaRPr kumimoji="1" lang="en-US" altLang="ja-JP" sz="1200" dirty="0" smtClean="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sudo</a:t>
            </a:r>
            <a:r>
              <a:rPr lang="en-US" altLang="ja-JP" sz="1200" dirty="0" smtClean="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dotnet</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clean -c </a:t>
            </a:r>
            <a:r>
              <a:rPr lang="en-US" altLang="ja-JP" sz="1200" dirty="0" smtClean="0">
                <a:solidFill>
                  <a:schemeClr val="bg1"/>
                </a:solidFill>
                <a:latin typeface="Consolas" panose="020B0609020204030204" pitchFamily="49" charset="0"/>
              </a:rPr>
              <a:t>Release </a:t>
            </a:r>
            <a:r>
              <a:rPr lang="ja-JP" altLang="en-US" sz="1200" dirty="0">
                <a:solidFill>
                  <a:srgbClr val="99FFCC"/>
                </a:solidFill>
                <a:latin typeface="Consolas" panose="020B0609020204030204" pitchFamily="49" charset="0"/>
              </a:rPr>
              <a:t>← </a:t>
            </a:r>
            <a:r>
              <a:rPr lang="ja-JP" altLang="en-US" sz="1200" dirty="0" smtClean="0">
                <a:solidFill>
                  <a:srgbClr val="99FFCC"/>
                </a:solidFill>
                <a:latin typeface="Consolas" panose="020B0609020204030204" pitchFamily="49" charset="0"/>
              </a:rPr>
              <a:t>以前コンパイルされたプログラム </a:t>
            </a:r>
            <a:r>
              <a:rPr lang="en-US" altLang="ja-JP" sz="1200" dirty="0" smtClean="0">
                <a:solidFill>
                  <a:srgbClr val="99FFCC"/>
                </a:solidFill>
                <a:latin typeface="Consolas" panose="020B0609020204030204" pitchFamily="49" charset="0"/>
              </a:rPr>
              <a:t>(</a:t>
            </a:r>
            <a:r>
              <a:rPr lang="ja-JP" altLang="en-US" sz="1200" dirty="0" smtClean="0">
                <a:solidFill>
                  <a:srgbClr val="99FFCC"/>
                </a:solidFill>
                <a:latin typeface="Consolas" panose="020B0609020204030204" pitchFamily="49" charset="0"/>
              </a:rPr>
              <a:t>実行可能ファイル</a:t>
            </a:r>
            <a:r>
              <a:rPr lang="en-US" altLang="ja-JP" sz="1200" dirty="0" smtClean="0">
                <a:solidFill>
                  <a:srgbClr val="99FFCC"/>
                </a:solidFill>
                <a:latin typeface="Consolas" panose="020B0609020204030204" pitchFamily="49" charset="0"/>
              </a:rPr>
              <a:t>)</a:t>
            </a:r>
            <a:r>
              <a:rPr lang="ja-JP" altLang="en-US" sz="1200" dirty="0" smtClean="0">
                <a:solidFill>
                  <a:srgbClr val="99FFCC"/>
                </a:solidFill>
                <a:latin typeface="Consolas" panose="020B0609020204030204" pitchFamily="49" charset="0"/>
              </a:rPr>
              <a:t> を一旦削除する。</a:t>
            </a:r>
            <a:endParaRPr lang="en-US" altLang="ja-JP" sz="1200" dirty="0" smtClean="0">
              <a:solidFill>
                <a:schemeClr val="bg1"/>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sudo</a:t>
            </a:r>
            <a:r>
              <a:rPr lang="en-US" altLang="ja-JP" sz="1200" dirty="0" smtClean="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dotnet</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run -c Release Daemon </a:t>
            </a:r>
            <a:r>
              <a:rPr lang="en-US" altLang="ja-JP" sz="1200" dirty="0" smtClean="0">
                <a:solidFill>
                  <a:schemeClr val="bg1"/>
                </a:solidFill>
                <a:latin typeface="Consolas" panose="020B0609020204030204" pitchFamily="49" charset="0"/>
              </a:rPr>
              <a:t>Test </a:t>
            </a:r>
            <a:r>
              <a:rPr lang="ja-JP" altLang="en-US" sz="1200" dirty="0">
                <a:solidFill>
                  <a:srgbClr val="99FFCC"/>
                </a:solidFill>
                <a:latin typeface="Consolas" panose="020B0609020204030204" pitchFamily="49" charset="0"/>
              </a:rPr>
              <a:t>← </a:t>
            </a:r>
            <a:r>
              <a:rPr lang="ja-JP" altLang="en-US" sz="1200" dirty="0" smtClean="0">
                <a:solidFill>
                  <a:srgbClr val="99FFCC"/>
                </a:solidFill>
                <a:latin typeface="Consolas" panose="020B0609020204030204" pitchFamily="49" charset="0"/>
              </a:rPr>
              <a:t>テスト実行を必ず </a:t>
            </a:r>
            <a:r>
              <a:rPr lang="en-US" altLang="ja-JP" sz="1200" dirty="0" smtClean="0">
                <a:solidFill>
                  <a:srgbClr val="99FFCC"/>
                </a:solidFill>
                <a:latin typeface="Consolas" panose="020B0609020204030204" pitchFamily="49" charset="0"/>
              </a:rPr>
              <a:t>1 </a:t>
            </a:r>
            <a:r>
              <a:rPr lang="ja-JP" altLang="en-US" sz="1200" dirty="0" smtClean="0">
                <a:solidFill>
                  <a:srgbClr val="99FFCC"/>
                </a:solidFill>
                <a:latin typeface="Consolas" panose="020B0609020204030204" pitchFamily="49" charset="0"/>
              </a:rPr>
              <a:t>回行なう。これにより、プログラムが再コンパイルされる。テスト実行は、</a:t>
            </a:r>
            <a:r>
              <a:rPr lang="en-US" altLang="ja-JP" sz="1200" dirty="0" smtClean="0">
                <a:solidFill>
                  <a:srgbClr val="99FFCC"/>
                </a:solidFill>
                <a:latin typeface="Consolas" panose="020B0609020204030204" pitchFamily="49" charset="0"/>
              </a:rPr>
              <a:t>Enter </a:t>
            </a:r>
            <a:r>
              <a:rPr lang="ja-JP" altLang="en-US" sz="1200" dirty="0" smtClean="0">
                <a:solidFill>
                  <a:srgbClr val="99FFCC"/>
                </a:solidFill>
                <a:latin typeface="Consolas" panose="020B0609020204030204" pitchFamily="49" charset="0"/>
              </a:rPr>
              <a:t>キーで終了する。</a:t>
            </a:r>
            <a:endParaRPr lang="en-US" altLang="ja-JP" sz="1200" dirty="0" smtClean="0">
              <a:solidFill>
                <a:schemeClr val="bg1"/>
              </a:solidFill>
              <a:latin typeface="Consolas" panose="020B0609020204030204" pitchFamily="49" charset="0"/>
            </a:endParaRPr>
          </a:p>
          <a:p>
            <a:endParaRPr lang="en-US" altLang="ja-JP" sz="1200" dirty="0">
              <a:solidFill>
                <a:srgbClr val="99FFCC"/>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Install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サービスを再度インストールする。</a:t>
            </a:r>
            <a:endParaRPr lang="en-US" altLang="ja-JP" sz="1200" dirty="0">
              <a:solidFill>
                <a:srgbClr val="99FFCC"/>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start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a:t>
            </a:r>
            <a:r>
              <a:rPr lang="ja-JP" altLang="en-US" sz="1200" dirty="0" smtClean="0">
                <a:solidFill>
                  <a:srgbClr val="99FFCC"/>
                </a:solidFill>
                <a:latin typeface="Consolas" panose="020B0609020204030204" pitchFamily="49" charset="0"/>
              </a:rPr>
              <a:t>を再開する。</a:t>
            </a:r>
            <a:endParaRPr kumimoji="1" lang="ja-JP" altLang="en-US" sz="1200" dirty="0">
              <a:solidFill>
                <a:schemeClr val="bg1"/>
              </a:solidFill>
              <a:latin typeface="Consolas" panose="020B0609020204030204" pitchFamily="49" charset="0"/>
            </a:endParaRPr>
          </a:p>
        </p:txBody>
      </p:sp>
      <p:sp>
        <p:nvSpPr>
          <p:cNvPr id="8" name="テキスト ボックス 7"/>
          <p:cNvSpPr txBox="1"/>
          <p:nvPr/>
        </p:nvSpPr>
        <p:spPr>
          <a:xfrm>
            <a:off x="387920" y="2831701"/>
            <a:ext cx="4806818" cy="369332"/>
          </a:xfrm>
          <a:prstGeom prst="rect">
            <a:avLst/>
          </a:prstGeom>
          <a:noFill/>
        </p:spPr>
        <p:txBody>
          <a:bodyPr wrap="square" rtlCol="0">
            <a:spAutoFit/>
          </a:bodyPr>
          <a:lstStyle/>
          <a:p>
            <a:r>
              <a:rPr lang="en-US" altLang="ja-JP" dirty="0" smtClean="0"/>
              <a:t>3. </a:t>
            </a:r>
            <a:r>
              <a:rPr lang="ja-JP" altLang="en-US" dirty="0" smtClean="0"/>
              <a:t>以下の方法でリビルドする。</a:t>
            </a:r>
            <a:endParaRPr kumimoji="1" lang="ja-JP" altLang="en-US" dirty="0"/>
          </a:p>
        </p:txBody>
      </p:sp>
      <p:sp>
        <p:nvSpPr>
          <p:cNvPr id="9" name="テキスト ボックス 8"/>
          <p:cNvSpPr txBox="1"/>
          <p:nvPr/>
        </p:nvSpPr>
        <p:spPr>
          <a:xfrm>
            <a:off x="1030730" y="5733899"/>
            <a:ext cx="10801602" cy="923330"/>
          </a:xfrm>
          <a:prstGeom prst="rect">
            <a:avLst/>
          </a:prstGeom>
          <a:noFill/>
        </p:spPr>
        <p:txBody>
          <a:bodyPr wrap="square" rtlCol="0">
            <a:spAutoFit/>
          </a:bodyPr>
          <a:lstStyle/>
          <a:p>
            <a:r>
              <a:rPr lang="en-US" altLang="ja-JP" dirty="0" smtClean="0"/>
              <a:t>4. </a:t>
            </a:r>
            <a:r>
              <a:rPr lang="ja-JP" altLang="en-US" dirty="0" smtClean="0"/>
              <a:t>正常動作を確認する。万一、バージョンアップ後、何らかの不具合が発生した場合は、原因究明のためにログファイルを収集した上で、ロールバックする。</a:t>
            </a:r>
            <a:endParaRPr lang="en-US" altLang="ja-JP" dirty="0" smtClean="0"/>
          </a:p>
          <a:p>
            <a:r>
              <a:rPr kumimoji="1" lang="en-US" altLang="ja-JP" dirty="0" smtClean="0"/>
              <a:t>5. </a:t>
            </a:r>
            <a:r>
              <a:rPr kumimoji="1" lang="ja-JP" altLang="en-US" dirty="0" smtClean="0"/>
              <a:t>正常動作を確認した状態の</a:t>
            </a:r>
            <a:r>
              <a:rPr lang="ja-JP" altLang="en-US" dirty="0" smtClean="0"/>
              <a:t>「</a:t>
            </a:r>
            <a:r>
              <a:rPr lang="en-US" altLang="ja-JP" dirty="0"/>
              <a:t>~/IPA-DN-</a:t>
            </a:r>
            <a:r>
              <a:rPr lang="en-US" altLang="ja-JP" dirty="0" err="1"/>
              <a:t>ThinController</a:t>
            </a:r>
            <a:r>
              <a:rPr lang="en-US" altLang="ja-JP" dirty="0"/>
              <a:t>-Private/</a:t>
            </a:r>
            <a:r>
              <a:rPr lang="ja-JP" altLang="en-US" dirty="0"/>
              <a:t>」ディレクトリ全体をバックアップする。</a:t>
            </a:r>
            <a:endParaRPr kumimoji="1" lang="ja-JP" altLang="en-US" dirty="0"/>
          </a:p>
        </p:txBody>
      </p:sp>
      <p:sp>
        <p:nvSpPr>
          <p:cNvPr id="11" name="テキスト ボックス 10"/>
          <p:cNvSpPr txBox="1"/>
          <p:nvPr/>
        </p:nvSpPr>
        <p:spPr>
          <a:xfrm>
            <a:off x="387920" y="2005481"/>
            <a:ext cx="11353780" cy="369332"/>
          </a:xfrm>
          <a:prstGeom prst="rect">
            <a:avLst/>
          </a:prstGeom>
          <a:noFill/>
        </p:spPr>
        <p:txBody>
          <a:bodyPr wrap="square" rtlCol="0">
            <a:spAutoFit/>
          </a:bodyPr>
          <a:lstStyle/>
          <a:p>
            <a:r>
              <a:rPr lang="en-US" altLang="ja-JP" dirty="0" smtClean="0"/>
              <a:t>1. </a:t>
            </a:r>
            <a:r>
              <a:rPr lang="ja-JP" altLang="en-US" dirty="0" smtClean="0"/>
              <a:t>「</a:t>
            </a:r>
            <a:r>
              <a:rPr lang="en-US" altLang="ja-JP" dirty="0" smtClean="0"/>
              <a:t>~/</a:t>
            </a:r>
            <a:r>
              <a:rPr lang="en-US" altLang="ja-JP" dirty="0"/>
              <a:t>IPA-DN-</a:t>
            </a:r>
            <a:r>
              <a:rPr lang="en-US" altLang="ja-JP" dirty="0" err="1"/>
              <a:t>ThinController</a:t>
            </a:r>
            <a:r>
              <a:rPr lang="en-US" altLang="ja-JP" dirty="0"/>
              <a:t>-Private</a:t>
            </a:r>
            <a:r>
              <a:rPr lang="en-US" altLang="ja-JP" dirty="0" smtClean="0"/>
              <a:t>/</a:t>
            </a:r>
            <a:r>
              <a:rPr lang="ja-JP" altLang="en-US" dirty="0" smtClean="0"/>
              <a:t>」ディレクトリ全体をバックアップする。</a:t>
            </a:r>
            <a:endParaRPr kumimoji="1" lang="ja-JP" altLang="en-US" dirty="0"/>
          </a:p>
        </p:txBody>
      </p:sp>
      <p:sp>
        <p:nvSpPr>
          <p:cNvPr id="10" name="テキスト ボックス 9"/>
          <p:cNvSpPr txBox="1"/>
          <p:nvPr/>
        </p:nvSpPr>
        <p:spPr>
          <a:xfrm>
            <a:off x="387920" y="2450932"/>
            <a:ext cx="11353780" cy="369332"/>
          </a:xfrm>
          <a:prstGeom prst="rect">
            <a:avLst/>
          </a:prstGeom>
          <a:noFill/>
        </p:spPr>
        <p:txBody>
          <a:bodyPr wrap="square" rtlCol="0">
            <a:spAutoFit/>
          </a:bodyPr>
          <a:lstStyle/>
          <a:p>
            <a:r>
              <a:rPr lang="en-US" altLang="ja-JP" dirty="0" smtClean="0"/>
              <a:t>2. </a:t>
            </a:r>
            <a:r>
              <a:rPr lang="ja-JP" altLang="en-US" dirty="0" smtClean="0"/>
              <a:t>ソースコードを改造する。</a:t>
            </a:r>
            <a:endParaRPr kumimoji="1" lang="ja-JP" altLang="en-US" dirty="0"/>
          </a:p>
        </p:txBody>
      </p:sp>
    </p:spTree>
    <p:extLst>
      <p:ext uri="{BB962C8B-B14F-4D97-AF65-F5344CB8AC3E}">
        <p14:creationId xmlns:p14="http://schemas.microsoft.com/office/powerpoint/2010/main" val="46709391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552419"/>
          </a:xfrm>
        </p:spPr>
        <p:txBody>
          <a:bodyPr>
            <a:noAutofit/>
          </a:bodyPr>
          <a:lstStyle/>
          <a:p>
            <a:r>
              <a:rPr kumimoji="1" lang="ja-JP" altLang="en-US" sz="1600" dirty="0" smtClean="0"/>
              <a:t>これまでの手順で構築した </a:t>
            </a:r>
            <a:r>
              <a:rPr lang="en-US" altLang="ja-JP" sz="1600" dirty="0"/>
              <a:t>HTML5 </a:t>
            </a:r>
            <a:r>
              <a:rPr lang="ja-JP" altLang="en-US" sz="1600" dirty="0"/>
              <a:t>版 </a:t>
            </a:r>
            <a:r>
              <a:rPr lang="en-US" altLang="ja-JP" sz="1600" dirty="0"/>
              <a:t>Web </a:t>
            </a:r>
            <a:r>
              <a:rPr lang="ja-JP" altLang="en-US" sz="1600" dirty="0"/>
              <a:t>クライアント用 </a:t>
            </a:r>
            <a:r>
              <a:rPr lang="en-US" altLang="ja-JP" sz="1600" dirty="0"/>
              <a:t>Web </a:t>
            </a:r>
            <a:r>
              <a:rPr lang="ja-JP" altLang="en-US" sz="1600" dirty="0" smtClean="0"/>
              <a:t>サーバーを、早速使ってみて、動作テストを行ないたいのである。</a:t>
            </a:r>
          </a:p>
          <a:p>
            <a:r>
              <a:rPr lang="ja-JP" altLang="en-US" sz="1600" dirty="0" smtClean="0"/>
              <a:t>ところが、そのためには、前もって、「</a:t>
            </a:r>
            <a:r>
              <a:rPr lang="en-US" altLang="ja-JP" sz="1600" dirty="0" smtClean="0"/>
              <a:t>4. </a:t>
            </a:r>
            <a:r>
              <a:rPr lang="ja-JP" altLang="en-US" sz="1600" dirty="0"/>
              <a:t>アプリケーションをビルドしよう</a:t>
            </a:r>
            <a:r>
              <a:rPr lang="ja-JP" altLang="en-US" sz="1600" dirty="0" smtClean="0"/>
              <a:t>」を実施して、少なくとも </a:t>
            </a:r>
            <a:r>
              <a:rPr lang="en-US" altLang="ja-JP" sz="1600" dirty="0" smtClean="0"/>
              <a:t>1 </a:t>
            </a:r>
            <a:r>
              <a:rPr lang="ja-JP" altLang="en-US" sz="1600" dirty="0" smtClean="0"/>
              <a:t>台のシン・テレワークシステム サーバーアプリが </a:t>
            </a:r>
            <a:r>
              <a:rPr lang="en-US" altLang="ja-JP" sz="1600" dirty="0" smtClean="0"/>
              <a:t>Windows </a:t>
            </a:r>
            <a:r>
              <a:rPr lang="ja-JP" altLang="en-US" sz="1600" dirty="0" smtClean="0"/>
              <a:t>端末にインストールされ、本中継ゲートウェイに接続されていなければならない。</a:t>
            </a:r>
            <a:endParaRPr lang="en-US" altLang="ja-JP" sz="1600" dirty="0" smtClean="0"/>
          </a:p>
          <a:p>
            <a:r>
              <a:rPr kumimoji="1" lang="ja-JP" altLang="en-US" sz="1600" dirty="0" smtClean="0"/>
              <a:t>そこで、一旦第 </a:t>
            </a:r>
            <a:r>
              <a:rPr kumimoji="1" lang="en-US" altLang="ja-JP" sz="1600" dirty="0" smtClean="0"/>
              <a:t>4 </a:t>
            </a:r>
            <a:r>
              <a:rPr kumimoji="1" lang="ja-JP" altLang="en-US" sz="1600" dirty="0" smtClean="0"/>
              <a:t>章の手順を実施してから、以下のように </a:t>
            </a:r>
            <a:r>
              <a:rPr kumimoji="1" lang="en-US" altLang="ja-JP" sz="1600" dirty="0" smtClean="0"/>
              <a:t>HTML5 </a:t>
            </a:r>
            <a:r>
              <a:rPr kumimoji="1" lang="ja-JP" altLang="en-US" sz="1600" dirty="0" smtClean="0"/>
              <a:t>版 </a:t>
            </a:r>
            <a:r>
              <a:rPr kumimoji="1" lang="en-US" altLang="ja-JP" sz="1600" dirty="0" smtClean="0"/>
              <a:t>Web </a:t>
            </a:r>
            <a:r>
              <a:rPr kumimoji="1" lang="ja-JP" altLang="en-US" sz="1600" dirty="0" smtClean="0"/>
              <a:t>クライアントの動作テストを行なう。</a:t>
            </a:r>
            <a:endParaRPr kumimoji="1" lang="ja-JP" altLang="en-US" sz="16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44</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600" dirty="0" smtClean="0"/>
              <a:t>3B-7. </a:t>
            </a:r>
            <a:r>
              <a:rPr kumimoji="1" lang="ja-JP" altLang="en-US" sz="3600" dirty="0" smtClean="0"/>
              <a:t>実際に </a:t>
            </a:r>
            <a:r>
              <a:rPr lang="en-US" altLang="ja-JP" sz="3600" dirty="0"/>
              <a:t>HTML5 </a:t>
            </a:r>
            <a:r>
              <a:rPr lang="ja-JP" altLang="en-US" sz="3600" dirty="0"/>
              <a:t>版 </a:t>
            </a:r>
            <a:r>
              <a:rPr lang="en-US" altLang="ja-JP" sz="3600" dirty="0"/>
              <a:t>Web </a:t>
            </a:r>
            <a:r>
              <a:rPr lang="ja-JP" altLang="en-US" sz="3600" dirty="0" smtClean="0"/>
              <a:t>クライアントを使ってみよう</a:t>
            </a:r>
            <a:endParaRPr kumimoji="1" lang="ja-JP" altLang="en-US" sz="3600" dirty="0"/>
          </a:p>
        </p:txBody>
      </p:sp>
      <p:pic>
        <p:nvPicPr>
          <p:cNvPr id="5" name="図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0803" y="3675781"/>
            <a:ext cx="2230705" cy="1510043"/>
          </a:xfrm>
          <a:prstGeom prst="rect">
            <a:avLst/>
          </a:prstGeom>
        </p:spPr>
      </p:pic>
      <p:pic>
        <p:nvPicPr>
          <p:cNvPr id="6" name="図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20298" y="3675781"/>
            <a:ext cx="2308179" cy="1562488"/>
          </a:xfrm>
          <a:prstGeom prst="rect">
            <a:avLst/>
          </a:prstGeom>
        </p:spPr>
      </p:pic>
      <p:pic>
        <p:nvPicPr>
          <p:cNvPr id="7" name="図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57267" y="3635534"/>
            <a:ext cx="2620299" cy="1773772"/>
          </a:xfrm>
          <a:prstGeom prst="rect">
            <a:avLst/>
          </a:prstGeom>
        </p:spPr>
      </p:pic>
      <p:sp>
        <p:nvSpPr>
          <p:cNvPr id="9" name="テキスト ボックス 8"/>
          <p:cNvSpPr txBox="1"/>
          <p:nvPr/>
        </p:nvSpPr>
        <p:spPr>
          <a:xfrm>
            <a:off x="223327" y="3028248"/>
            <a:ext cx="4911382" cy="307777"/>
          </a:xfrm>
          <a:prstGeom prst="rect">
            <a:avLst/>
          </a:prstGeom>
          <a:solidFill>
            <a:schemeClr val="accent4">
              <a:lumMod val="20000"/>
              <a:lumOff val="80000"/>
            </a:schemeClr>
          </a:solidFill>
        </p:spPr>
        <p:txBody>
          <a:bodyPr wrap="square" rtlCol="0">
            <a:spAutoFit/>
          </a:bodyPr>
          <a:lstStyle/>
          <a:p>
            <a:r>
              <a:rPr kumimoji="1" lang="en-US" altLang="ja-JP" sz="1400" b="1" dirty="0" smtClean="0">
                <a:solidFill>
                  <a:srgbClr val="0000FF"/>
                </a:solidFill>
              </a:rPr>
              <a:t>http</a:t>
            </a:r>
            <a:r>
              <a:rPr kumimoji="1" lang="en-US" altLang="ja-JP" sz="1400" b="1" u="sng" dirty="0" smtClean="0">
                <a:solidFill>
                  <a:srgbClr val="C00000"/>
                </a:solidFill>
              </a:rPr>
              <a:t>s</a:t>
            </a:r>
            <a:r>
              <a:rPr kumimoji="1" lang="en-US" altLang="ja-JP" sz="1400" b="1" dirty="0" smtClean="0">
                <a:solidFill>
                  <a:srgbClr val="0000FF"/>
                </a:solidFill>
              </a:rPr>
              <a:t>://&lt;</a:t>
            </a:r>
            <a:r>
              <a:rPr kumimoji="1" lang="ja-JP" altLang="en-US" sz="1400" b="1" dirty="0" smtClean="0">
                <a:solidFill>
                  <a:srgbClr val="0000FF"/>
                </a:solidFill>
              </a:rPr>
              <a:t>この構築中の </a:t>
            </a:r>
            <a:r>
              <a:rPr lang="en-US" altLang="ja-JP" sz="1400" b="1" dirty="0" smtClean="0">
                <a:solidFill>
                  <a:srgbClr val="0000FF"/>
                </a:solidFill>
              </a:rPr>
              <a:t>Web </a:t>
            </a:r>
            <a:r>
              <a:rPr lang="ja-JP" altLang="en-US" sz="1400" b="1" dirty="0" smtClean="0">
                <a:solidFill>
                  <a:srgbClr val="0000FF"/>
                </a:solidFill>
              </a:rPr>
              <a:t>サーバーのグローバル </a:t>
            </a:r>
            <a:r>
              <a:rPr lang="en-US" altLang="ja-JP" sz="1400" b="1" dirty="0" smtClean="0">
                <a:solidFill>
                  <a:srgbClr val="0000FF"/>
                </a:solidFill>
              </a:rPr>
              <a:t>IPv4 </a:t>
            </a:r>
            <a:r>
              <a:rPr lang="ja-JP" altLang="en-US" sz="1400" b="1" dirty="0" smtClean="0">
                <a:solidFill>
                  <a:srgbClr val="0000FF"/>
                </a:solidFill>
              </a:rPr>
              <a:t>アドレス</a:t>
            </a:r>
            <a:r>
              <a:rPr lang="en-US" altLang="ja-JP" sz="1400" b="1" dirty="0" smtClean="0">
                <a:solidFill>
                  <a:srgbClr val="0000FF"/>
                </a:solidFill>
              </a:rPr>
              <a:t>/</a:t>
            </a:r>
            <a:endParaRPr kumimoji="1" lang="ja-JP" altLang="en-US" sz="1400" b="1" dirty="0">
              <a:solidFill>
                <a:srgbClr val="0000FF"/>
              </a:solidFill>
            </a:endParaRPr>
          </a:p>
        </p:txBody>
      </p:sp>
      <p:sp>
        <p:nvSpPr>
          <p:cNvPr id="11" name="テキスト ボックス 10"/>
          <p:cNvSpPr txBox="1"/>
          <p:nvPr/>
        </p:nvSpPr>
        <p:spPr>
          <a:xfrm>
            <a:off x="332741" y="3302108"/>
            <a:ext cx="4911383" cy="307777"/>
          </a:xfrm>
          <a:prstGeom prst="rect">
            <a:avLst/>
          </a:prstGeom>
          <a:noFill/>
        </p:spPr>
        <p:txBody>
          <a:bodyPr wrap="square" rtlCol="0">
            <a:spAutoFit/>
          </a:bodyPr>
          <a:lstStyle/>
          <a:p>
            <a:r>
              <a:rPr kumimoji="1" lang="en-US" altLang="ja-JP" sz="1400" dirty="0" smtClean="0"/>
              <a:t>SSL </a:t>
            </a:r>
            <a:r>
              <a:rPr kumimoji="1" lang="ja-JP" altLang="en-US" sz="1400" dirty="0" smtClean="0"/>
              <a:t>証明書検証エラーが表示されるが、この時点では問題無い。</a:t>
            </a:r>
            <a:endParaRPr kumimoji="1" lang="ja-JP" altLang="en-US" sz="1400" dirty="0"/>
          </a:p>
        </p:txBody>
      </p:sp>
      <p:sp>
        <p:nvSpPr>
          <p:cNvPr id="12" name="テキスト ボックス 11"/>
          <p:cNvSpPr txBox="1"/>
          <p:nvPr/>
        </p:nvSpPr>
        <p:spPr>
          <a:xfrm>
            <a:off x="223327" y="5327930"/>
            <a:ext cx="2304182" cy="646331"/>
          </a:xfrm>
          <a:prstGeom prst="rect">
            <a:avLst/>
          </a:prstGeom>
          <a:noFill/>
        </p:spPr>
        <p:txBody>
          <a:bodyPr wrap="square" rtlCol="0">
            <a:spAutoFit/>
          </a:bodyPr>
          <a:lstStyle/>
          <a:p>
            <a:r>
              <a:rPr kumimoji="1" lang="ja-JP" altLang="en-US" b="1" dirty="0" smtClean="0"/>
              <a:t>接続先コンピュータ </a:t>
            </a:r>
            <a:r>
              <a:rPr kumimoji="1" lang="en-US" altLang="ja-JP" b="1" dirty="0" smtClean="0"/>
              <a:t>ID</a:t>
            </a:r>
          </a:p>
          <a:p>
            <a:r>
              <a:rPr kumimoji="1" lang="ja-JP" altLang="en-US" b="1" dirty="0" smtClean="0"/>
              <a:t>を入力して接続する。</a:t>
            </a:r>
            <a:endParaRPr kumimoji="1" lang="ja-JP" altLang="en-US" b="1" dirty="0"/>
          </a:p>
        </p:txBody>
      </p:sp>
      <p:sp>
        <p:nvSpPr>
          <p:cNvPr id="13" name="右矢印 12"/>
          <p:cNvSpPr/>
          <p:nvPr/>
        </p:nvSpPr>
        <p:spPr>
          <a:xfrm>
            <a:off x="2430007" y="4076225"/>
            <a:ext cx="551792" cy="8923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右矢印 13"/>
          <p:cNvSpPr/>
          <p:nvPr/>
        </p:nvSpPr>
        <p:spPr>
          <a:xfrm>
            <a:off x="5366976" y="3951483"/>
            <a:ext cx="551792" cy="8923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p:cNvSpPr txBox="1"/>
          <p:nvPr/>
        </p:nvSpPr>
        <p:spPr>
          <a:xfrm>
            <a:off x="2876882" y="5319072"/>
            <a:ext cx="2689025" cy="646331"/>
          </a:xfrm>
          <a:prstGeom prst="rect">
            <a:avLst/>
          </a:prstGeom>
          <a:noFill/>
        </p:spPr>
        <p:txBody>
          <a:bodyPr wrap="square" rtlCol="0">
            <a:spAutoFit/>
          </a:bodyPr>
          <a:lstStyle/>
          <a:p>
            <a:r>
              <a:rPr kumimoji="1" lang="ja-JP" altLang="en-US" b="1" dirty="0" smtClean="0"/>
              <a:t>シン・テレワークシステムのレイヤーの認証を行なう。</a:t>
            </a:r>
            <a:endParaRPr kumimoji="1" lang="ja-JP" altLang="en-US" b="1" dirty="0"/>
          </a:p>
        </p:txBody>
      </p:sp>
      <p:sp>
        <p:nvSpPr>
          <p:cNvPr id="16" name="テキスト ボックス 15"/>
          <p:cNvSpPr txBox="1"/>
          <p:nvPr/>
        </p:nvSpPr>
        <p:spPr>
          <a:xfrm>
            <a:off x="5812899" y="5483560"/>
            <a:ext cx="2591630" cy="646331"/>
          </a:xfrm>
          <a:prstGeom prst="rect">
            <a:avLst/>
          </a:prstGeom>
          <a:noFill/>
        </p:spPr>
        <p:txBody>
          <a:bodyPr wrap="square" rtlCol="0">
            <a:spAutoFit/>
          </a:bodyPr>
          <a:lstStyle/>
          <a:p>
            <a:r>
              <a:rPr kumimoji="1" lang="ja-JP" altLang="en-US" b="1" dirty="0" smtClean="0"/>
              <a:t>接続先 </a:t>
            </a:r>
            <a:r>
              <a:rPr kumimoji="1" lang="en-US" altLang="ja-JP" b="1" dirty="0" smtClean="0"/>
              <a:t>Windows </a:t>
            </a:r>
            <a:r>
              <a:rPr kumimoji="1" lang="ja-JP" altLang="en-US" b="1" dirty="0" smtClean="0"/>
              <a:t>端末のレイヤーの認証を行なう。</a:t>
            </a:r>
            <a:endParaRPr kumimoji="1" lang="ja-JP" altLang="en-US" b="1" dirty="0"/>
          </a:p>
        </p:txBody>
      </p:sp>
      <p:pic>
        <p:nvPicPr>
          <p:cNvPr id="18" name="図 17"/>
          <p:cNvPicPr>
            <a:picLocks noChangeAspect="1"/>
          </p:cNvPicPr>
          <p:nvPr/>
        </p:nvPicPr>
        <p:blipFill>
          <a:blip r:embed="rId5"/>
          <a:stretch>
            <a:fillRect/>
          </a:stretch>
        </p:blipFill>
        <p:spPr>
          <a:xfrm>
            <a:off x="9228139" y="2756653"/>
            <a:ext cx="2862039" cy="3069536"/>
          </a:xfrm>
          <a:prstGeom prst="rect">
            <a:avLst/>
          </a:prstGeom>
        </p:spPr>
      </p:pic>
      <p:sp>
        <p:nvSpPr>
          <p:cNvPr id="19" name="右矢印 18"/>
          <p:cNvSpPr/>
          <p:nvPr/>
        </p:nvSpPr>
        <p:spPr>
          <a:xfrm>
            <a:off x="8633022" y="3951482"/>
            <a:ext cx="551792" cy="8923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テキスト ボックス 19"/>
          <p:cNvSpPr txBox="1"/>
          <p:nvPr/>
        </p:nvSpPr>
        <p:spPr>
          <a:xfrm>
            <a:off x="9131666" y="5920507"/>
            <a:ext cx="2958511" cy="923330"/>
          </a:xfrm>
          <a:prstGeom prst="rect">
            <a:avLst/>
          </a:prstGeom>
          <a:noFill/>
        </p:spPr>
        <p:txBody>
          <a:bodyPr wrap="square" rtlCol="0">
            <a:spAutoFit/>
          </a:bodyPr>
          <a:lstStyle/>
          <a:p>
            <a:r>
              <a:rPr kumimoji="1" lang="ja-JP" altLang="en-US" b="1" dirty="0" smtClean="0"/>
              <a:t>接続先 </a:t>
            </a:r>
            <a:r>
              <a:rPr kumimoji="1" lang="en-US" altLang="ja-JP" b="1" dirty="0" smtClean="0"/>
              <a:t>Windows </a:t>
            </a:r>
            <a:r>
              <a:rPr kumimoji="1" lang="ja-JP" altLang="en-US" b="1" dirty="0" smtClean="0"/>
              <a:t>のデスクトップが </a:t>
            </a:r>
            <a:r>
              <a:rPr kumimoji="1" lang="en-US" altLang="ja-JP" b="1" dirty="0" smtClean="0"/>
              <a:t>Web </a:t>
            </a:r>
            <a:r>
              <a:rPr kumimoji="1" lang="ja-JP" altLang="en-US" b="1" dirty="0" smtClean="0"/>
              <a:t>ブラウザで操作できることを確認する。</a:t>
            </a:r>
            <a:endParaRPr kumimoji="1" lang="ja-JP" altLang="en-US" b="1" dirty="0"/>
          </a:p>
        </p:txBody>
      </p:sp>
      <p:sp>
        <p:nvSpPr>
          <p:cNvPr id="21" name="右中かっこ 20"/>
          <p:cNvSpPr/>
          <p:nvPr/>
        </p:nvSpPr>
        <p:spPr>
          <a:xfrm>
            <a:off x="5206084" y="3051057"/>
            <a:ext cx="321783" cy="450742"/>
          </a:xfrm>
          <a:prstGeom prst="rightBrace">
            <a:avLst>
              <a:gd name="adj1" fmla="val 8333"/>
              <a:gd name="adj2" fmla="val 30763"/>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2" name="テキスト ボックス 21"/>
          <p:cNvSpPr txBox="1"/>
          <p:nvPr/>
        </p:nvSpPr>
        <p:spPr>
          <a:xfrm>
            <a:off x="5743565" y="2440217"/>
            <a:ext cx="2820123" cy="923330"/>
          </a:xfrm>
          <a:prstGeom prst="rect">
            <a:avLst/>
          </a:prstGeom>
          <a:solidFill>
            <a:srgbClr val="FFFFCC"/>
          </a:solidFill>
        </p:spPr>
        <p:txBody>
          <a:bodyPr wrap="square" rtlCol="0">
            <a:spAutoFit/>
          </a:bodyPr>
          <a:lstStyle/>
          <a:p>
            <a:r>
              <a:rPr kumimoji="1" lang="ja-JP" altLang="en-US" dirty="0" smtClean="0"/>
              <a:t>手元にある</a:t>
            </a:r>
            <a:r>
              <a:rPr lang="ja-JP" altLang="en-US" dirty="0"/>
              <a:t>任意</a:t>
            </a:r>
            <a:r>
              <a:rPr lang="ja-JP" altLang="en-US" dirty="0" smtClean="0"/>
              <a:t>の</a:t>
            </a:r>
            <a:endParaRPr lang="en-US" altLang="ja-JP" dirty="0" smtClean="0"/>
          </a:p>
          <a:p>
            <a:r>
              <a:rPr kumimoji="1" lang="en-US" altLang="ja-JP" dirty="0" smtClean="0"/>
              <a:t>Windows, Chromebook,</a:t>
            </a:r>
          </a:p>
          <a:p>
            <a:r>
              <a:rPr lang="en-US" altLang="ja-JP" dirty="0" smtClean="0"/>
              <a:t>Mac</a:t>
            </a:r>
            <a:r>
              <a:rPr lang="ja-JP" altLang="en-US" dirty="0" smtClean="0"/>
              <a:t> 等の端末を利用する。</a:t>
            </a:r>
            <a:endParaRPr kumimoji="1" lang="ja-JP" altLang="en-US" dirty="0"/>
          </a:p>
        </p:txBody>
      </p:sp>
    </p:spTree>
    <p:extLst>
      <p:ext uri="{BB962C8B-B14F-4D97-AF65-F5344CB8AC3E}">
        <p14:creationId xmlns:p14="http://schemas.microsoft.com/office/powerpoint/2010/main" val="375592090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45</a:t>
            </a:fld>
            <a:endParaRPr kumimoji="1" lang="ja-JP" altLang="en-US" dirty="0"/>
          </a:p>
        </p:txBody>
      </p:sp>
      <p:sp>
        <p:nvSpPr>
          <p:cNvPr id="3" name="テキスト ボックス 2"/>
          <p:cNvSpPr txBox="1"/>
          <p:nvPr/>
        </p:nvSpPr>
        <p:spPr>
          <a:xfrm>
            <a:off x="275896" y="1191459"/>
            <a:ext cx="11603421" cy="1107996"/>
          </a:xfrm>
          <a:prstGeom prst="rect">
            <a:avLst/>
          </a:prstGeom>
          <a:solidFill>
            <a:schemeClr val="accent4"/>
          </a:solidFill>
        </p:spPr>
        <p:txBody>
          <a:bodyPr wrap="square" rtlCol="0" anchor="ctr">
            <a:spAutoFit/>
          </a:bodyPr>
          <a:lstStyle/>
          <a:p>
            <a:pPr algn="ctr"/>
            <a:r>
              <a:rPr kumimoji="1" lang="en-US" altLang="ja-JP" sz="6600" dirty="0" smtClean="0"/>
              <a:t>4. </a:t>
            </a:r>
            <a:r>
              <a:rPr kumimoji="1" lang="ja-JP" altLang="en-US" sz="6600" dirty="0" smtClean="0"/>
              <a:t>アプリケーションをビルドしよう</a:t>
            </a:r>
            <a:endParaRPr kumimoji="1" lang="ja-JP" altLang="en-US" sz="6600" dirty="0"/>
          </a:p>
        </p:txBody>
      </p:sp>
      <p:pic>
        <p:nvPicPr>
          <p:cNvPr id="81" name="図 8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25103" y="3765785"/>
            <a:ext cx="1955605" cy="1947247"/>
          </a:xfrm>
          <a:prstGeom prst="rect">
            <a:avLst/>
          </a:prstGeom>
        </p:spPr>
      </p:pic>
      <p:pic>
        <p:nvPicPr>
          <p:cNvPr id="84" name="図 8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66441" y="4855779"/>
            <a:ext cx="1768551" cy="1158767"/>
          </a:xfrm>
          <a:prstGeom prst="rect">
            <a:avLst/>
          </a:prstGeom>
        </p:spPr>
      </p:pic>
    </p:spTree>
    <p:extLst>
      <p:ext uri="{BB962C8B-B14F-4D97-AF65-F5344CB8AC3E}">
        <p14:creationId xmlns:p14="http://schemas.microsoft.com/office/powerpoint/2010/main" val="421416722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545147"/>
            <a:ext cx="11545223" cy="3459990"/>
          </a:xfrm>
        </p:spPr>
        <p:txBody>
          <a:bodyPr>
            <a:normAutofit/>
          </a:bodyPr>
          <a:lstStyle/>
          <a:p>
            <a:pPr marL="514350" indent="-514350">
              <a:buFont typeface="+mj-lt"/>
              <a:buAutoNum type="arabicPeriod"/>
            </a:pPr>
            <a:r>
              <a:rPr lang="ja-JP" altLang="en-US" sz="4000" dirty="0" smtClean="0"/>
              <a:t>作業用マシンへの </a:t>
            </a:r>
            <a:r>
              <a:rPr lang="en-US" altLang="ja-JP" sz="4000" dirty="0" smtClean="0"/>
              <a:t>Visual Studio 2019 </a:t>
            </a:r>
            <a:r>
              <a:rPr lang="ja-JP" altLang="en-US" sz="4000" dirty="0" smtClean="0"/>
              <a:t>のインストール</a:t>
            </a:r>
            <a:br>
              <a:rPr lang="ja-JP" altLang="en-US" sz="4000" dirty="0" smtClean="0"/>
            </a:br>
            <a:r>
              <a:rPr lang="ja-JP" altLang="en-US" sz="4000" dirty="0" smtClean="0"/>
              <a:t>↓</a:t>
            </a:r>
            <a:endParaRPr lang="en-US" altLang="ja-JP" sz="4000" dirty="0" smtClean="0"/>
          </a:p>
          <a:p>
            <a:pPr marL="514350" indent="-514350">
              <a:buFont typeface="+mj-lt"/>
              <a:buAutoNum type="arabicPeriod"/>
            </a:pPr>
            <a:r>
              <a:rPr kumimoji="1" lang="ja-JP" altLang="en-US" sz="4000" dirty="0" smtClean="0"/>
              <a:t>ソースコード一式のダウンロード</a:t>
            </a:r>
            <a:br>
              <a:rPr kumimoji="1" lang="ja-JP" altLang="en-US" sz="4000" dirty="0" smtClean="0"/>
            </a:br>
            <a:r>
              <a:rPr kumimoji="1" lang="ja-JP" altLang="en-US" sz="4000" dirty="0" smtClean="0"/>
              <a:t>↓</a:t>
            </a:r>
          </a:p>
          <a:p>
            <a:pPr marL="514350" indent="-514350">
              <a:buFont typeface="+mj-lt"/>
              <a:buAutoNum type="arabicPeriod"/>
            </a:pPr>
            <a:r>
              <a:rPr kumimoji="1" lang="ja-JP" altLang="en-US" sz="4000" dirty="0" smtClean="0"/>
              <a:t>ソースコードのビルド</a:t>
            </a:r>
            <a:endParaRPr kumimoji="1" lang="ja-JP" altLang="en-US" sz="4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46</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4-1. </a:t>
            </a:r>
            <a:r>
              <a:rPr kumimoji="1" lang="ja-JP" altLang="en-US" dirty="0" smtClean="0"/>
              <a:t>アプリケーション・インストーラ構築の流れ</a:t>
            </a:r>
            <a:endParaRPr kumimoji="1" lang="ja-JP" altLang="en-US" dirty="0"/>
          </a:p>
        </p:txBody>
      </p:sp>
    </p:spTree>
    <p:extLst>
      <p:ext uri="{BB962C8B-B14F-4D97-AF65-F5344CB8AC3E}">
        <p14:creationId xmlns:p14="http://schemas.microsoft.com/office/powerpoint/2010/main" val="43169289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669079"/>
          </a:xfrm>
        </p:spPr>
        <p:txBody>
          <a:bodyPr>
            <a:normAutofit fontScale="85000" lnSpcReduction="20000"/>
          </a:bodyPr>
          <a:lstStyle/>
          <a:p>
            <a:r>
              <a:rPr kumimoji="1" lang="ja-JP" altLang="en-US" dirty="0" smtClean="0"/>
              <a:t>作業用マシンに、</a:t>
            </a:r>
            <a:r>
              <a:rPr kumimoji="1" lang="en-US" altLang="ja-JP" dirty="0" smtClean="0"/>
              <a:t>Microsoft </a:t>
            </a:r>
            <a:r>
              <a:rPr kumimoji="1" lang="ja-JP" altLang="en-US" dirty="0" smtClean="0"/>
              <a:t>社の </a:t>
            </a:r>
            <a:r>
              <a:rPr kumimoji="1" lang="en-US" altLang="ja-JP" dirty="0" smtClean="0"/>
              <a:t>Visual Studio 2019 </a:t>
            </a:r>
            <a:r>
              <a:rPr kumimoji="1" lang="ja-JP" altLang="en-US" dirty="0" smtClean="0"/>
              <a:t>をダウンロードしてインストールする。</a:t>
            </a:r>
            <a:r>
              <a:rPr lang="en-US" altLang="ja-JP" dirty="0"/>
              <a:t/>
            </a:r>
            <a:br>
              <a:rPr lang="en-US" altLang="ja-JP" dirty="0"/>
            </a:br>
            <a:r>
              <a:rPr lang="en-US" altLang="ja-JP" dirty="0"/>
              <a:t>https://visualstudio.microsoft.com/ja/downloads/</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47</a:t>
            </a:fld>
            <a:endParaRPr kumimoji="1" lang="ja-JP" altLang="en-US" dirty="0"/>
          </a:p>
        </p:txBody>
      </p:sp>
      <p:sp>
        <p:nvSpPr>
          <p:cNvPr id="4" name="タイトル 3"/>
          <p:cNvSpPr>
            <a:spLocks noGrp="1"/>
          </p:cNvSpPr>
          <p:nvPr>
            <p:ph type="title"/>
          </p:nvPr>
        </p:nvSpPr>
        <p:spPr/>
        <p:txBody>
          <a:bodyPr>
            <a:noAutofit/>
          </a:bodyPr>
          <a:lstStyle/>
          <a:p>
            <a:r>
              <a:rPr kumimoji="1" lang="en-US" altLang="ja-JP" sz="3200" dirty="0" smtClean="0"/>
              <a:t>4-2.</a:t>
            </a:r>
            <a:r>
              <a:rPr lang="ja-JP" altLang="en-US" sz="3200" dirty="0"/>
              <a:t>作業用マシンへの </a:t>
            </a:r>
            <a:r>
              <a:rPr lang="en-US" altLang="ja-JP" sz="3200" dirty="0"/>
              <a:t>Visual Studio 2019 </a:t>
            </a:r>
            <a:r>
              <a:rPr lang="ja-JP" altLang="en-US" sz="3200" dirty="0"/>
              <a:t>のインストール</a:t>
            </a:r>
            <a:endParaRPr kumimoji="1" lang="ja-JP" altLang="en-US" sz="3200" dirty="0"/>
          </a:p>
        </p:txBody>
      </p:sp>
      <p:pic>
        <p:nvPicPr>
          <p:cNvPr id="8" name="図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9597" y="1805152"/>
            <a:ext cx="6182638" cy="3294993"/>
          </a:xfrm>
          <a:prstGeom prst="rect">
            <a:avLst/>
          </a:prstGeom>
          <a:ln w="12700">
            <a:solidFill>
              <a:schemeClr val="tx1"/>
            </a:solidFill>
          </a:ln>
        </p:spPr>
      </p:pic>
      <p:sp>
        <p:nvSpPr>
          <p:cNvPr id="9" name="正方形/長方形 8"/>
          <p:cNvSpPr/>
          <p:nvPr/>
        </p:nvSpPr>
        <p:spPr>
          <a:xfrm>
            <a:off x="1083389" y="3718877"/>
            <a:ext cx="5305095" cy="79006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 name="図 9"/>
          <p:cNvPicPr>
            <a:picLocks noChangeAspect="1"/>
          </p:cNvPicPr>
          <p:nvPr/>
        </p:nvPicPr>
        <p:blipFill>
          <a:blip r:embed="rId3"/>
          <a:stretch>
            <a:fillRect/>
          </a:stretch>
        </p:blipFill>
        <p:spPr>
          <a:xfrm>
            <a:off x="10256466" y="5872041"/>
            <a:ext cx="1534477" cy="968617"/>
          </a:xfrm>
          <a:prstGeom prst="rect">
            <a:avLst/>
          </a:prstGeom>
        </p:spPr>
      </p:pic>
      <p:sp>
        <p:nvSpPr>
          <p:cNvPr id="11" name="角丸四角形吹き出し 10"/>
          <p:cNvSpPr/>
          <p:nvPr/>
        </p:nvSpPr>
        <p:spPr>
          <a:xfrm>
            <a:off x="7007772" y="1631731"/>
            <a:ext cx="4870192" cy="4121127"/>
          </a:xfrm>
          <a:prstGeom prst="wedgeRoundRectCallout">
            <a:avLst>
              <a:gd name="adj1" fmla="val 21015"/>
              <a:gd name="adj2" fmla="val 55664"/>
              <a:gd name="adj3" fmla="val 16667"/>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en-US" altLang="ja-JP" sz="1600" dirty="0" smtClean="0"/>
              <a:t>VS2019 </a:t>
            </a:r>
            <a:r>
              <a:rPr kumimoji="1" lang="ja-JP" altLang="en-US" sz="1600" dirty="0" smtClean="0"/>
              <a:t>には、複数のエディションがある。</a:t>
            </a:r>
            <a:endParaRPr kumimoji="1" lang="en-US" altLang="ja-JP" sz="1600" dirty="0" smtClean="0"/>
          </a:p>
          <a:p>
            <a:r>
              <a:rPr kumimoji="1" lang="en-US" altLang="ja-JP" sz="1600" dirty="0" smtClean="0"/>
              <a:t>Community </a:t>
            </a:r>
            <a:r>
              <a:rPr kumimoji="1" lang="ja-JP" altLang="en-US" sz="1600" dirty="0" smtClean="0"/>
              <a:t>はほぼフル機能が利用できる。</a:t>
            </a:r>
            <a:endParaRPr kumimoji="1" lang="en-US" altLang="ja-JP" sz="1600" dirty="0" smtClean="0"/>
          </a:p>
          <a:p>
            <a:pPr marL="285750" indent="-285750">
              <a:buFont typeface="Arial" panose="020B0604020202020204" pitchFamily="34" charset="0"/>
              <a:buChar char="•"/>
            </a:pPr>
            <a:r>
              <a:rPr kumimoji="1" lang="ja-JP" altLang="en-US" sz="1600" dirty="0" smtClean="0"/>
              <a:t>小規模企業 </a:t>
            </a:r>
            <a:r>
              <a:rPr kumimoji="1" lang="en-US" altLang="ja-JP" sz="1600" dirty="0" smtClean="0"/>
              <a:t>(</a:t>
            </a:r>
            <a:r>
              <a:rPr kumimoji="1" lang="ja-JP" altLang="en-US" sz="1600" dirty="0" smtClean="0"/>
              <a:t>年売上 </a:t>
            </a:r>
            <a:r>
              <a:rPr kumimoji="1" lang="en-US" altLang="ja-JP" sz="1600" dirty="0" smtClean="0"/>
              <a:t>100 </a:t>
            </a:r>
            <a:r>
              <a:rPr kumimoji="1" lang="ja-JP" altLang="en-US" sz="1600" dirty="0" smtClean="0"/>
              <a:t>万ドル以下</a:t>
            </a:r>
            <a:r>
              <a:rPr kumimoji="1" lang="en-US" altLang="ja-JP" sz="1600" dirty="0" smtClean="0"/>
              <a:t>) </a:t>
            </a:r>
            <a:r>
              <a:rPr kumimoji="1" lang="ja-JP" altLang="en-US" sz="1600" dirty="0" err="1" smtClean="0"/>
              <a:t>での</a:t>
            </a:r>
            <a:r>
              <a:rPr kumimoji="1" lang="ja-JP" altLang="en-US" sz="1600" dirty="0" smtClean="0"/>
              <a:t>利用 または</a:t>
            </a:r>
            <a:endParaRPr kumimoji="1" lang="en-US" altLang="ja-JP" sz="1600" dirty="0" smtClean="0"/>
          </a:p>
          <a:p>
            <a:pPr marL="285750" indent="-285750">
              <a:buFont typeface="Arial" panose="020B0604020202020204" pitchFamily="34" charset="0"/>
              <a:buChar char="•"/>
            </a:pPr>
            <a:r>
              <a:rPr kumimoji="1" lang="ja-JP" altLang="en-US" sz="1600" dirty="0" smtClean="0"/>
              <a:t>オープンソースソフトウェア開発への貢献</a:t>
            </a:r>
            <a:endParaRPr kumimoji="1" lang="en-US" altLang="ja-JP" sz="1600" dirty="0" smtClean="0"/>
          </a:p>
          <a:p>
            <a:r>
              <a:rPr kumimoji="1" lang="ja-JP" altLang="en-US" sz="1600" dirty="0" smtClean="0"/>
              <a:t>の目的であれば、</a:t>
            </a:r>
            <a:r>
              <a:rPr kumimoji="1" lang="en-US" altLang="ja-JP" sz="1600" dirty="0" smtClean="0"/>
              <a:t>Community </a:t>
            </a:r>
            <a:r>
              <a:rPr kumimoji="1" lang="ja-JP" altLang="en-US" sz="1600" dirty="0" smtClean="0"/>
              <a:t>が利用可能である。</a:t>
            </a:r>
            <a:endParaRPr kumimoji="1" lang="en-US" altLang="ja-JP" sz="1600" dirty="0" smtClean="0"/>
          </a:p>
          <a:p>
            <a:endParaRPr lang="en-US" altLang="ja-JP" sz="1600" dirty="0"/>
          </a:p>
          <a:p>
            <a:r>
              <a:rPr kumimoji="1" lang="ja-JP" altLang="en-US" sz="1600" dirty="0" smtClean="0"/>
              <a:t>シン・テレワークシステムのソースコードはオープンソースであるので、評価・テストする目的であれば、</a:t>
            </a:r>
            <a:r>
              <a:rPr kumimoji="1" lang="en-US" altLang="ja-JP" sz="1600" dirty="0" smtClean="0"/>
              <a:t>Community </a:t>
            </a:r>
            <a:r>
              <a:rPr kumimoji="1" lang="ja-JP" altLang="en-US" sz="1600" dirty="0" smtClean="0"/>
              <a:t>エディションで良いと考えられる。</a:t>
            </a:r>
            <a:endParaRPr kumimoji="1" lang="en-US" altLang="ja-JP" sz="1600" dirty="0" smtClean="0"/>
          </a:p>
          <a:p>
            <a:endParaRPr lang="en-US" altLang="ja-JP" sz="1600" dirty="0"/>
          </a:p>
          <a:p>
            <a:r>
              <a:rPr kumimoji="1" lang="ja-JP" altLang="en-US" sz="1600" dirty="0" smtClean="0"/>
              <a:t>一方、年売上 </a:t>
            </a:r>
            <a:r>
              <a:rPr kumimoji="1" lang="en-US" altLang="ja-JP" sz="1600" dirty="0" smtClean="0"/>
              <a:t>100 </a:t>
            </a:r>
            <a:r>
              <a:rPr kumimoji="1" lang="ja-JP" altLang="en-US" sz="1600" dirty="0" smtClean="0"/>
              <a:t>万ドル以上の企業で、かつ、オープンソースへの貢献を意図していない利用の場合 </a:t>
            </a:r>
            <a:r>
              <a:rPr kumimoji="1" lang="en-US" altLang="ja-JP" sz="1600" dirty="0" smtClean="0"/>
              <a:t>(</a:t>
            </a:r>
            <a:r>
              <a:rPr kumimoji="1" lang="ja-JP" altLang="en-US" sz="1600" dirty="0" smtClean="0"/>
              <a:t>単に社内システムを構築する等</a:t>
            </a:r>
            <a:r>
              <a:rPr kumimoji="1" lang="en-US" altLang="ja-JP" sz="1600" dirty="0" smtClean="0"/>
              <a:t>) </a:t>
            </a:r>
            <a:r>
              <a:rPr kumimoji="1" lang="ja-JP" altLang="en-US" sz="1600" dirty="0" smtClean="0"/>
              <a:t>は </a:t>
            </a:r>
            <a:r>
              <a:rPr kumimoji="1" lang="en-US" altLang="ja-JP" sz="1600" dirty="0" smtClean="0"/>
              <a:t>Professional </a:t>
            </a:r>
            <a:r>
              <a:rPr kumimoji="1" lang="ja-JP" altLang="en-US" sz="1600" dirty="0" smtClean="0"/>
              <a:t>エディションが必要であると考えられる。</a:t>
            </a:r>
            <a:endParaRPr kumimoji="1" lang="ja-JP" altLang="en-US" sz="1600" dirty="0"/>
          </a:p>
        </p:txBody>
      </p:sp>
      <p:sp>
        <p:nvSpPr>
          <p:cNvPr id="12" name="テキスト ボックス 11"/>
          <p:cNvSpPr txBox="1"/>
          <p:nvPr/>
        </p:nvSpPr>
        <p:spPr>
          <a:xfrm>
            <a:off x="890752" y="5232121"/>
            <a:ext cx="6345621" cy="1569660"/>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sz="1600" dirty="0" smtClean="0"/>
              <a:t>個人または小規模企業での利用</a:t>
            </a:r>
          </a:p>
          <a:p>
            <a:pPr marL="285750" indent="-285750">
              <a:buFont typeface="Arial" panose="020B0604020202020204" pitchFamily="34" charset="0"/>
              <a:buChar char="•"/>
            </a:pPr>
            <a:r>
              <a:rPr kumimoji="1" lang="ja-JP" altLang="en-US" sz="1600" dirty="0" smtClean="0"/>
              <a:t>大企業であっても、オープンソースへの貢献を目的としてシン・テレワークシステムをビルドし検証する場合</a:t>
            </a:r>
            <a:endParaRPr kumimoji="1" lang="en-US" altLang="ja-JP" sz="1600" dirty="0" smtClean="0"/>
          </a:p>
          <a:p>
            <a:r>
              <a:rPr kumimoji="1" lang="ja-JP" altLang="en-US" sz="1600" dirty="0" smtClean="0"/>
              <a:t>は </a:t>
            </a:r>
            <a:r>
              <a:rPr kumimoji="1" lang="en-US" altLang="ja-JP" sz="1600" dirty="0" smtClean="0"/>
              <a:t>Community </a:t>
            </a:r>
            <a:r>
              <a:rPr kumimoji="1" lang="ja-JP" altLang="en-US" sz="1600" dirty="0" smtClean="0"/>
              <a:t>エディションをダウンロードすればよい。</a:t>
            </a:r>
            <a:endParaRPr kumimoji="1" lang="en-US" altLang="ja-JP" sz="1600" dirty="0" smtClean="0"/>
          </a:p>
          <a:p>
            <a:r>
              <a:rPr kumimoji="1" lang="ja-JP" altLang="en-US" sz="1600" dirty="0" smtClean="0"/>
              <a:t>上記に該当せず、商用目的のみで利用する場合は、</a:t>
            </a:r>
            <a:r>
              <a:rPr kumimoji="1" lang="en-US" altLang="ja-JP" sz="1600" dirty="0" smtClean="0"/>
              <a:t>Professional </a:t>
            </a:r>
            <a:r>
              <a:rPr kumimoji="1" lang="ja-JP" altLang="en-US" sz="1600" dirty="0" smtClean="0"/>
              <a:t>エディションの体験版をダウンロードし、体験期間終了後に購入すること。</a:t>
            </a:r>
          </a:p>
        </p:txBody>
      </p:sp>
    </p:spTree>
    <p:extLst>
      <p:ext uri="{BB962C8B-B14F-4D97-AF65-F5344CB8AC3E}">
        <p14:creationId xmlns:p14="http://schemas.microsoft.com/office/powerpoint/2010/main" val="248373678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851338" y="5557345"/>
            <a:ext cx="11026626" cy="1164130"/>
          </a:xfrm>
        </p:spPr>
        <p:txBody>
          <a:bodyPr>
            <a:normAutofit fontScale="92500" lnSpcReduction="20000"/>
          </a:bodyPr>
          <a:lstStyle/>
          <a:p>
            <a:r>
              <a:rPr kumimoji="1" lang="en-US" altLang="ja-JP" dirty="0" smtClean="0"/>
              <a:t>Visual Studio 2019 </a:t>
            </a:r>
            <a:r>
              <a:rPr kumimoji="1" lang="ja-JP" altLang="en-US" dirty="0" smtClean="0"/>
              <a:t>のインストーラでは、最初に、「</a:t>
            </a:r>
            <a:r>
              <a:rPr kumimoji="1" lang="en-US" altLang="ja-JP" dirty="0" smtClean="0"/>
              <a:t>.NET </a:t>
            </a:r>
            <a:r>
              <a:rPr kumimoji="1" lang="ja-JP" altLang="en-US" dirty="0" smtClean="0"/>
              <a:t>デスクトップ開発」と「</a:t>
            </a:r>
            <a:r>
              <a:rPr kumimoji="1" lang="en-US" altLang="ja-JP" dirty="0" smtClean="0"/>
              <a:t>C++ </a:t>
            </a:r>
            <a:r>
              <a:rPr kumimoji="1" lang="ja-JP" altLang="en-US" dirty="0" smtClean="0"/>
              <a:t>によるデスクトップ開発」の </a:t>
            </a:r>
            <a:r>
              <a:rPr kumimoji="1" lang="en-US" altLang="ja-JP" dirty="0" smtClean="0"/>
              <a:t>2 </a:t>
            </a:r>
            <a:r>
              <a:rPr kumimoji="1" lang="ja-JP" altLang="en-US" dirty="0" err="1" smtClean="0"/>
              <a:t>つを</a:t>
            </a:r>
            <a:r>
              <a:rPr kumimoji="1" lang="ja-JP" altLang="en-US" dirty="0" smtClean="0"/>
              <a:t>チェックする。</a:t>
            </a:r>
            <a:endParaRPr kumimoji="1" lang="en-US" altLang="ja-JP" dirty="0" smtClean="0"/>
          </a:p>
          <a:p>
            <a:r>
              <a:rPr kumimoji="1" lang="ja-JP" altLang="en-US" b="1" dirty="0" smtClean="0">
                <a:solidFill>
                  <a:srgbClr val="C00000"/>
                </a:solidFill>
              </a:rPr>
              <a:t>次に、「個別のコンポーネント」画面に移動する。</a:t>
            </a:r>
            <a:endParaRPr kumimoji="1" lang="ja-JP" altLang="en-US" b="1" dirty="0">
              <a:solidFill>
                <a:srgbClr val="C00000"/>
              </a:solidFill>
            </a:endParaRP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48</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pic>
        <p:nvPicPr>
          <p:cNvPr id="5" name="図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5668" y="176304"/>
            <a:ext cx="9480331" cy="5291347"/>
          </a:xfrm>
          <a:prstGeom prst="rect">
            <a:avLst/>
          </a:prstGeom>
        </p:spPr>
      </p:pic>
      <p:sp>
        <p:nvSpPr>
          <p:cNvPr id="6" name="正方形/長方形 5"/>
          <p:cNvSpPr/>
          <p:nvPr/>
        </p:nvSpPr>
        <p:spPr>
          <a:xfrm>
            <a:off x="618306" y="2828126"/>
            <a:ext cx="6145101" cy="892536"/>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44755272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922222" y="4249982"/>
            <a:ext cx="10947798" cy="2174465"/>
          </a:xfrm>
        </p:spPr>
        <p:txBody>
          <a:bodyPr>
            <a:normAutofit fontScale="85000" lnSpcReduction="20000"/>
          </a:bodyPr>
          <a:lstStyle/>
          <a:p>
            <a:r>
              <a:rPr kumimoji="1" lang="ja-JP" altLang="en-US" dirty="0" smtClean="0"/>
              <a:t>「個別のコンポーネント」として、上図のとおり、</a:t>
            </a:r>
            <a:endParaRPr kumimoji="1" lang="en-US" altLang="ja-JP" dirty="0" smtClean="0"/>
          </a:p>
          <a:p>
            <a:pPr lvl="1"/>
            <a:r>
              <a:rPr lang="en-US" altLang="ja-JP" dirty="0" err="1" smtClean="0"/>
              <a:t>Git</a:t>
            </a:r>
            <a:r>
              <a:rPr lang="en-US" altLang="ja-JP" dirty="0" smtClean="0"/>
              <a:t> for Windows</a:t>
            </a:r>
          </a:p>
          <a:p>
            <a:pPr lvl="1"/>
            <a:r>
              <a:rPr kumimoji="1" lang="en-US" altLang="ja-JP" dirty="0" smtClean="0"/>
              <a:t>VS 2017 (v141) </a:t>
            </a:r>
            <a:r>
              <a:rPr kumimoji="1" lang="ja-JP" altLang="en-US" dirty="0" smtClean="0"/>
              <a:t>ツールの </a:t>
            </a:r>
            <a:r>
              <a:rPr kumimoji="1" lang="en-US" altLang="ja-JP" dirty="0" smtClean="0"/>
              <a:t>C++ Windows XP </a:t>
            </a:r>
            <a:r>
              <a:rPr kumimoji="1" lang="ja-JP" altLang="en-US" dirty="0" smtClean="0"/>
              <a:t>サポート </a:t>
            </a:r>
            <a:r>
              <a:rPr kumimoji="1" lang="en-US" altLang="ja-JP" dirty="0" smtClean="0"/>
              <a:t>(</a:t>
            </a:r>
            <a:r>
              <a:rPr kumimoji="1" lang="ja-JP" altLang="en-US" dirty="0" smtClean="0"/>
              <a:t>非推奨</a:t>
            </a:r>
            <a:r>
              <a:rPr kumimoji="1" lang="en-US" altLang="ja-JP" dirty="0" smtClean="0"/>
              <a:t>)</a:t>
            </a:r>
          </a:p>
          <a:p>
            <a:pPr lvl="1"/>
            <a:r>
              <a:rPr lang="en-US" altLang="ja-JP" dirty="0" smtClean="0"/>
              <a:t>Windows Universal CRT SDK</a:t>
            </a:r>
          </a:p>
          <a:p>
            <a:pPr marL="457200" lvl="1" indent="0">
              <a:buNone/>
            </a:pPr>
            <a:r>
              <a:rPr kumimoji="1" lang="ja-JP" altLang="en-US" dirty="0" smtClean="0"/>
              <a:t>の </a:t>
            </a:r>
            <a:r>
              <a:rPr kumimoji="1" lang="en-US" altLang="ja-JP" dirty="0" smtClean="0"/>
              <a:t>3 </a:t>
            </a:r>
            <a:r>
              <a:rPr kumimoji="1" lang="ja-JP" altLang="en-US" dirty="0" err="1" smtClean="0"/>
              <a:t>つを</a:t>
            </a:r>
            <a:r>
              <a:rPr kumimoji="1" lang="ja-JP" altLang="en-US" dirty="0" smtClean="0"/>
              <a:t>忘れずに手動でチェックし、インストールを開始する。</a:t>
            </a:r>
            <a:endParaRPr kumimoji="1" lang="en-US" altLang="ja-JP" dirty="0" smtClean="0"/>
          </a:p>
          <a:p>
            <a:r>
              <a:rPr lang="en-US" altLang="ja-JP" dirty="0" smtClean="0"/>
              <a:t>Visual Studio 2019 </a:t>
            </a:r>
            <a:r>
              <a:rPr lang="ja-JP" altLang="en-US" dirty="0" smtClean="0"/>
              <a:t>のインストールが完了したら、</a:t>
            </a:r>
            <a:r>
              <a:rPr lang="en-US" altLang="ja-JP" dirty="0" smtClean="0"/>
              <a:t>VS2019 </a:t>
            </a:r>
            <a:r>
              <a:rPr lang="ja-JP" altLang="en-US" dirty="0" smtClean="0"/>
              <a:t>が自動で起動することがあるが、一度終了する。</a:t>
            </a:r>
            <a:endParaRPr lang="en-US" altLang="ja-JP" dirty="0" smtClean="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49</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pic>
        <p:nvPicPr>
          <p:cNvPr id="5" name="図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4665" y="1"/>
            <a:ext cx="7104008" cy="3965028"/>
          </a:xfrm>
          <a:prstGeom prst="rect">
            <a:avLst/>
          </a:prstGeom>
        </p:spPr>
      </p:pic>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95729" y="674506"/>
            <a:ext cx="6298324" cy="3515344"/>
          </a:xfrm>
          <a:prstGeom prst="rect">
            <a:avLst/>
          </a:prstGeom>
        </p:spPr>
      </p:pic>
      <p:sp>
        <p:nvSpPr>
          <p:cNvPr id="7" name="正方形/長方形 6"/>
          <p:cNvSpPr/>
          <p:nvPr/>
        </p:nvSpPr>
        <p:spPr>
          <a:xfrm>
            <a:off x="332741" y="1606299"/>
            <a:ext cx="1178962" cy="26979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3992128" y="2489167"/>
            <a:ext cx="2038182" cy="35650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6221821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5" name="図 414"/>
          <p:cNvPicPr>
            <a:picLocks noChangeAspect="1"/>
          </p:cNvPicPr>
          <p:nvPr/>
        </p:nvPicPr>
        <p:blipFill>
          <a:blip r:embed="rId2"/>
          <a:stretch>
            <a:fillRect/>
          </a:stretch>
        </p:blipFill>
        <p:spPr>
          <a:xfrm>
            <a:off x="2105931" y="3798231"/>
            <a:ext cx="926077" cy="617670"/>
          </a:xfrm>
          <a:prstGeom prst="rect">
            <a:avLst/>
          </a:prstGeom>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1-1. </a:t>
            </a:r>
            <a:r>
              <a:rPr kumimoji="1" lang="ja-JP" altLang="en-US" dirty="0" smtClean="0"/>
              <a:t>「シン・テレワークシステム プライベート版」とは</a:t>
            </a:r>
            <a:endParaRPr kumimoji="1" lang="ja-JP" altLang="en-US" dirty="0"/>
          </a:p>
        </p:txBody>
      </p:sp>
      <p:pic>
        <p:nvPicPr>
          <p:cNvPr id="6"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434127" y="1968351"/>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434127" y="2614737"/>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434127" y="3454509"/>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434127" y="4100895"/>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 name="Picture 4"/>
          <p:cNvPicPr>
            <a:picLocks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3953463" y="2114540"/>
            <a:ext cx="1191224" cy="907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 name="Picture 4"/>
          <p:cNvPicPr>
            <a:picLocks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3944964" y="3673781"/>
            <a:ext cx="1191224" cy="907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図 9"/>
          <p:cNvPicPr>
            <a:picLocks noChangeAspect="1"/>
          </p:cNvPicPr>
          <p:nvPr/>
        </p:nvPicPr>
        <p:blipFill>
          <a:blip r:embed="rId2"/>
          <a:stretch>
            <a:fillRect/>
          </a:stretch>
        </p:blipFill>
        <p:spPr>
          <a:xfrm>
            <a:off x="2104404" y="3475191"/>
            <a:ext cx="926077" cy="617670"/>
          </a:xfrm>
          <a:prstGeom prst="rect">
            <a:avLst/>
          </a:prstGeom>
        </p:spPr>
      </p:pic>
      <p:pic>
        <p:nvPicPr>
          <p:cNvPr id="15" name="図 14"/>
          <p:cNvPicPr>
            <a:picLocks noChangeAspect="1"/>
          </p:cNvPicPr>
          <p:nvPr/>
        </p:nvPicPr>
        <p:blipFill>
          <a:blip r:embed="rId2"/>
          <a:stretch>
            <a:fillRect/>
          </a:stretch>
        </p:blipFill>
        <p:spPr>
          <a:xfrm>
            <a:off x="2104403" y="3145674"/>
            <a:ext cx="926077" cy="617670"/>
          </a:xfrm>
          <a:prstGeom prst="rect">
            <a:avLst/>
          </a:prstGeom>
        </p:spPr>
      </p:pic>
      <p:pic>
        <p:nvPicPr>
          <p:cNvPr id="16" name="図 15"/>
          <p:cNvPicPr>
            <a:picLocks noChangeAspect="1"/>
          </p:cNvPicPr>
          <p:nvPr/>
        </p:nvPicPr>
        <p:blipFill>
          <a:blip r:embed="rId2"/>
          <a:stretch>
            <a:fillRect/>
          </a:stretch>
        </p:blipFill>
        <p:spPr>
          <a:xfrm>
            <a:off x="2104403" y="2762928"/>
            <a:ext cx="926077" cy="617670"/>
          </a:xfrm>
          <a:prstGeom prst="rect">
            <a:avLst/>
          </a:prstGeom>
        </p:spPr>
      </p:pic>
      <p:pic>
        <p:nvPicPr>
          <p:cNvPr id="37" name="図 36"/>
          <p:cNvPicPr>
            <a:picLocks noChangeAspect="1"/>
          </p:cNvPicPr>
          <p:nvPr/>
        </p:nvPicPr>
        <p:blipFill>
          <a:blip r:embed="rId2"/>
          <a:stretch>
            <a:fillRect/>
          </a:stretch>
        </p:blipFill>
        <p:spPr>
          <a:xfrm>
            <a:off x="2115994" y="2430933"/>
            <a:ext cx="926077" cy="617670"/>
          </a:xfrm>
          <a:prstGeom prst="rect">
            <a:avLst/>
          </a:prstGeom>
        </p:spPr>
      </p:pic>
      <p:cxnSp>
        <p:nvCxnSpPr>
          <p:cNvPr id="39" name="直線コネクタ 38"/>
          <p:cNvCxnSpPr>
            <a:stCxn id="18" idx="1"/>
            <a:endCxn id="10" idx="1"/>
          </p:cNvCxnSpPr>
          <p:nvPr/>
        </p:nvCxnSpPr>
        <p:spPr>
          <a:xfrm flipV="1">
            <a:off x="1418898" y="3784026"/>
            <a:ext cx="685506" cy="596618"/>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40" name="直線コネクタ 39"/>
          <p:cNvCxnSpPr>
            <a:endCxn id="15" idx="1"/>
          </p:cNvCxnSpPr>
          <p:nvPr/>
        </p:nvCxnSpPr>
        <p:spPr>
          <a:xfrm flipV="1">
            <a:off x="1407306" y="3454509"/>
            <a:ext cx="697097" cy="287783"/>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42" name="直線コネクタ 41"/>
          <p:cNvCxnSpPr/>
          <p:nvPr/>
        </p:nvCxnSpPr>
        <p:spPr>
          <a:xfrm>
            <a:off x="1381711" y="2877354"/>
            <a:ext cx="708688" cy="16351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44" name="直線コネクタ 43"/>
          <p:cNvCxnSpPr>
            <a:endCxn id="37" idx="1"/>
          </p:cNvCxnSpPr>
          <p:nvPr/>
        </p:nvCxnSpPr>
        <p:spPr>
          <a:xfrm>
            <a:off x="1407306" y="2252104"/>
            <a:ext cx="708688" cy="487664"/>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46" name="直線コネクタ 45"/>
          <p:cNvCxnSpPr/>
          <p:nvPr/>
        </p:nvCxnSpPr>
        <p:spPr>
          <a:xfrm flipV="1">
            <a:off x="3027386" y="2363517"/>
            <a:ext cx="688599" cy="409829"/>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48" name="直線コネクタ 47"/>
          <p:cNvCxnSpPr/>
          <p:nvPr/>
        </p:nvCxnSpPr>
        <p:spPr>
          <a:xfrm flipV="1">
            <a:off x="3027386" y="2759805"/>
            <a:ext cx="711781" cy="240978"/>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50" name="直線コネクタ 49"/>
          <p:cNvCxnSpPr/>
          <p:nvPr/>
        </p:nvCxnSpPr>
        <p:spPr>
          <a:xfrm>
            <a:off x="3018888" y="3489625"/>
            <a:ext cx="715529" cy="427684"/>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52" name="直線コネクタ 51"/>
          <p:cNvCxnSpPr/>
          <p:nvPr/>
        </p:nvCxnSpPr>
        <p:spPr>
          <a:xfrm>
            <a:off x="3027386" y="3782713"/>
            <a:ext cx="712592" cy="658233"/>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grpSp>
        <p:nvGrpSpPr>
          <p:cNvPr id="54" name="Group 3337"/>
          <p:cNvGrpSpPr>
            <a:grpSpLocks/>
          </p:cNvGrpSpPr>
          <p:nvPr/>
        </p:nvGrpSpPr>
        <p:grpSpPr bwMode="auto">
          <a:xfrm>
            <a:off x="3715985" y="1989938"/>
            <a:ext cx="794015" cy="562049"/>
            <a:chOff x="258" y="972"/>
            <a:chExt cx="780" cy="685"/>
          </a:xfrm>
        </p:grpSpPr>
        <p:sp>
          <p:nvSpPr>
            <p:cNvPr id="55"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56"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7"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58"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9"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0"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1"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2"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3"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4"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65"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6"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7"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8"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9"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0"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1"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2"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3"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4"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5"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6"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7"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8"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9"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0"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1"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2"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3"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4"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5"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6"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7"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8"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9"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0"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1"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2"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93"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grpSp>
        <p:nvGrpSpPr>
          <p:cNvPr id="94" name="Group 3337"/>
          <p:cNvGrpSpPr>
            <a:grpSpLocks/>
          </p:cNvGrpSpPr>
          <p:nvPr/>
        </p:nvGrpSpPr>
        <p:grpSpPr bwMode="auto">
          <a:xfrm>
            <a:off x="3715985" y="2604930"/>
            <a:ext cx="794015" cy="562049"/>
            <a:chOff x="258" y="972"/>
            <a:chExt cx="780" cy="685"/>
          </a:xfrm>
        </p:grpSpPr>
        <p:sp>
          <p:nvSpPr>
            <p:cNvPr id="95"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96"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7"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98"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9"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0"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1"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2"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3"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4"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05"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6"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7"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8"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9"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0"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1"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2"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3"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4"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5"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6"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7"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8"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9"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0"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1"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2"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3"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4"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5"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6"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7"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8"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9"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0"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1"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2"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33"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grpSp>
        <p:nvGrpSpPr>
          <p:cNvPr id="134" name="Group 3337"/>
          <p:cNvGrpSpPr>
            <a:grpSpLocks/>
          </p:cNvGrpSpPr>
          <p:nvPr/>
        </p:nvGrpSpPr>
        <p:grpSpPr bwMode="auto">
          <a:xfrm>
            <a:off x="3705805" y="3580901"/>
            <a:ext cx="794015" cy="562049"/>
            <a:chOff x="258" y="972"/>
            <a:chExt cx="780" cy="685"/>
          </a:xfrm>
        </p:grpSpPr>
        <p:sp>
          <p:nvSpPr>
            <p:cNvPr id="135"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36"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7"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38"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9"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0"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1"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2"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3"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4"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45"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6"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7"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8"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9"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0"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1"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2"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3"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4"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5"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6"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7"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8"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9"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0"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1"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2"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3"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4"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5"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6"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7"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8"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9"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0"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1"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2"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73"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grpSp>
        <p:nvGrpSpPr>
          <p:cNvPr id="174" name="Group 3337"/>
          <p:cNvGrpSpPr>
            <a:grpSpLocks/>
          </p:cNvGrpSpPr>
          <p:nvPr/>
        </p:nvGrpSpPr>
        <p:grpSpPr bwMode="auto">
          <a:xfrm>
            <a:off x="3691553" y="4251051"/>
            <a:ext cx="794015" cy="562049"/>
            <a:chOff x="258" y="972"/>
            <a:chExt cx="780" cy="685"/>
          </a:xfrm>
        </p:grpSpPr>
        <p:sp>
          <p:nvSpPr>
            <p:cNvPr id="175"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76"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7"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78"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9"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0"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1"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2"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3"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4"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85"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6"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7"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8"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9"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0"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1"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2"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3"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4"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5"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6"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7"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8"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9"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0"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1"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2"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3"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4"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5"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6"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7"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8"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9"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10"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11"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12"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213"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sp>
        <p:nvSpPr>
          <p:cNvPr id="214" name="テキスト ボックス 213"/>
          <p:cNvSpPr txBox="1"/>
          <p:nvPr/>
        </p:nvSpPr>
        <p:spPr>
          <a:xfrm>
            <a:off x="4470767" y="2961686"/>
            <a:ext cx="851338" cy="461665"/>
          </a:xfrm>
          <a:prstGeom prst="rect">
            <a:avLst/>
          </a:prstGeom>
          <a:noFill/>
        </p:spPr>
        <p:txBody>
          <a:bodyPr wrap="square" rtlCol="0">
            <a:spAutoFit/>
          </a:bodyPr>
          <a:lstStyle/>
          <a:p>
            <a:r>
              <a:rPr kumimoji="1" lang="en-US" altLang="ja-JP" sz="2400" b="1" dirty="0" smtClean="0">
                <a:solidFill>
                  <a:srgbClr val="0000FF"/>
                </a:solidFill>
              </a:rPr>
              <a:t>A </a:t>
            </a:r>
            <a:r>
              <a:rPr kumimoji="1" lang="ja-JP" altLang="en-US" sz="2400" b="1" dirty="0" smtClean="0">
                <a:solidFill>
                  <a:srgbClr val="0000FF"/>
                </a:solidFill>
              </a:rPr>
              <a:t>社</a:t>
            </a:r>
            <a:endParaRPr kumimoji="1" lang="ja-JP" altLang="en-US" sz="2400" b="1" dirty="0">
              <a:solidFill>
                <a:srgbClr val="0000FF"/>
              </a:solidFill>
            </a:endParaRPr>
          </a:p>
        </p:txBody>
      </p:sp>
      <p:sp>
        <p:nvSpPr>
          <p:cNvPr id="215" name="テキスト ボックス 214"/>
          <p:cNvSpPr txBox="1"/>
          <p:nvPr/>
        </p:nvSpPr>
        <p:spPr>
          <a:xfrm>
            <a:off x="4495397" y="4586088"/>
            <a:ext cx="851338" cy="461665"/>
          </a:xfrm>
          <a:prstGeom prst="rect">
            <a:avLst/>
          </a:prstGeom>
          <a:noFill/>
        </p:spPr>
        <p:txBody>
          <a:bodyPr wrap="square" rtlCol="0">
            <a:spAutoFit/>
          </a:bodyPr>
          <a:lstStyle/>
          <a:p>
            <a:r>
              <a:rPr kumimoji="1" lang="en-US" altLang="ja-JP" sz="2400" b="1" dirty="0" smtClean="0">
                <a:solidFill>
                  <a:schemeClr val="accent6">
                    <a:lumMod val="75000"/>
                  </a:schemeClr>
                </a:solidFill>
              </a:rPr>
              <a:t>B </a:t>
            </a:r>
            <a:r>
              <a:rPr kumimoji="1" lang="ja-JP" altLang="en-US" sz="2400" b="1" dirty="0" smtClean="0">
                <a:solidFill>
                  <a:schemeClr val="accent6">
                    <a:lumMod val="75000"/>
                  </a:schemeClr>
                </a:solidFill>
              </a:rPr>
              <a:t>社</a:t>
            </a:r>
            <a:endParaRPr kumimoji="1" lang="ja-JP" altLang="en-US" sz="2400" b="1" dirty="0">
              <a:solidFill>
                <a:schemeClr val="accent6">
                  <a:lumMod val="75000"/>
                </a:schemeClr>
              </a:solidFill>
            </a:endParaRPr>
          </a:p>
        </p:txBody>
      </p:sp>
      <p:sp>
        <p:nvSpPr>
          <p:cNvPr id="217" name="角丸四角形 216"/>
          <p:cNvSpPr/>
          <p:nvPr/>
        </p:nvSpPr>
        <p:spPr>
          <a:xfrm>
            <a:off x="488984" y="1043541"/>
            <a:ext cx="4647204" cy="793008"/>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3200" b="1" dirty="0" smtClean="0"/>
              <a:t>通常版 </a:t>
            </a:r>
            <a:r>
              <a:rPr kumimoji="1" lang="en-US" altLang="ja-JP" sz="3200" b="1" dirty="0" smtClean="0"/>
              <a:t>(2020.4 </a:t>
            </a:r>
            <a:r>
              <a:rPr kumimoji="1" lang="ja-JP" altLang="en-US" sz="3200" b="1" dirty="0" smtClean="0"/>
              <a:t>～</a:t>
            </a:r>
            <a:r>
              <a:rPr kumimoji="1" lang="en-US" altLang="ja-JP" sz="3200" b="1" dirty="0" smtClean="0"/>
              <a:t>)</a:t>
            </a:r>
          </a:p>
          <a:p>
            <a:pPr algn="ctr"/>
            <a:r>
              <a:rPr lang="en-US" altLang="ja-JP" sz="1600" b="1" dirty="0"/>
              <a:t>NTT </a:t>
            </a:r>
            <a:r>
              <a:rPr lang="ja-JP" altLang="en-US" sz="1600" b="1" dirty="0"/>
              <a:t>東日本 </a:t>
            </a:r>
            <a:r>
              <a:rPr lang="en-US" altLang="ja-JP" sz="1600" b="1" dirty="0"/>
              <a:t>&amp; IPA </a:t>
            </a:r>
            <a:r>
              <a:rPr lang="ja-JP" altLang="en-US" sz="1600" b="1" dirty="0"/>
              <a:t>設置・稼働中 実証実験システム</a:t>
            </a:r>
            <a:endParaRPr kumimoji="1" lang="ja-JP" altLang="en-US" sz="1600" b="1" dirty="0"/>
          </a:p>
        </p:txBody>
      </p:sp>
      <p:sp>
        <p:nvSpPr>
          <p:cNvPr id="218" name="正方形/長方形 217"/>
          <p:cNvSpPr/>
          <p:nvPr/>
        </p:nvSpPr>
        <p:spPr>
          <a:xfrm>
            <a:off x="1844566" y="1968352"/>
            <a:ext cx="1466193" cy="267490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9" name="テキスト ボックス 218"/>
          <p:cNvSpPr txBox="1"/>
          <p:nvPr/>
        </p:nvSpPr>
        <p:spPr>
          <a:xfrm>
            <a:off x="1531103" y="4779935"/>
            <a:ext cx="3521746" cy="646331"/>
          </a:xfrm>
          <a:prstGeom prst="rect">
            <a:avLst/>
          </a:prstGeom>
          <a:noFill/>
        </p:spPr>
        <p:txBody>
          <a:bodyPr wrap="square" rtlCol="0">
            <a:spAutoFit/>
          </a:bodyPr>
          <a:lstStyle/>
          <a:p>
            <a:r>
              <a:rPr kumimoji="1" lang="ja-JP" altLang="en-US" dirty="0" smtClean="0">
                <a:solidFill>
                  <a:srgbClr val="FF0000"/>
                </a:solidFill>
              </a:rPr>
              <a:t>大規模中継ゲートウェイ。</a:t>
            </a:r>
            <a:endParaRPr kumimoji="1" lang="en-US" altLang="ja-JP" dirty="0" smtClean="0">
              <a:solidFill>
                <a:srgbClr val="FF0000"/>
              </a:solidFill>
            </a:endParaRPr>
          </a:p>
          <a:p>
            <a:r>
              <a:rPr kumimoji="1" lang="en-US" altLang="ja-JP" dirty="0" smtClean="0">
                <a:solidFill>
                  <a:srgbClr val="FF0000"/>
                </a:solidFill>
              </a:rPr>
              <a:t>IPA </a:t>
            </a:r>
            <a:r>
              <a:rPr kumimoji="1" lang="ja-JP" altLang="en-US" dirty="0" smtClean="0">
                <a:solidFill>
                  <a:srgbClr val="FF0000"/>
                </a:solidFill>
              </a:rPr>
              <a:t>および </a:t>
            </a:r>
            <a:r>
              <a:rPr kumimoji="1" lang="en-US" altLang="ja-JP" dirty="0" smtClean="0">
                <a:solidFill>
                  <a:srgbClr val="FF0000"/>
                </a:solidFill>
              </a:rPr>
              <a:t>NTT </a:t>
            </a:r>
            <a:r>
              <a:rPr kumimoji="1" lang="ja-JP" altLang="en-US" dirty="0" smtClean="0">
                <a:solidFill>
                  <a:srgbClr val="FF0000"/>
                </a:solidFill>
              </a:rPr>
              <a:t>東日本で構築・運営。</a:t>
            </a:r>
            <a:endParaRPr kumimoji="1" lang="ja-JP" altLang="en-US" dirty="0">
              <a:solidFill>
                <a:srgbClr val="FF0000"/>
              </a:solidFill>
            </a:endParaRPr>
          </a:p>
        </p:txBody>
      </p:sp>
      <p:sp>
        <p:nvSpPr>
          <p:cNvPr id="222" name="テキスト ボックス 221"/>
          <p:cNvSpPr txBox="1"/>
          <p:nvPr/>
        </p:nvSpPr>
        <p:spPr>
          <a:xfrm>
            <a:off x="1531103" y="5371064"/>
            <a:ext cx="3147347" cy="646331"/>
          </a:xfrm>
          <a:prstGeom prst="rect">
            <a:avLst/>
          </a:prstGeom>
          <a:noFill/>
        </p:spPr>
        <p:txBody>
          <a:bodyPr wrap="square" rtlCol="0">
            <a:spAutoFit/>
          </a:bodyPr>
          <a:lstStyle/>
          <a:p>
            <a:r>
              <a:rPr kumimoji="1" lang="ja-JP" altLang="en-US" dirty="0" smtClean="0">
                <a:solidFill>
                  <a:schemeClr val="accent5">
                    <a:lumMod val="75000"/>
                  </a:schemeClr>
                </a:solidFill>
              </a:rPr>
              <a:t>膨大な数のユーザー・組織で</a:t>
            </a:r>
            <a:endParaRPr kumimoji="1" lang="en-US" altLang="ja-JP" dirty="0" smtClean="0">
              <a:solidFill>
                <a:schemeClr val="accent5">
                  <a:lumMod val="75000"/>
                </a:schemeClr>
              </a:solidFill>
            </a:endParaRPr>
          </a:p>
          <a:p>
            <a:r>
              <a:rPr kumimoji="1" lang="ja-JP" altLang="en-US" dirty="0" smtClean="0">
                <a:solidFill>
                  <a:schemeClr val="accent5">
                    <a:lumMod val="75000"/>
                  </a:schemeClr>
                </a:solidFill>
              </a:rPr>
              <a:t>単一のゲートウェイを共有。</a:t>
            </a:r>
            <a:endParaRPr kumimoji="1" lang="ja-JP" altLang="en-US" dirty="0">
              <a:solidFill>
                <a:schemeClr val="accent5">
                  <a:lumMod val="75000"/>
                </a:schemeClr>
              </a:solidFill>
            </a:endParaRPr>
          </a:p>
        </p:txBody>
      </p:sp>
      <p:sp>
        <p:nvSpPr>
          <p:cNvPr id="223" name="テキスト ボックス 222"/>
          <p:cNvSpPr txBox="1"/>
          <p:nvPr/>
        </p:nvSpPr>
        <p:spPr>
          <a:xfrm>
            <a:off x="1531102" y="5987018"/>
            <a:ext cx="4412498" cy="369332"/>
          </a:xfrm>
          <a:prstGeom prst="rect">
            <a:avLst/>
          </a:prstGeom>
          <a:noFill/>
        </p:spPr>
        <p:txBody>
          <a:bodyPr wrap="square" rtlCol="0">
            <a:spAutoFit/>
          </a:bodyPr>
          <a:lstStyle/>
          <a:p>
            <a:r>
              <a:rPr kumimoji="1" lang="en-US" altLang="ja-JP" dirty="0" smtClean="0">
                <a:solidFill>
                  <a:srgbClr val="7030A0"/>
                </a:solidFill>
              </a:rPr>
              <a:t>IPA </a:t>
            </a:r>
            <a:r>
              <a:rPr kumimoji="1" lang="ja-JP" altLang="en-US" dirty="0" smtClean="0">
                <a:solidFill>
                  <a:srgbClr val="7030A0"/>
                </a:solidFill>
              </a:rPr>
              <a:t>によるシステム停止時は全ユーザーが影響。</a:t>
            </a:r>
            <a:endParaRPr kumimoji="1" lang="ja-JP" altLang="en-US" dirty="0">
              <a:solidFill>
                <a:srgbClr val="7030A0"/>
              </a:solidFill>
            </a:endParaRPr>
          </a:p>
        </p:txBody>
      </p:sp>
      <p:sp>
        <p:nvSpPr>
          <p:cNvPr id="224" name="テキスト ボックス 223"/>
          <p:cNvSpPr txBox="1"/>
          <p:nvPr/>
        </p:nvSpPr>
        <p:spPr>
          <a:xfrm>
            <a:off x="411955" y="3126942"/>
            <a:ext cx="1214137" cy="338554"/>
          </a:xfrm>
          <a:prstGeom prst="rect">
            <a:avLst/>
          </a:prstGeom>
          <a:noFill/>
        </p:spPr>
        <p:txBody>
          <a:bodyPr wrap="square" rtlCol="0">
            <a:spAutoFit/>
          </a:bodyPr>
          <a:lstStyle/>
          <a:p>
            <a:r>
              <a:rPr kumimoji="1" lang="en-US" altLang="ja-JP" sz="1600" b="1" dirty="0" smtClean="0">
                <a:solidFill>
                  <a:srgbClr val="0000FF"/>
                </a:solidFill>
              </a:rPr>
              <a:t>A </a:t>
            </a:r>
            <a:r>
              <a:rPr kumimoji="1" lang="ja-JP" altLang="en-US" sz="1600" b="1" dirty="0" smtClean="0">
                <a:solidFill>
                  <a:srgbClr val="0000FF"/>
                </a:solidFill>
              </a:rPr>
              <a:t>社 社員</a:t>
            </a:r>
            <a:endParaRPr kumimoji="1" lang="ja-JP" altLang="en-US" sz="1600" b="1" dirty="0">
              <a:solidFill>
                <a:srgbClr val="0000FF"/>
              </a:solidFill>
            </a:endParaRPr>
          </a:p>
        </p:txBody>
      </p:sp>
      <p:sp>
        <p:nvSpPr>
          <p:cNvPr id="225" name="テキスト ボックス 224"/>
          <p:cNvSpPr txBox="1"/>
          <p:nvPr/>
        </p:nvSpPr>
        <p:spPr>
          <a:xfrm>
            <a:off x="442069" y="4654134"/>
            <a:ext cx="1313775" cy="338554"/>
          </a:xfrm>
          <a:prstGeom prst="rect">
            <a:avLst/>
          </a:prstGeom>
          <a:noFill/>
        </p:spPr>
        <p:txBody>
          <a:bodyPr wrap="square" rtlCol="0">
            <a:spAutoFit/>
          </a:bodyPr>
          <a:lstStyle/>
          <a:p>
            <a:r>
              <a:rPr kumimoji="1" lang="en-US" altLang="ja-JP" sz="1600" b="1" dirty="0" smtClean="0">
                <a:solidFill>
                  <a:schemeClr val="accent6">
                    <a:lumMod val="75000"/>
                  </a:schemeClr>
                </a:solidFill>
              </a:rPr>
              <a:t>B </a:t>
            </a:r>
            <a:r>
              <a:rPr kumimoji="1" lang="ja-JP" altLang="en-US" sz="1600" b="1" dirty="0" smtClean="0">
                <a:solidFill>
                  <a:schemeClr val="accent6">
                    <a:lumMod val="75000"/>
                  </a:schemeClr>
                </a:solidFill>
              </a:rPr>
              <a:t>社 社員</a:t>
            </a:r>
            <a:endParaRPr kumimoji="1" lang="ja-JP" altLang="en-US" sz="1600" b="1" dirty="0">
              <a:solidFill>
                <a:schemeClr val="accent6">
                  <a:lumMod val="75000"/>
                </a:schemeClr>
              </a:solidFill>
            </a:endParaRPr>
          </a:p>
        </p:txBody>
      </p:sp>
      <p:sp>
        <p:nvSpPr>
          <p:cNvPr id="226" name="右矢印 225"/>
          <p:cNvSpPr/>
          <p:nvPr/>
        </p:nvSpPr>
        <p:spPr>
          <a:xfrm>
            <a:off x="5471568" y="2704722"/>
            <a:ext cx="904293" cy="1032749"/>
          </a:xfrm>
          <a:prstGeom prst="rightArrow">
            <a:avLst/>
          </a:prstGeom>
          <a:solidFill>
            <a:schemeClr val="accent4">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27" name="角丸四角形 226"/>
          <p:cNvSpPr/>
          <p:nvPr/>
        </p:nvSpPr>
        <p:spPr>
          <a:xfrm>
            <a:off x="6669067" y="1180477"/>
            <a:ext cx="4647204" cy="57758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3200" b="1" dirty="0" smtClean="0"/>
              <a:t>プライベート版</a:t>
            </a:r>
            <a:endParaRPr kumimoji="1" lang="ja-JP" altLang="en-US" sz="3200" b="1" dirty="0"/>
          </a:p>
        </p:txBody>
      </p:sp>
      <p:pic>
        <p:nvPicPr>
          <p:cNvPr id="228"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434127" y="1990031"/>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9"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434127" y="2636417"/>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0" name="Picture 4"/>
          <p:cNvPicPr>
            <a:picLocks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3953463" y="2136220"/>
            <a:ext cx="1191224" cy="907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31" name="Group 3337"/>
          <p:cNvGrpSpPr>
            <a:grpSpLocks/>
          </p:cNvGrpSpPr>
          <p:nvPr/>
        </p:nvGrpSpPr>
        <p:grpSpPr bwMode="auto">
          <a:xfrm>
            <a:off x="3715985" y="2011618"/>
            <a:ext cx="794015" cy="562049"/>
            <a:chOff x="258" y="972"/>
            <a:chExt cx="780" cy="685"/>
          </a:xfrm>
        </p:grpSpPr>
        <p:sp>
          <p:nvSpPr>
            <p:cNvPr id="232"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233"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4"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35"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6"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7"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8"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9"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0"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1"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42"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3"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4"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5"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6"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7"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8"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9"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0"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1"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2"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3"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4"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5"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6"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7"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8"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9"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0"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1"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2"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3"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4"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5"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6"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7"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8"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9"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270"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grpSp>
        <p:nvGrpSpPr>
          <p:cNvPr id="271" name="Group 3337"/>
          <p:cNvGrpSpPr>
            <a:grpSpLocks/>
          </p:cNvGrpSpPr>
          <p:nvPr/>
        </p:nvGrpSpPr>
        <p:grpSpPr bwMode="auto">
          <a:xfrm>
            <a:off x="3715985" y="2626610"/>
            <a:ext cx="794015" cy="562049"/>
            <a:chOff x="258" y="972"/>
            <a:chExt cx="780" cy="685"/>
          </a:xfrm>
        </p:grpSpPr>
        <p:sp>
          <p:nvSpPr>
            <p:cNvPr id="272"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273"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4"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75"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6"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7"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8"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9"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0"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1"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82"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3"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4"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5"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6"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7"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8"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9"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0"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1"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2"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3"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4"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5"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6"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7"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8"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9"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0"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1"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2"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3"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4"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5"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6"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7"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8"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9"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310"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312" name="図 311"/>
          <p:cNvPicPr>
            <a:picLocks noChangeAspect="1"/>
          </p:cNvPicPr>
          <p:nvPr/>
        </p:nvPicPr>
        <p:blipFill>
          <a:blip r:embed="rId2"/>
          <a:stretch>
            <a:fillRect/>
          </a:stretch>
        </p:blipFill>
        <p:spPr>
          <a:xfrm>
            <a:off x="8405707" y="2274549"/>
            <a:ext cx="723381" cy="766322"/>
          </a:xfrm>
          <a:prstGeom prst="rect">
            <a:avLst/>
          </a:prstGeom>
        </p:spPr>
      </p:pic>
      <p:sp>
        <p:nvSpPr>
          <p:cNvPr id="314" name="テキスト ボックス 313"/>
          <p:cNvSpPr txBox="1"/>
          <p:nvPr/>
        </p:nvSpPr>
        <p:spPr>
          <a:xfrm>
            <a:off x="10758074" y="3046637"/>
            <a:ext cx="851338" cy="461665"/>
          </a:xfrm>
          <a:prstGeom prst="rect">
            <a:avLst/>
          </a:prstGeom>
          <a:noFill/>
        </p:spPr>
        <p:txBody>
          <a:bodyPr wrap="square" rtlCol="0">
            <a:spAutoFit/>
          </a:bodyPr>
          <a:lstStyle/>
          <a:p>
            <a:r>
              <a:rPr kumimoji="1" lang="en-US" altLang="ja-JP" sz="2400" b="1" dirty="0" smtClean="0">
                <a:solidFill>
                  <a:srgbClr val="0000FF"/>
                </a:solidFill>
              </a:rPr>
              <a:t>X </a:t>
            </a:r>
            <a:r>
              <a:rPr kumimoji="1" lang="ja-JP" altLang="en-US" sz="2400" b="1" dirty="0" smtClean="0">
                <a:solidFill>
                  <a:srgbClr val="0000FF"/>
                </a:solidFill>
              </a:rPr>
              <a:t>社</a:t>
            </a:r>
            <a:endParaRPr kumimoji="1" lang="ja-JP" altLang="en-US" sz="2400" b="1" dirty="0">
              <a:solidFill>
                <a:srgbClr val="0000FF"/>
              </a:solidFill>
            </a:endParaRPr>
          </a:p>
        </p:txBody>
      </p:sp>
      <p:pic>
        <p:nvPicPr>
          <p:cNvPr id="315"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6721434" y="2074982"/>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16"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6721434" y="2721368"/>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17" name="Picture 4"/>
          <p:cNvPicPr>
            <a:picLocks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0240770" y="2221171"/>
            <a:ext cx="1191224" cy="907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318" name="Group 3337"/>
          <p:cNvGrpSpPr>
            <a:grpSpLocks/>
          </p:cNvGrpSpPr>
          <p:nvPr/>
        </p:nvGrpSpPr>
        <p:grpSpPr bwMode="auto">
          <a:xfrm>
            <a:off x="10003292" y="2096569"/>
            <a:ext cx="794015" cy="562049"/>
            <a:chOff x="258" y="972"/>
            <a:chExt cx="780" cy="685"/>
          </a:xfrm>
        </p:grpSpPr>
        <p:sp>
          <p:nvSpPr>
            <p:cNvPr id="319"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320"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1"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322"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3"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4"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5"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6"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7"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8"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329"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0"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1"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2"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3"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4"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5"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6"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7"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8"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9"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0"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1"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2"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3"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4"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5"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6"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7"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8"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9"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0"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1"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2"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3"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4"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5"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6"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357"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grpSp>
        <p:nvGrpSpPr>
          <p:cNvPr id="358" name="Group 3337"/>
          <p:cNvGrpSpPr>
            <a:grpSpLocks/>
          </p:cNvGrpSpPr>
          <p:nvPr/>
        </p:nvGrpSpPr>
        <p:grpSpPr bwMode="auto">
          <a:xfrm>
            <a:off x="10003292" y="2711561"/>
            <a:ext cx="794015" cy="562049"/>
            <a:chOff x="258" y="972"/>
            <a:chExt cx="780" cy="685"/>
          </a:xfrm>
        </p:grpSpPr>
        <p:sp>
          <p:nvSpPr>
            <p:cNvPr id="359"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360"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1"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362"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3"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4"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5"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6"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7"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8"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369"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0"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1"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2"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3"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4"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5"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6"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7"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8"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9"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0"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1"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2"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3"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4"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5"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6"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7"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8"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9"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0"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1"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2"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3"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4"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5"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6"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397"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sp>
        <p:nvSpPr>
          <p:cNvPr id="398" name="テキスト ボックス 397"/>
          <p:cNvSpPr txBox="1"/>
          <p:nvPr/>
        </p:nvSpPr>
        <p:spPr>
          <a:xfrm>
            <a:off x="6699262" y="3233573"/>
            <a:ext cx="1214137" cy="338554"/>
          </a:xfrm>
          <a:prstGeom prst="rect">
            <a:avLst/>
          </a:prstGeom>
          <a:noFill/>
        </p:spPr>
        <p:txBody>
          <a:bodyPr wrap="square" rtlCol="0">
            <a:spAutoFit/>
          </a:bodyPr>
          <a:lstStyle/>
          <a:p>
            <a:r>
              <a:rPr kumimoji="1" lang="en-US" altLang="ja-JP" sz="1600" b="1" dirty="0" smtClean="0">
                <a:solidFill>
                  <a:srgbClr val="0000FF"/>
                </a:solidFill>
              </a:rPr>
              <a:t>X </a:t>
            </a:r>
            <a:r>
              <a:rPr kumimoji="1" lang="ja-JP" altLang="en-US" sz="1600" b="1" dirty="0" smtClean="0">
                <a:solidFill>
                  <a:srgbClr val="0000FF"/>
                </a:solidFill>
              </a:rPr>
              <a:t>社 社員</a:t>
            </a:r>
            <a:endParaRPr kumimoji="1" lang="ja-JP" altLang="en-US" sz="1600" b="1" dirty="0">
              <a:solidFill>
                <a:srgbClr val="0000FF"/>
              </a:solidFill>
            </a:endParaRPr>
          </a:p>
        </p:txBody>
      </p:sp>
      <p:cxnSp>
        <p:nvCxnSpPr>
          <p:cNvPr id="399" name="直線コネクタ 398"/>
          <p:cNvCxnSpPr>
            <a:endCxn id="312" idx="1"/>
          </p:cNvCxnSpPr>
          <p:nvPr/>
        </p:nvCxnSpPr>
        <p:spPr>
          <a:xfrm>
            <a:off x="7680824" y="2371066"/>
            <a:ext cx="724883" cy="286644"/>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401" name="直線コネクタ 400"/>
          <p:cNvCxnSpPr/>
          <p:nvPr/>
        </p:nvCxnSpPr>
        <p:spPr>
          <a:xfrm flipV="1">
            <a:off x="7663519" y="2791185"/>
            <a:ext cx="742188" cy="251691"/>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403" name="直線コネクタ 402"/>
          <p:cNvCxnSpPr/>
          <p:nvPr/>
        </p:nvCxnSpPr>
        <p:spPr>
          <a:xfrm>
            <a:off x="9121685" y="2783148"/>
            <a:ext cx="899930" cy="23566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405" name="直線コネクタ 404"/>
          <p:cNvCxnSpPr/>
          <p:nvPr/>
        </p:nvCxnSpPr>
        <p:spPr>
          <a:xfrm flipV="1">
            <a:off x="9098992" y="2354731"/>
            <a:ext cx="950107" cy="18287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sp>
        <p:nvSpPr>
          <p:cNvPr id="407" name="正方形/長方形 406"/>
          <p:cNvSpPr/>
          <p:nvPr/>
        </p:nvSpPr>
        <p:spPr>
          <a:xfrm>
            <a:off x="8199410" y="2089404"/>
            <a:ext cx="1080502" cy="114417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0" name="テキスト ボックス 409"/>
          <p:cNvSpPr txBox="1"/>
          <p:nvPr/>
        </p:nvSpPr>
        <p:spPr>
          <a:xfrm>
            <a:off x="7278595" y="3647062"/>
            <a:ext cx="4507250" cy="2308324"/>
          </a:xfrm>
          <a:prstGeom prst="rect">
            <a:avLst/>
          </a:prstGeom>
          <a:solidFill>
            <a:schemeClr val="accent4">
              <a:lumMod val="20000"/>
              <a:lumOff val="80000"/>
            </a:schemeClr>
          </a:solidFill>
          <a:ln w="28575">
            <a:solidFill>
              <a:schemeClr val="accent6">
                <a:lumMod val="75000"/>
              </a:schemeClr>
            </a:solidFill>
          </a:ln>
        </p:spPr>
        <p:txBody>
          <a:bodyPr wrap="square" rtlCol="0">
            <a:spAutoFit/>
          </a:bodyPr>
          <a:lstStyle/>
          <a:p>
            <a:r>
              <a:rPr lang="ja-JP" altLang="en-US" b="1" dirty="0">
                <a:solidFill>
                  <a:srgbClr val="FF0000"/>
                </a:solidFill>
              </a:rPr>
              <a:t>自社専用の中継</a:t>
            </a:r>
            <a:r>
              <a:rPr lang="ja-JP" altLang="en-US" b="1" dirty="0" smtClean="0">
                <a:solidFill>
                  <a:srgbClr val="FF0000"/>
                </a:solidFill>
              </a:rPr>
              <a:t>ゲートウェイ。</a:t>
            </a:r>
            <a:endParaRPr kumimoji="1" lang="en-US" altLang="ja-JP" b="1" dirty="0" smtClean="0">
              <a:solidFill>
                <a:schemeClr val="accent5">
                  <a:lumMod val="75000"/>
                </a:schemeClr>
              </a:solidFill>
            </a:endParaRPr>
          </a:p>
          <a:p>
            <a:r>
              <a:rPr kumimoji="1" lang="ja-JP" altLang="en-US" b="1" dirty="0" smtClean="0">
                <a:solidFill>
                  <a:schemeClr val="accent5">
                    <a:lumMod val="75000"/>
                  </a:schemeClr>
                </a:solidFill>
              </a:rPr>
              <a:t>単独で動作するソフトウェアとして提供。</a:t>
            </a:r>
            <a:endParaRPr kumimoji="1" lang="en-US" altLang="ja-JP" b="1" dirty="0" smtClean="0">
              <a:solidFill>
                <a:schemeClr val="accent5">
                  <a:lumMod val="75000"/>
                </a:schemeClr>
              </a:solidFill>
            </a:endParaRPr>
          </a:p>
          <a:p>
            <a:r>
              <a:rPr kumimoji="1" lang="en-US" altLang="ja-JP" b="1" dirty="0" smtClean="0">
                <a:solidFill>
                  <a:srgbClr val="7030A0"/>
                </a:solidFill>
              </a:rPr>
              <a:t>IPA </a:t>
            </a:r>
            <a:r>
              <a:rPr kumimoji="1" lang="ja-JP" altLang="en-US" b="1" dirty="0" smtClean="0">
                <a:solidFill>
                  <a:srgbClr val="7030A0"/>
                </a:solidFill>
              </a:rPr>
              <a:t>のシステムとは無関係で安定・永続的に動作可能。</a:t>
            </a:r>
          </a:p>
          <a:p>
            <a:r>
              <a:rPr kumimoji="1" lang="ja-JP" altLang="en-US" b="1" dirty="0" smtClean="0">
                <a:solidFill>
                  <a:srgbClr val="7030A0"/>
                </a:solidFill>
              </a:rPr>
              <a:t>利用する各社が構築。</a:t>
            </a:r>
            <a:endParaRPr kumimoji="1" lang="en-US" altLang="ja-JP" b="1" dirty="0" smtClean="0">
              <a:solidFill>
                <a:srgbClr val="7030A0"/>
              </a:solidFill>
            </a:endParaRPr>
          </a:p>
          <a:p>
            <a:r>
              <a:rPr lang="en-US" altLang="ja-JP" b="1" dirty="0" smtClean="0"/>
              <a:t>(</a:t>
            </a:r>
            <a:r>
              <a:rPr lang="ja-JP" altLang="en-US" b="1" dirty="0" smtClean="0"/>
              <a:t>クラウド </a:t>
            </a:r>
            <a:r>
              <a:rPr lang="en-US" altLang="ja-JP" b="1" dirty="0" smtClean="0"/>
              <a:t>/ DC / </a:t>
            </a:r>
            <a:r>
              <a:rPr lang="ja-JP" altLang="en-US" b="1" dirty="0" smtClean="0"/>
              <a:t>自社内サーバールーム </a:t>
            </a:r>
            <a:r>
              <a:rPr lang="en-US" altLang="ja-JP" b="1" dirty="0" smtClean="0"/>
              <a:t>/ </a:t>
            </a:r>
            <a:r>
              <a:rPr lang="ja-JP" altLang="en-US" b="1" dirty="0" smtClean="0"/>
              <a:t>自宅サーバー 等、</a:t>
            </a:r>
            <a:r>
              <a:rPr lang="en-US" altLang="ja-JP" b="1" dirty="0" smtClean="0"/>
              <a:t>Linux </a:t>
            </a:r>
            <a:r>
              <a:rPr lang="ja-JP" altLang="en-US" b="1" dirty="0" smtClean="0"/>
              <a:t>が動作すればどこにでも構築可能</a:t>
            </a:r>
            <a:r>
              <a:rPr lang="en-US" altLang="ja-JP" b="1" dirty="0" smtClean="0"/>
              <a:t>)</a:t>
            </a:r>
            <a:endParaRPr kumimoji="1" lang="ja-JP" altLang="en-US" b="1" dirty="0"/>
          </a:p>
        </p:txBody>
      </p:sp>
      <p:sp>
        <p:nvSpPr>
          <p:cNvPr id="411" name="テキスト ボックス 410"/>
          <p:cNvSpPr txBox="1"/>
          <p:nvPr/>
        </p:nvSpPr>
        <p:spPr>
          <a:xfrm>
            <a:off x="1838712" y="4348765"/>
            <a:ext cx="825661" cy="276999"/>
          </a:xfrm>
          <a:prstGeom prst="rect">
            <a:avLst/>
          </a:prstGeom>
          <a:noFill/>
        </p:spPr>
        <p:txBody>
          <a:bodyPr wrap="square" rtlCol="0">
            <a:spAutoFit/>
          </a:bodyPr>
          <a:lstStyle/>
          <a:p>
            <a:r>
              <a:rPr kumimoji="1" lang="ja-JP" altLang="en-US" sz="1200" b="1" dirty="0" smtClean="0">
                <a:solidFill>
                  <a:srgbClr val="FF0000"/>
                </a:solidFill>
              </a:rPr>
              <a:t>中継ＧＷ</a:t>
            </a:r>
            <a:endParaRPr kumimoji="1" lang="ja-JP" altLang="en-US" sz="1200" b="1" dirty="0">
              <a:solidFill>
                <a:srgbClr val="FF0000"/>
              </a:solidFill>
            </a:endParaRPr>
          </a:p>
        </p:txBody>
      </p:sp>
      <p:sp>
        <p:nvSpPr>
          <p:cNvPr id="412" name="テキスト ボックス 411"/>
          <p:cNvSpPr txBox="1"/>
          <p:nvPr/>
        </p:nvSpPr>
        <p:spPr>
          <a:xfrm>
            <a:off x="8208177" y="2984897"/>
            <a:ext cx="825661" cy="276999"/>
          </a:xfrm>
          <a:prstGeom prst="rect">
            <a:avLst/>
          </a:prstGeom>
          <a:noFill/>
        </p:spPr>
        <p:txBody>
          <a:bodyPr wrap="square" rtlCol="0">
            <a:spAutoFit/>
          </a:bodyPr>
          <a:lstStyle/>
          <a:p>
            <a:r>
              <a:rPr kumimoji="1" lang="ja-JP" altLang="en-US" sz="1200" b="1" dirty="0" smtClean="0">
                <a:solidFill>
                  <a:srgbClr val="FF0000"/>
                </a:solidFill>
              </a:rPr>
              <a:t>中継ＧＷ</a:t>
            </a:r>
            <a:endParaRPr kumimoji="1" lang="ja-JP" altLang="en-US" sz="1200" b="1" dirty="0">
              <a:solidFill>
                <a:srgbClr val="FF0000"/>
              </a:solidFill>
            </a:endParaRPr>
          </a:p>
        </p:txBody>
      </p:sp>
      <p:pic>
        <p:nvPicPr>
          <p:cNvPr id="413" name="図 412"/>
          <p:cNvPicPr>
            <a:picLocks noChangeAspect="1"/>
          </p:cNvPicPr>
          <p:nvPr/>
        </p:nvPicPr>
        <p:blipFill>
          <a:blip r:embed="rId2"/>
          <a:stretch>
            <a:fillRect/>
          </a:stretch>
        </p:blipFill>
        <p:spPr>
          <a:xfrm>
            <a:off x="2122516" y="2093603"/>
            <a:ext cx="926077" cy="617670"/>
          </a:xfrm>
          <a:prstGeom prst="rect">
            <a:avLst/>
          </a:prstGeom>
        </p:spPr>
      </p:pic>
      <p:sp>
        <p:nvSpPr>
          <p:cNvPr id="416" name="上矢印 415"/>
          <p:cNvSpPr/>
          <p:nvPr/>
        </p:nvSpPr>
        <p:spPr>
          <a:xfrm>
            <a:off x="7680824" y="6113647"/>
            <a:ext cx="724883" cy="704080"/>
          </a:xfrm>
          <a:prstGeom prst="up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7" name="テキスト ボックス 416"/>
          <p:cNvSpPr txBox="1"/>
          <p:nvPr/>
        </p:nvSpPr>
        <p:spPr>
          <a:xfrm>
            <a:off x="8387188" y="6195998"/>
            <a:ext cx="3200400" cy="523220"/>
          </a:xfrm>
          <a:prstGeom prst="rect">
            <a:avLst/>
          </a:prstGeom>
          <a:solidFill>
            <a:schemeClr val="accent4">
              <a:lumMod val="20000"/>
              <a:lumOff val="80000"/>
            </a:schemeClr>
          </a:solidFill>
        </p:spPr>
        <p:txBody>
          <a:bodyPr wrap="square" rtlCol="0">
            <a:spAutoFit/>
          </a:bodyPr>
          <a:lstStyle/>
          <a:p>
            <a:r>
              <a:rPr kumimoji="1" lang="ja-JP" altLang="en-US" sz="1400" b="1" dirty="0" smtClean="0">
                <a:solidFill>
                  <a:srgbClr val="C00000"/>
                </a:solidFill>
              </a:rPr>
              <a:t>本ドキュメントでは、利用企業側の視点で、プライベート版の構築方法を述べる。</a:t>
            </a:r>
            <a:endParaRPr kumimoji="1" lang="ja-JP" altLang="en-US" sz="1400" b="1" dirty="0">
              <a:solidFill>
                <a:srgbClr val="C00000"/>
              </a:solidFill>
            </a:endParaRPr>
          </a:p>
        </p:txBody>
      </p:sp>
      <p:sp>
        <p:nvSpPr>
          <p:cNvPr id="418" name="正方形/長方形 417"/>
          <p:cNvSpPr/>
          <p:nvPr/>
        </p:nvSpPr>
        <p:spPr>
          <a:xfrm>
            <a:off x="6548653" y="1106905"/>
            <a:ext cx="5487837" cy="491049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3618253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50</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600" dirty="0" smtClean="0"/>
              <a:t>4-3. </a:t>
            </a:r>
            <a:r>
              <a:rPr kumimoji="1" lang="ja-JP" altLang="en-US" sz="3600" dirty="0" smtClean="0"/>
              <a:t>シン・テレワークシステムのソースコードのダウンロード</a:t>
            </a:r>
            <a:endParaRPr kumimoji="1" lang="ja-JP" altLang="en-US" sz="3600" dirty="0"/>
          </a:p>
        </p:txBody>
      </p:sp>
      <p:pic>
        <p:nvPicPr>
          <p:cNvPr id="6" name="図 5"/>
          <p:cNvPicPr>
            <a:picLocks noChangeAspect="1"/>
          </p:cNvPicPr>
          <p:nvPr/>
        </p:nvPicPr>
        <p:blipFill>
          <a:blip r:embed="rId2"/>
          <a:stretch>
            <a:fillRect/>
          </a:stretch>
        </p:blipFill>
        <p:spPr>
          <a:xfrm>
            <a:off x="446525" y="1813198"/>
            <a:ext cx="2486025" cy="1323975"/>
          </a:xfrm>
          <a:prstGeom prst="rect">
            <a:avLst/>
          </a:prstGeom>
        </p:spPr>
      </p:pic>
      <p:sp>
        <p:nvSpPr>
          <p:cNvPr id="7" name="テキスト ボックス 6"/>
          <p:cNvSpPr txBox="1"/>
          <p:nvPr/>
        </p:nvSpPr>
        <p:spPr>
          <a:xfrm>
            <a:off x="277562" y="1053501"/>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1. </a:t>
            </a:r>
            <a:r>
              <a:rPr kumimoji="1" lang="ja-JP" altLang="en-US" dirty="0" smtClean="0"/>
              <a:t>デスクトップ等、適当な場所に、構築作業用の新しいフォルダを作成する。たとえば、デスクトップに </a:t>
            </a:r>
            <a:r>
              <a:rPr kumimoji="1" lang="en-US" altLang="ja-JP" dirty="0" smtClean="0"/>
              <a:t>“Thin” </a:t>
            </a:r>
            <a:r>
              <a:rPr kumimoji="1" lang="ja-JP" altLang="en-US" dirty="0" smtClean="0"/>
              <a:t>というフォルダを作成する。</a:t>
            </a:r>
            <a:endParaRPr lang="ja-JP" altLang="en-US" dirty="0" smtClean="0"/>
          </a:p>
        </p:txBody>
      </p:sp>
      <p:pic>
        <p:nvPicPr>
          <p:cNvPr id="10" name="図 9"/>
          <p:cNvPicPr>
            <a:picLocks noChangeAspect="1"/>
          </p:cNvPicPr>
          <p:nvPr/>
        </p:nvPicPr>
        <p:blipFill>
          <a:blip r:embed="rId3"/>
          <a:stretch>
            <a:fillRect/>
          </a:stretch>
        </p:blipFill>
        <p:spPr>
          <a:xfrm>
            <a:off x="3161400" y="1813199"/>
            <a:ext cx="5036669" cy="2136064"/>
          </a:xfrm>
          <a:prstGeom prst="rect">
            <a:avLst/>
          </a:prstGeom>
        </p:spPr>
      </p:pic>
      <p:pic>
        <p:nvPicPr>
          <p:cNvPr id="9" name="図 8"/>
          <p:cNvPicPr>
            <a:picLocks noChangeAspect="1"/>
          </p:cNvPicPr>
          <p:nvPr/>
        </p:nvPicPr>
        <p:blipFill>
          <a:blip r:embed="rId4"/>
          <a:stretch>
            <a:fillRect/>
          </a:stretch>
        </p:blipFill>
        <p:spPr>
          <a:xfrm>
            <a:off x="6970410" y="2288093"/>
            <a:ext cx="4585714" cy="2398249"/>
          </a:xfrm>
          <a:prstGeom prst="rect">
            <a:avLst/>
          </a:prstGeom>
        </p:spPr>
      </p:pic>
      <p:sp>
        <p:nvSpPr>
          <p:cNvPr id="11" name="右矢印 10"/>
          <p:cNvSpPr/>
          <p:nvPr/>
        </p:nvSpPr>
        <p:spPr>
          <a:xfrm>
            <a:off x="2144110" y="3200400"/>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右矢印 11"/>
          <p:cNvSpPr/>
          <p:nvPr/>
        </p:nvSpPr>
        <p:spPr>
          <a:xfrm>
            <a:off x="5999768" y="4094093"/>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p:cNvSpPr txBox="1"/>
          <p:nvPr/>
        </p:nvSpPr>
        <p:spPr>
          <a:xfrm>
            <a:off x="332741" y="4807181"/>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2. </a:t>
            </a:r>
            <a:r>
              <a:rPr kumimoji="1" lang="ja-JP" altLang="en-US" dirty="0" smtClean="0"/>
              <a:t>コマンドプロンプト </a:t>
            </a:r>
            <a:r>
              <a:rPr kumimoji="1" lang="en-US" altLang="ja-JP" dirty="0" smtClean="0"/>
              <a:t>(Windows + R </a:t>
            </a:r>
            <a:r>
              <a:rPr kumimoji="1" lang="ja-JP" altLang="en-US" dirty="0" smtClean="0"/>
              <a:t>→ </a:t>
            </a:r>
            <a:r>
              <a:rPr kumimoji="1" lang="en-US" altLang="ja-JP" dirty="0" smtClean="0"/>
              <a:t>“</a:t>
            </a:r>
            <a:r>
              <a:rPr kumimoji="1" lang="en-US" altLang="ja-JP" dirty="0" err="1" smtClean="0"/>
              <a:t>cmd</a:t>
            </a:r>
            <a:r>
              <a:rPr kumimoji="1" lang="en-US" altLang="ja-JP" dirty="0" smtClean="0"/>
              <a:t>” </a:t>
            </a:r>
            <a:r>
              <a:rPr kumimoji="1" lang="ja-JP" altLang="en-US" dirty="0" smtClean="0"/>
              <a:t>を実行</a:t>
            </a:r>
            <a:r>
              <a:rPr kumimoji="1" lang="en-US" altLang="ja-JP" dirty="0" smtClean="0"/>
              <a:t>) </a:t>
            </a:r>
            <a:r>
              <a:rPr kumimoji="1" lang="ja-JP" altLang="en-US" dirty="0" smtClean="0"/>
              <a:t>を起動し、</a:t>
            </a:r>
            <a:r>
              <a:rPr kumimoji="1" lang="en-US" altLang="ja-JP" dirty="0" smtClean="0"/>
              <a:t>1 </a:t>
            </a:r>
            <a:r>
              <a:rPr kumimoji="1" lang="ja-JP" altLang="en-US" dirty="0" smtClean="0"/>
              <a:t>で作成したフォルダに </a:t>
            </a:r>
            <a:r>
              <a:rPr kumimoji="1" lang="en-US" altLang="ja-JP" dirty="0" smtClean="0"/>
              <a:t>CD (</a:t>
            </a:r>
            <a:r>
              <a:rPr kumimoji="1" lang="ja-JP" altLang="en-US" dirty="0" smtClean="0"/>
              <a:t>カレントディレクトリの移動</a:t>
            </a:r>
            <a:r>
              <a:rPr kumimoji="1" lang="en-US" altLang="ja-JP" dirty="0" smtClean="0"/>
              <a:t>) </a:t>
            </a:r>
            <a:r>
              <a:rPr kumimoji="1" lang="ja-JP" altLang="en-US" dirty="0" smtClean="0"/>
              <a:t>する。</a:t>
            </a:r>
            <a:endParaRPr lang="ja-JP" altLang="en-US" dirty="0" smtClean="0"/>
          </a:p>
        </p:txBody>
      </p:sp>
      <p:sp>
        <p:nvSpPr>
          <p:cNvPr id="15" name="テキスト ボックス 14"/>
          <p:cNvSpPr txBox="1"/>
          <p:nvPr/>
        </p:nvSpPr>
        <p:spPr>
          <a:xfrm>
            <a:off x="423373" y="5243557"/>
            <a:ext cx="11353780" cy="369332"/>
          </a:xfrm>
          <a:prstGeom prst="rect">
            <a:avLst/>
          </a:prstGeom>
          <a:solidFill>
            <a:schemeClr val="tx1"/>
          </a:solidFill>
        </p:spPr>
        <p:txBody>
          <a:bodyPr wrap="square" rtlCol="0">
            <a:spAutoFit/>
          </a:bodyPr>
          <a:lstStyle/>
          <a:p>
            <a:r>
              <a:rPr kumimoji="1" lang="ja-JP" altLang="en-US" dirty="0" smtClean="0">
                <a:solidFill>
                  <a:schemeClr val="bg1"/>
                </a:solidFill>
                <a:latin typeface="Consolas" panose="020B0609020204030204" pitchFamily="49" charset="0"/>
              </a:rPr>
              <a:t>例</a:t>
            </a:r>
            <a:r>
              <a:rPr kumimoji="1" lang="en-US" altLang="ja-JP" dirty="0" smtClean="0">
                <a:solidFill>
                  <a:schemeClr val="bg1"/>
                </a:solidFill>
                <a:latin typeface="Consolas" panose="020B0609020204030204" pitchFamily="49" charset="0"/>
              </a:rPr>
              <a:t>: cd C:\Users\&lt;</a:t>
            </a:r>
            <a:r>
              <a:rPr kumimoji="1" lang="ja-JP" altLang="en-US" dirty="0" smtClean="0">
                <a:solidFill>
                  <a:schemeClr val="bg1"/>
                </a:solidFill>
                <a:latin typeface="Consolas" panose="020B0609020204030204" pitchFamily="49" charset="0"/>
              </a:rPr>
              <a:t>ユーザー名</a:t>
            </a:r>
            <a:r>
              <a:rPr kumimoji="1" lang="en-US" altLang="ja-JP" dirty="0" smtClean="0">
                <a:solidFill>
                  <a:schemeClr val="bg1"/>
                </a:solidFill>
                <a:latin typeface="Consolas" panose="020B0609020204030204" pitchFamily="49" charset="0"/>
              </a:rPr>
              <a:t>&gt;\Desktop\Thin</a:t>
            </a:r>
            <a:endParaRPr kumimoji="1" lang="ja-JP" altLang="en-US" dirty="0">
              <a:solidFill>
                <a:schemeClr val="bg1"/>
              </a:solidFill>
              <a:latin typeface="Consolas" panose="020B0609020204030204" pitchFamily="49" charset="0"/>
            </a:endParaRPr>
          </a:p>
        </p:txBody>
      </p:sp>
      <p:sp>
        <p:nvSpPr>
          <p:cNvPr id="16" name="テキスト ボックス 15"/>
          <p:cNvSpPr txBox="1"/>
          <p:nvPr/>
        </p:nvSpPr>
        <p:spPr>
          <a:xfrm>
            <a:off x="332741" y="5735308"/>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3. </a:t>
            </a:r>
            <a:r>
              <a:rPr kumimoji="1" lang="en-US" altLang="ja-JP" dirty="0" err="1" smtClean="0"/>
              <a:t>Git</a:t>
            </a:r>
            <a:r>
              <a:rPr kumimoji="1" lang="en-US" altLang="ja-JP" dirty="0" smtClean="0"/>
              <a:t> </a:t>
            </a:r>
            <a:r>
              <a:rPr kumimoji="1" lang="ja-JP" altLang="en-US" dirty="0" smtClean="0"/>
              <a:t>を用いてソースコード一式をダウンロードする。 </a:t>
            </a:r>
            <a:r>
              <a:rPr kumimoji="1" lang="en-US" altLang="ja-JP" dirty="0" smtClean="0"/>
              <a:t>(</a:t>
            </a:r>
            <a:r>
              <a:rPr kumimoji="1" lang="ja-JP" altLang="en-US" dirty="0" smtClean="0"/>
              <a:t>下記の入力例の改行はなくし、</a:t>
            </a:r>
            <a:r>
              <a:rPr kumimoji="1" lang="en-US" altLang="ja-JP" dirty="0" smtClean="0"/>
              <a:t>1 </a:t>
            </a:r>
            <a:r>
              <a:rPr kumimoji="1" lang="ja-JP" altLang="en-US" dirty="0" smtClean="0"/>
              <a:t>行で入力すること。</a:t>
            </a:r>
            <a:r>
              <a:rPr kumimoji="1" lang="en-US" altLang="ja-JP" dirty="0" smtClean="0"/>
              <a:t>)</a:t>
            </a:r>
            <a:endParaRPr lang="ja-JP" altLang="en-US" dirty="0" smtClean="0"/>
          </a:p>
        </p:txBody>
      </p:sp>
      <p:sp>
        <p:nvSpPr>
          <p:cNvPr id="17" name="テキスト ボックス 16"/>
          <p:cNvSpPr txBox="1"/>
          <p:nvPr/>
        </p:nvSpPr>
        <p:spPr>
          <a:xfrm>
            <a:off x="446525" y="6133647"/>
            <a:ext cx="11353780" cy="646331"/>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git</a:t>
            </a:r>
            <a:r>
              <a:rPr lang="en-US" altLang="ja-JP" dirty="0">
                <a:solidFill>
                  <a:schemeClr val="bg1"/>
                </a:solidFill>
                <a:latin typeface="Consolas" panose="020B0609020204030204" pitchFamily="49" charset="0"/>
              </a:rPr>
              <a:t> clone https</a:t>
            </a:r>
            <a:r>
              <a:rPr lang="en-US" altLang="ja-JP" dirty="0" smtClean="0">
                <a:solidFill>
                  <a:schemeClr val="bg1"/>
                </a:solidFill>
                <a:latin typeface="Consolas" panose="020B0609020204030204" pitchFamily="49" charset="0"/>
              </a:rPr>
              <a:t>://github.com/IPA-CyberLab/IPA-DN-ThinApps-Private.git </a:t>
            </a:r>
            <a:r>
              <a:rPr lang="en-US" altLang="ja-JP" dirty="0">
                <a:solidFill>
                  <a:schemeClr val="bg1"/>
                </a:solidFill>
                <a:latin typeface="Consolas" panose="020B0609020204030204" pitchFamily="49" charset="0"/>
              </a:rPr>
              <a:t>--recursive -b </a:t>
            </a:r>
            <a:r>
              <a:rPr lang="en-US" altLang="ja-JP" dirty="0" smtClean="0">
                <a:solidFill>
                  <a:schemeClr val="bg1"/>
                </a:solidFill>
                <a:latin typeface="Consolas" panose="020B0609020204030204" pitchFamily="49" charset="0"/>
              </a:rPr>
              <a:t>beta8preview2</a:t>
            </a:r>
            <a:endParaRPr kumimoji="1" lang="ja-JP" altLang="en-US" dirty="0">
              <a:solidFill>
                <a:schemeClr val="bg1"/>
              </a:solidFill>
              <a:latin typeface="Consolas" panose="020B0609020204030204" pitchFamily="49" charset="0"/>
            </a:endParaRPr>
          </a:p>
        </p:txBody>
      </p:sp>
    </p:spTree>
    <p:extLst>
      <p:ext uri="{BB962C8B-B14F-4D97-AF65-F5344CB8AC3E}">
        <p14:creationId xmlns:p14="http://schemas.microsoft.com/office/powerpoint/2010/main" val="131935208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1058779" y="4572082"/>
            <a:ext cx="10933328" cy="2285917"/>
          </a:xfrm>
        </p:spPr>
        <p:txBody>
          <a:bodyPr>
            <a:normAutofit fontScale="92500" lnSpcReduction="10000"/>
          </a:bodyPr>
          <a:lstStyle/>
          <a:p>
            <a:pPr marL="457200" indent="-457200">
              <a:buFont typeface="+mj-lt"/>
              <a:buAutoNum type="arabicPeriod"/>
            </a:pPr>
            <a:r>
              <a:rPr kumimoji="1" lang="ja-JP" altLang="en-US" sz="2000" dirty="0" smtClean="0"/>
              <a:t>上図のように、ソースコード集の </a:t>
            </a:r>
            <a:r>
              <a:rPr kumimoji="1" lang="en-US" altLang="ja-JP" sz="2000" dirty="0" smtClean="0"/>
              <a:t>“</a:t>
            </a:r>
            <a:r>
              <a:rPr kumimoji="1" lang="en-US" altLang="ja-JP" sz="2000" dirty="0" err="1" smtClean="0"/>
              <a:t>src</a:t>
            </a:r>
            <a:r>
              <a:rPr kumimoji="1" lang="en-US" altLang="ja-JP" sz="2000" dirty="0" smtClean="0"/>
              <a:t>\bin\EntryPoint</a:t>
            </a:r>
            <a:r>
              <a:rPr lang="en-US" altLang="ja-JP" sz="2000" dirty="0" smtClean="0"/>
              <a:t>.dat” </a:t>
            </a:r>
            <a:r>
              <a:rPr lang="ja-JP" altLang="en-US" sz="2000" dirty="0" smtClean="0"/>
              <a:t>をメモ帳等のテキストエディタで開くと、下の方に </a:t>
            </a:r>
            <a:r>
              <a:rPr lang="en-US" altLang="ja-JP" sz="2000" dirty="0" smtClean="0"/>
              <a:t>https:// </a:t>
            </a:r>
            <a:r>
              <a:rPr lang="ja-JP" altLang="en-US" sz="2000" dirty="0" smtClean="0"/>
              <a:t>で始まる </a:t>
            </a:r>
            <a:r>
              <a:rPr lang="en-US" altLang="ja-JP" sz="2000" dirty="0" smtClean="0"/>
              <a:t>URL </a:t>
            </a:r>
            <a:r>
              <a:rPr lang="ja-JP" altLang="en-US" sz="2000" dirty="0" smtClean="0"/>
              <a:t>がある。</a:t>
            </a:r>
            <a:r>
              <a:rPr kumimoji="1" lang="ja-JP" altLang="en-US" sz="2000" dirty="0" smtClean="0"/>
              <a:t>これを、「</a:t>
            </a:r>
            <a:r>
              <a:rPr lang="en-US" altLang="ja-JP" sz="2000" dirty="0"/>
              <a:t>3-5. </a:t>
            </a:r>
            <a:r>
              <a:rPr lang="ja-JP" altLang="en-US" sz="2000" dirty="0"/>
              <a:t>中継ゲートウェイシステム起動後の稼働</a:t>
            </a:r>
            <a:r>
              <a:rPr lang="ja-JP" altLang="en-US" sz="2000" dirty="0" smtClean="0"/>
              <a:t>チェック」の </a:t>
            </a:r>
            <a:r>
              <a:rPr lang="en-US" altLang="ja-JP" sz="2000" dirty="0" smtClean="0"/>
              <a:t>URL </a:t>
            </a:r>
            <a:r>
              <a:rPr lang="ja-JP" altLang="en-US" sz="2000" dirty="0" smtClean="0"/>
              <a:t>と同じ文字列に置き換える。</a:t>
            </a:r>
            <a:endParaRPr lang="en-US" altLang="ja-JP" sz="2000" dirty="0" smtClean="0"/>
          </a:p>
          <a:p>
            <a:pPr marL="457200" indent="-457200">
              <a:buFont typeface="+mj-lt"/>
              <a:buAutoNum type="arabicPeriod"/>
            </a:pPr>
            <a:r>
              <a:rPr lang="en-US" altLang="ja-JP" sz="2000" dirty="0" smtClean="0"/>
              <a:t>“SYSTEM:” </a:t>
            </a:r>
            <a:r>
              <a:rPr lang="ja-JP" altLang="en-US" sz="2000" dirty="0" smtClean="0"/>
              <a:t>で始まる行がある。ここに、サンプルとして </a:t>
            </a:r>
            <a:r>
              <a:rPr lang="en-US" altLang="ja-JP" sz="2000" dirty="0" smtClean="0"/>
              <a:t>“</a:t>
            </a:r>
            <a:r>
              <a:rPr lang="en-US" altLang="ja-JP" sz="2000" dirty="0" err="1" smtClean="0"/>
              <a:t>MiKaKa</a:t>
            </a:r>
            <a:r>
              <a:rPr lang="en-US" altLang="ja-JP" sz="2000" dirty="0" smtClean="0"/>
              <a:t> Corporation Private Gateway 001” </a:t>
            </a:r>
            <a:r>
              <a:rPr lang="ja-JP" altLang="en-US" sz="2000" dirty="0" smtClean="0"/>
              <a:t>という文字列が書かれている。これを、自組織のシステムを意味する適当な文字列 </a:t>
            </a:r>
            <a:r>
              <a:rPr lang="en-US" altLang="ja-JP" sz="2000" dirty="0" smtClean="0"/>
              <a:t>(</a:t>
            </a:r>
            <a:r>
              <a:rPr lang="ja-JP" altLang="en-US" sz="2000" dirty="0" smtClean="0"/>
              <a:t>英数字のみ</a:t>
            </a:r>
            <a:r>
              <a:rPr lang="en-US" altLang="ja-JP" sz="2000" dirty="0" smtClean="0"/>
              <a:t>) </a:t>
            </a:r>
            <a:r>
              <a:rPr lang="ja-JP" altLang="en-US" sz="2000" dirty="0" smtClean="0"/>
              <a:t>に置換する。</a:t>
            </a:r>
            <a:r>
              <a:rPr lang="en-US" altLang="ja-JP" sz="2000" dirty="0" smtClean="0"/>
              <a:t/>
            </a:r>
            <a:br>
              <a:rPr lang="en-US" altLang="ja-JP" sz="2000" dirty="0" smtClean="0"/>
            </a:br>
            <a:r>
              <a:rPr lang="en-US" altLang="ja-JP" sz="2000" dirty="0" smtClean="0"/>
              <a:t>(</a:t>
            </a:r>
            <a:r>
              <a:rPr lang="ja-JP" altLang="en-US" sz="2000" dirty="0" smtClean="0"/>
              <a:t>置換しなくても動作するが、アプリケーションの起動画面に表示されるので、できれば置換したほうがよい。</a:t>
            </a:r>
            <a:r>
              <a:rPr lang="en-US" altLang="ja-JP" sz="2000" dirty="0" smtClean="0"/>
              <a:t>)</a:t>
            </a:r>
            <a:br>
              <a:rPr lang="en-US" altLang="ja-JP" sz="2000" dirty="0" smtClean="0"/>
            </a:br>
            <a:r>
              <a:rPr lang="en-US" altLang="ja-JP" sz="2000" dirty="0" smtClean="0"/>
              <a:t>※ “SYSTEM:”</a:t>
            </a:r>
            <a:r>
              <a:rPr lang="ja-JP" altLang="en-US" sz="2000" dirty="0" smtClean="0"/>
              <a:t> の文字は削除しないこと。</a:t>
            </a:r>
            <a:endParaRPr lang="en-US" altLang="ja-JP" sz="2000" dirty="0"/>
          </a:p>
          <a:p>
            <a:pPr marL="457200" indent="-457200">
              <a:buFont typeface="+mj-lt"/>
              <a:buAutoNum type="arabicPeriod"/>
            </a:pPr>
            <a:r>
              <a:rPr lang="en-US" altLang="ja-JP" sz="2000" dirty="0" smtClean="0"/>
              <a:t>EntryPoint.dat </a:t>
            </a:r>
            <a:r>
              <a:rPr lang="ja-JP" altLang="en-US" sz="2000" dirty="0" smtClean="0"/>
              <a:t>ファイルを保存して、テキストエディタを閉じる。</a:t>
            </a:r>
            <a:endParaRPr kumimoji="1" lang="ja-JP" altLang="en-US"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51</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4-4. </a:t>
            </a:r>
            <a:r>
              <a:rPr kumimoji="1" lang="ja-JP" altLang="en-US" dirty="0" smtClean="0"/>
              <a:t>中継ゲートウェイの </a:t>
            </a:r>
            <a:r>
              <a:rPr kumimoji="1" lang="en-US" altLang="ja-JP" dirty="0" smtClean="0"/>
              <a:t>IP </a:t>
            </a:r>
            <a:r>
              <a:rPr kumimoji="1" lang="ja-JP" altLang="en-US" dirty="0" smtClean="0"/>
              <a:t>アドレス等の指定</a:t>
            </a:r>
            <a:endParaRPr kumimoji="1" lang="ja-JP" altLang="en-US" dirty="0"/>
          </a:p>
        </p:txBody>
      </p:sp>
      <p:pic>
        <p:nvPicPr>
          <p:cNvPr id="5" name="図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4822" y="1135312"/>
            <a:ext cx="3466185" cy="2246391"/>
          </a:xfrm>
          <a:prstGeom prst="rect">
            <a:avLst/>
          </a:prstGeom>
          <a:ln>
            <a:solidFill>
              <a:schemeClr val="tx1"/>
            </a:solidFill>
          </a:ln>
        </p:spPr>
      </p:pic>
      <p:pic>
        <p:nvPicPr>
          <p:cNvPr id="6" name="図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81704" y="1431231"/>
            <a:ext cx="4280338" cy="2406515"/>
          </a:xfrm>
          <a:prstGeom prst="rect">
            <a:avLst/>
          </a:prstGeom>
        </p:spPr>
      </p:pic>
      <p:sp>
        <p:nvSpPr>
          <p:cNvPr id="8" name="正方形/長方形 7"/>
          <p:cNvSpPr/>
          <p:nvPr/>
        </p:nvSpPr>
        <p:spPr>
          <a:xfrm>
            <a:off x="902087" y="1606299"/>
            <a:ext cx="2038182" cy="14367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4204963" y="2079637"/>
            <a:ext cx="753292" cy="15906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p:cNvSpPr/>
          <p:nvPr/>
        </p:nvSpPr>
        <p:spPr>
          <a:xfrm>
            <a:off x="4756755" y="2956034"/>
            <a:ext cx="1462741" cy="18130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ボックス 12"/>
          <p:cNvSpPr txBox="1"/>
          <p:nvPr/>
        </p:nvSpPr>
        <p:spPr>
          <a:xfrm>
            <a:off x="332741" y="3515710"/>
            <a:ext cx="2788831" cy="369332"/>
          </a:xfrm>
          <a:prstGeom prst="rect">
            <a:avLst/>
          </a:prstGeom>
          <a:noFill/>
        </p:spPr>
        <p:txBody>
          <a:bodyPr wrap="square" rtlCol="0">
            <a:spAutoFit/>
          </a:bodyPr>
          <a:lstStyle/>
          <a:p>
            <a:r>
              <a:rPr lang="en-US" altLang="ja-JP" dirty="0" err="1" smtClean="0"/>
              <a:t>src</a:t>
            </a:r>
            <a:r>
              <a:rPr lang="en-US" altLang="ja-JP" dirty="0" smtClean="0"/>
              <a:t>\bin </a:t>
            </a:r>
            <a:r>
              <a:rPr lang="ja-JP" altLang="en-US" dirty="0" smtClean="0"/>
              <a:t>ディレクトリを開く。</a:t>
            </a:r>
            <a:endParaRPr kumimoji="1" lang="ja-JP" altLang="en-US" dirty="0"/>
          </a:p>
        </p:txBody>
      </p:sp>
      <p:sp>
        <p:nvSpPr>
          <p:cNvPr id="14" name="テキスト ボックス 13"/>
          <p:cNvSpPr txBox="1"/>
          <p:nvPr/>
        </p:nvSpPr>
        <p:spPr>
          <a:xfrm>
            <a:off x="3485845" y="3917730"/>
            <a:ext cx="2788831" cy="646331"/>
          </a:xfrm>
          <a:prstGeom prst="rect">
            <a:avLst/>
          </a:prstGeom>
          <a:noFill/>
        </p:spPr>
        <p:txBody>
          <a:bodyPr wrap="square" rtlCol="0">
            <a:spAutoFit/>
          </a:bodyPr>
          <a:lstStyle/>
          <a:p>
            <a:r>
              <a:rPr lang="en-US" altLang="ja-JP" dirty="0" smtClean="0"/>
              <a:t>EntryPoint.dat </a:t>
            </a:r>
            <a:r>
              <a:rPr lang="ja-JP" altLang="en-US" dirty="0" smtClean="0"/>
              <a:t>をメモ帳などのテキストエディタで開く。</a:t>
            </a:r>
            <a:endParaRPr kumimoji="1" lang="ja-JP" altLang="en-US" dirty="0"/>
          </a:p>
        </p:txBody>
      </p:sp>
      <p:sp>
        <p:nvSpPr>
          <p:cNvPr id="15" name="右矢印 14"/>
          <p:cNvSpPr/>
          <p:nvPr/>
        </p:nvSpPr>
        <p:spPr>
          <a:xfrm>
            <a:off x="2339150" y="3882241"/>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右矢印 15"/>
          <p:cNvSpPr/>
          <p:nvPr/>
        </p:nvSpPr>
        <p:spPr>
          <a:xfrm>
            <a:off x="6380846" y="4158154"/>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テキスト ボックス 17"/>
          <p:cNvSpPr txBox="1"/>
          <p:nvPr/>
        </p:nvSpPr>
        <p:spPr>
          <a:xfrm>
            <a:off x="7213556" y="4270298"/>
            <a:ext cx="4224465" cy="369332"/>
          </a:xfrm>
          <a:prstGeom prst="rect">
            <a:avLst/>
          </a:prstGeom>
          <a:noFill/>
        </p:spPr>
        <p:txBody>
          <a:bodyPr wrap="square" rtlCol="0">
            <a:spAutoFit/>
          </a:bodyPr>
          <a:lstStyle/>
          <a:p>
            <a:r>
              <a:rPr lang="en-US" altLang="ja-JP" dirty="0" smtClean="0"/>
              <a:t>URL </a:t>
            </a:r>
            <a:r>
              <a:rPr lang="ja-JP" altLang="en-US" dirty="0" smtClean="0"/>
              <a:t>およびシステム名を書換える。</a:t>
            </a:r>
            <a:endParaRPr kumimoji="1" lang="ja-JP" altLang="en-US" dirty="0"/>
          </a:p>
        </p:txBody>
      </p:sp>
      <p:pic>
        <p:nvPicPr>
          <p:cNvPr id="19" name="図 18"/>
          <p:cNvPicPr>
            <a:picLocks noChangeAspect="1"/>
          </p:cNvPicPr>
          <p:nvPr/>
        </p:nvPicPr>
        <p:blipFill>
          <a:blip r:embed="rId4"/>
          <a:stretch>
            <a:fillRect/>
          </a:stretch>
        </p:blipFill>
        <p:spPr>
          <a:xfrm>
            <a:off x="7213556" y="1626851"/>
            <a:ext cx="4043782" cy="2658365"/>
          </a:xfrm>
          <a:prstGeom prst="rect">
            <a:avLst/>
          </a:prstGeom>
        </p:spPr>
      </p:pic>
      <p:sp>
        <p:nvSpPr>
          <p:cNvPr id="12" name="正方形/長方形 11"/>
          <p:cNvSpPr/>
          <p:nvPr/>
        </p:nvSpPr>
        <p:spPr>
          <a:xfrm>
            <a:off x="7209400" y="3632431"/>
            <a:ext cx="1958663" cy="36205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57380611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4414344"/>
            <a:ext cx="11545223" cy="1693590"/>
          </a:xfrm>
        </p:spPr>
        <p:txBody>
          <a:bodyPr>
            <a:normAutofit fontScale="85000" lnSpcReduction="10000"/>
          </a:bodyPr>
          <a:lstStyle/>
          <a:p>
            <a:r>
              <a:rPr kumimoji="1" lang="ja-JP" altLang="en-US" dirty="0" smtClean="0"/>
              <a:t>ビルドは、 </a:t>
            </a:r>
            <a:r>
              <a:rPr kumimoji="1" lang="en-US" altLang="ja-JP" dirty="0" err="1" smtClean="0"/>
              <a:t>src</a:t>
            </a:r>
            <a:r>
              <a:rPr kumimoji="1" lang="en-US" altLang="ja-JP" dirty="0" smtClean="0"/>
              <a:t>\BuildAll.cmd (</a:t>
            </a:r>
            <a:r>
              <a:rPr kumimoji="1" lang="ja-JP" altLang="en-US" dirty="0" smtClean="0"/>
              <a:t>バッチファイル</a:t>
            </a:r>
            <a:r>
              <a:rPr kumimoji="1" lang="en-US" altLang="ja-JP" dirty="0" smtClean="0"/>
              <a:t>) </a:t>
            </a:r>
            <a:r>
              <a:rPr kumimoji="1" lang="ja-JP" altLang="en-US" dirty="0" smtClean="0"/>
              <a:t>をダブルクリックすることで開始される。</a:t>
            </a:r>
            <a:endParaRPr kumimoji="1" lang="en-US" altLang="ja-JP" dirty="0" smtClean="0"/>
          </a:p>
          <a:p>
            <a:r>
              <a:rPr kumimoji="1" lang="ja-JP" altLang="en-US" dirty="0" smtClean="0"/>
              <a:t>ビルドが開始されると、</a:t>
            </a:r>
            <a:r>
              <a:rPr kumimoji="1" lang="en-US" altLang="ja-JP" dirty="0" smtClean="0"/>
              <a:t>”Increments build number (y/n) ?” </a:t>
            </a:r>
            <a:r>
              <a:rPr kumimoji="1" lang="ja-JP" altLang="en-US" dirty="0" smtClean="0"/>
              <a:t>と表示される。</a:t>
            </a:r>
            <a:br>
              <a:rPr kumimoji="1" lang="ja-JP" altLang="en-US" dirty="0" smtClean="0"/>
            </a:br>
            <a:r>
              <a:rPr kumimoji="1" lang="ja-JP" altLang="en-US" dirty="0" smtClean="0"/>
              <a:t>ここでは、</a:t>
            </a:r>
            <a:r>
              <a:rPr kumimoji="1" lang="en-US" altLang="ja-JP" dirty="0" smtClean="0"/>
              <a:t>”y” </a:t>
            </a:r>
            <a:r>
              <a:rPr kumimoji="1" lang="ja-JP" altLang="en-US" dirty="0" smtClean="0"/>
              <a:t>と入力し、</a:t>
            </a:r>
            <a:r>
              <a:rPr lang="en-US" altLang="ja-JP" dirty="0" smtClean="0"/>
              <a:t>Enter </a:t>
            </a:r>
            <a:r>
              <a:rPr lang="ja-JP" altLang="en-US" dirty="0" smtClean="0"/>
              <a:t>キーを押す。</a:t>
            </a:r>
            <a:endParaRPr lang="en-US" altLang="ja-JP" dirty="0" smtClean="0"/>
          </a:p>
          <a:p>
            <a:r>
              <a:rPr kumimoji="1" lang="ja-JP" altLang="en-US" dirty="0" smtClean="0"/>
              <a:t>ビルドが完了すると、</a:t>
            </a:r>
            <a:r>
              <a:rPr kumimoji="1" lang="en-US" altLang="ja-JP" dirty="0" smtClean="0"/>
              <a:t>win32_outputs\Public\</a:t>
            </a:r>
            <a:r>
              <a:rPr lang="en-US" altLang="ja-JP" dirty="0" smtClean="0"/>
              <a:t>&lt;</a:t>
            </a:r>
            <a:r>
              <a:rPr lang="ja-JP" altLang="en-US" dirty="0" smtClean="0"/>
              <a:t>識別子</a:t>
            </a:r>
            <a:r>
              <a:rPr lang="en-US" altLang="ja-JP" dirty="0" smtClean="0"/>
              <a:t>&gt;\ </a:t>
            </a:r>
            <a:r>
              <a:rPr lang="ja-JP" altLang="en-US" dirty="0" smtClean="0"/>
              <a:t>にインストーラ一式が生成される。</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52</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4-5. </a:t>
            </a:r>
            <a:r>
              <a:rPr kumimoji="1" lang="ja-JP" altLang="en-US" dirty="0" smtClean="0"/>
              <a:t>ビルドの実施</a:t>
            </a:r>
            <a:endParaRPr kumimoji="1" lang="ja-JP" altLang="en-US" dirty="0"/>
          </a:p>
        </p:txBody>
      </p:sp>
      <p:pic>
        <p:nvPicPr>
          <p:cNvPr id="5" name="図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8601" y="1081611"/>
            <a:ext cx="5297214" cy="2978229"/>
          </a:xfrm>
          <a:prstGeom prst="rect">
            <a:avLst/>
          </a:prstGeom>
        </p:spPr>
      </p:pic>
      <p:sp>
        <p:nvSpPr>
          <p:cNvPr id="6" name="正方形/長方形 5"/>
          <p:cNvSpPr/>
          <p:nvPr/>
        </p:nvSpPr>
        <p:spPr>
          <a:xfrm>
            <a:off x="1012446" y="2495419"/>
            <a:ext cx="524692" cy="17336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7" name="図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59433" y="1100481"/>
            <a:ext cx="5578919" cy="3136611"/>
          </a:xfrm>
          <a:prstGeom prst="rect">
            <a:avLst/>
          </a:prstGeom>
        </p:spPr>
      </p:pic>
      <p:sp>
        <p:nvSpPr>
          <p:cNvPr id="8" name="正方形/長方形 7"/>
          <p:cNvSpPr/>
          <p:nvPr/>
        </p:nvSpPr>
        <p:spPr>
          <a:xfrm>
            <a:off x="7176764" y="1596785"/>
            <a:ext cx="1202608" cy="33449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7778068" y="3654185"/>
            <a:ext cx="3399684" cy="33449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右矢印 9"/>
          <p:cNvSpPr/>
          <p:nvPr/>
        </p:nvSpPr>
        <p:spPr>
          <a:xfrm>
            <a:off x="5645782" y="2668786"/>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7173312" y="2073166"/>
            <a:ext cx="1437288" cy="369332"/>
          </a:xfrm>
          <a:prstGeom prst="rect">
            <a:avLst/>
          </a:prstGeom>
          <a:noFill/>
        </p:spPr>
        <p:txBody>
          <a:bodyPr wrap="square" rtlCol="0">
            <a:spAutoFit/>
          </a:bodyPr>
          <a:lstStyle/>
          <a:p>
            <a:r>
              <a:rPr kumimoji="1" lang="ja-JP" altLang="en-US" dirty="0" smtClean="0">
                <a:solidFill>
                  <a:srgbClr val="FF0000"/>
                </a:solidFill>
              </a:rPr>
              <a:t>完了</a:t>
            </a:r>
            <a:r>
              <a:rPr kumimoji="1" lang="en-US" altLang="ja-JP" dirty="0" smtClean="0">
                <a:solidFill>
                  <a:srgbClr val="FF0000"/>
                </a:solidFill>
              </a:rPr>
              <a:t>!</a:t>
            </a:r>
            <a:endParaRPr kumimoji="1" lang="ja-JP" altLang="en-US" dirty="0">
              <a:solidFill>
                <a:srgbClr val="FF0000"/>
              </a:solidFill>
            </a:endParaRPr>
          </a:p>
        </p:txBody>
      </p:sp>
      <p:sp>
        <p:nvSpPr>
          <p:cNvPr id="12" name="テキスト ボックス 11"/>
          <p:cNvSpPr txBox="1"/>
          <p:nvPr/>
        </p:nvSpPr>
        <p:spPr>
          <a:xfrm>
            <a:off x="717332" y="2873477"/>
            <a:ext cx="1437288" cy="369332"/>
          </a:xfrm>
          <a:prstGeom prst="rect">
            <a:avLst/>
          </a:prstGeom>
          <a:noFill/>
        </p:spPr>
        <p:txBody>
          <a:bodyPr wrap="square" rtlCol="0">
            <a:spAutoFit/>
          </a:bodyPr>
          <a:lstStyle/>
          <a:p>
            <a:r>
              <a:rPr kumimoji="1" lang="ja-JP" altLang="en-US" dirty="0" smtClean="0">
                <a:solidFill>
                  <a:srgbClr val="FF0000"/>
                </a:solidFill>
              </a:rPr>
              <a:t>開始</a:t>
            </a:r>
            <a:r>
              <a:rPr kumimoji="1" lang="en-US" altLang="ja-JP" dirty="0" smtClean="0">
                <a:solidFill>
                  <a:srgbClr val="FF0000"/>
                </a:solidFill>
              </a:rPr>
              <a:t>!</a:t>
            </a:r>
            <a:endParaRPr kumimoji="1" lang="ja-JP" altLang="en-US" dirty="0">
              <a:solidFill>
                <a:srgbClr val="FF0000"/>
              </a:solidFill>
            </a:endParaRPr>
          </a:p>
        </p:txBody>
      </p:sp>
    </p:spTree>
    <p:extLst>
      <p:ext uri="{BB962C8B-B14F-4D97-AF65-F5344CB8AC3E}">
        <p14:creationId xmlns:p14="http://schemas.microsoft.com/office/powerpoint/2010/main" val="32218896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411569" y="4755724"/>
            <a:ext cx="11545223" cy="994612"/>
          </a:xfrm>
        </p:spPr>
        <p:txBody>
          <a:bodyPr/>
          <a:lstStyle/>
          <a:p>
            <a:r>
              <a:rPr kumimoji="1" lang="ja-JP" altLang="en-US" dirty="0" smtClean="0"/>
              <a:t>ビルドされたインストーラを、任意の端末にインストールし、構築し稼働している中継ゲートウェイを経由してテレワーク通信が可能となっていることを確認する。</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53</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4-6. </a:t>
            </a:r>
            <a:r>
              <a:rPr kumimoji="1" lang="ja-JP" altLang="en-US" dirty="0" smtClean="0"/>
              <a:t>生成されたインストーラの動作の確認</a:t>
            </a:r>
            <a:endParaRPr kumimoji="1" lang="ja-JP" altLang="en-US" dirty="0"/>
          </a:p>
        </p:txBody>
      </p:sp>
      <p:pic>
        <p:nvPicPr>
          <p:cNvPr id="5" name="図 4"/>
          <p:cNvPicPr>
            <a:picLocks noChangeAspect="1"/>
          </p:cNvPicPr>
          <p:nvPr/>
        </p:nvPicPr>
        <p:blipFill>
          <a:blip r:embed="rId2"/>
          <a:stretch>
            <a:fillRect/>
          </a:stretch>
        </p:blipFill>
        <p:spPr>
          <a:xfrm>
            <a:off x="222382" y="1097186"/>
            <a:ext cx="3742645" cy="2756407"/>
          </a:xfrm>
          <a:prstGeom prst="rect">
            <a:avLst/>
          </a:prstGeom>
        </p:spPr>
      </p:pic>
      <p:pic>
        <p:nvPicPr>
          <p:cNvPr id="8" name="図 7"/>
          <p:cNvPicPr>
            <a:picLocks noChangeAspect="1"/>
          </p:cNvPicPr>
          <p:nvPr/>
        </p:nvPicPr>
        <p:blipFill>
          <a:blip r:embed="rId3"/>
          <a:stretch>
            <a:fillRect/>
          </a:stretch>
        </p:blipFill>
        <p:spPr>
          <a:xfrm>
            <a:off x="4084816" y="1097186"/>
            <a:ext cx="2863767" cy="3501340"/>
          </a:xfrm>
          <a:prstGeom prst="rect">
            <a:avLst/>
          </a:prstGeom>
        </p:spPr>
      </p:pic>
      <p:pic>
        <p:nvPicPr>
          <p:cNvPr id="9" name="図 8"/>
          <p:cNvPicPr>
            <a:picLocks noChangeAspect="1"/>
          </p:cNvPicPr>
          <p:nvPr/>
        </p:nvPicPr>
        <p:blipFill>
          <a:blip r:embed="rId4"/>
          <a:stretch>
            <a:fillRect/>
          </a:stretch>
        </p:blipFill>
        <p:spPr>
          <a:xfrm>
            <a:off x="7058025" y="2578658"/>
            <a:ext cx="4898767" cy="2063117"/>
          </a:xfrm>
          <a:prstGeom prst="rect">
            <a:avLst/>
          </a:prstGeom>
        </p:spPr>
      </p:pic>
    </p:spTree>
    <p:extLst>
      <p:ext uri="{BB962C8B-B14F-4D97-AF65-F5344CB8AC3E}">
        <p14:creationId xmlns:p14="http://schemas.microsoft.com/office/powerpoint/2010/main" val="418920436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25459" y="3833038"/>
            <a:ext cx="1699610" cy="2793167"/>
          </a:xfrm>
          <a:prstGeom prst="rect">
            <a:avLst/>
          </a:prstGeom>
        </p:spPr>
      </p:pic>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54</a:t>
            </a:fld>
            <a:endParaRPr kumimoji="1" lang="ja-JP" altLang="en-US" dirty="0"/>
          </a:p>
        </p:txBody>
      </p:sp>
      <p:sp>
        <p:nvSpPr>
          <p:cNvPr id="3" name="テキスト ボックス 2"/>
          <p:cNvSpPr txBox="1"/>
          <p:nvPr/>
        </p:nvSpPr>
        <p:spPr>
          <a:xfrm>
            <a:off x="275896" y="1191459"/>
            <a:ext cx="11603421" cy="1107996"/>
          </a:xfrm>
          <a:prstGeom prst="rect">
            <a:avLst/>
          </a:prstGeom>
          <a:solidFill>
            <a:schemeClr val="accent4"/>
          </a:solidFill>
        </p:spPr>
        <p:txBody>
          <a:bodyPr wrap="square" rtlCol="0" anchor="ctr">
            <a:spAutoFit/>
          </a:bodyPr>
          <a:lstStyle/>
          <a:p>
            <a:pPr algn="ctr"/>
            <a:r>
              <a:rPr kumimoji="1" lang="en-US" altLang="ja-JP" sz="6600" dirty="0" smtClean="0"/>
              <a:t>5. </a:t>
            </a:r>
            <a:r>
              <a:rPr kumimoji="1" lang="ja-JP" altLang="en-US" sz="6600" dirty="0" smtClean="0"/>
              <a:t>高度な構築・運用手法</a:t>
            </a:r>
            <a:endParaRPr kumimoji="1" lang="ja-JP" altLang="en-US" sz="6600" dirty="0"/>
          </a:p>
        </p:txBody>
      </p:sp>
      <p:pic>
        <p:nvPicPr>
          <p:cNvPr id="9" name="図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75264" y="4684171"/>
            <a:ext cx="2337160" cy="1672179"/>
          </a:xfrm>
          <a:prstGeom prst="rect">
            <a:avLst/>
          </a:prstGeom>
        </p:spPr>
      </p:pic>
      <p:pic>
        <p:nvPicPr>
          <p:cNvPr id="14" name="図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47858" y="4008969"/>
            <a:ext cx="881170" cy="881170"/>
          </a:xfrm>
          <a:prstGeom prst="rect">
            <a:avLst/>
          </a:prstGeom>
        </p:spPr>
      </p:pic>
    </p:spTree>
    <p:extLst>
      <p:ext uri="{BB962C8B-B14F-4D97-AF65-F5344CB8AC3E}">
        <p14:creationId xmlns:p14="http://schemas.microsoft.com/office/powerpoint/2010/main" val="146564260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4942490"/>
            <a:ext cx="11545223" cy="1778985"/>
          </a:xfrm>
        </p:spPr>
        <p:txBody>
          <a:bodyPr>
            <a:normAutofit fontScale="92500"/>
          </a:bodyPr>
          <a:lstStyle/>
          <a:p>
            <a:r>
              <a:rPr lang="en-US" altLang="ja-JP" dirty="0" err="1" smtClean="0"/>
              <a:t>src</a:t>
            </a:r>
            <a:r>
              <a:rPr lang="en-US" altLang="ja-JP" dirty="0" smtClean="0"/>
              <a:t>\bin\</a:t>
            </a:r>
            <a:r>
              <a:rPr lang="en-US" altLang="ja-JP" dirty="0" err="1" smtClean="0"/>
              <a:t>hamcore</a:t>
            </a:r>
            <a:r>
              <a:rPr lang="en-US" altLang="ja-JP" dirty="0" smtClean="0"/>
              <a:t>\</a:t>
            </a:r>
            <a:r>
              <a:rPr lang="en-US" altLang="ja-JP" dirty="0" err="1" smtClean="0"/>
              <a:t>strtable_ja.patch.stb</a:t>
            </a:r>
            <a:r>
              <a:rPr lang="en-US" altLang="ja-JP" dirty="0" smtClean="0"/>
              <a:t> </a:t>
            </a:r>
            <a:r>
              <a:rPr lang="ja-JP" altLang="en-US" dirty="0" smtClean="0"/>
              <a:t>および </a:t>
            </a:r>
            <a:r>
              <a:rPr lang="en-US" altLang="ja-JP" dirty="0" err="1" smtClean="0"/>
              <a:t>strtable_en.patch.stb</a:t>
            </a:r>
            <a:r>
              <a:rPr lang="en-US" altLang="ja-JP" dirty="0" smtClean="0"/>
              <a:t> </a:t>
            </a:r>
            <a:r>
              <a:rPr lang="ja-JP" altLang="en-US" dirty="0" smtClean="0"/>
              <a:t>ファイルをテキストエディタで編集することにより、ソフトウェアのブランド名などを変更することができる。</a:t>
            </a:r>
            <a:endParaRPr lang="en-US" altLang="ja-JP" dirty="0" smtClean="0"/>
          </a:p>
          <a:p>
            <a:r>
              <a:rPr kumimoji="1" lang="ja-JP" altLang="en-US" dirty="0" smtClean="0"/>
              <a:t>また、</a:t>
            </a:r>
            <a:r>
              <a:rPr lang="en-US" altLang="ja-JP" dirty="0" err="1" smtClean="0"/>
              <a:t>src</a:t>
            </a:r>
            <a:r>
              <a:rPr lang="en-US" altLang="ja-JP" dirty="0" smtClean="0"/>
              <a:t>\bin\</a:t>
            </a:r>
            <a:r>
              <a:rPr lang="en-US" altLang="ja-JP" dirty="0" err="1" smtClean="0"/>
              <a:t>hamcore</a:t>
            </a:r>
            <a:r>
              <a:rPr lang="en-US" altLang="ja-JP" dirty="0" smtClean="0"/>
              <a:t>\ </a:t>
            </a:r>
            <a:r>
              <a:rPr lang="ja-JP" altLang="en-US" dirty="0" smtClean="0"/>
              <a:t>ディレクトリの </a:t>
            </a:r>
            <a:r>
              <a:rPr lang="en-US" altLang="ja-JP" dirty="0" smtClean="0"/>
              <a:t>BMP </a:t>
            </a:r>
            <a:r>
              <a:rPr lang="ja-JP" altLang="en-US" dirty="0" smtClean="0"/>
              <a:t>ファイルを編集することにより、ソフトウェア中の画像を変更することができる。</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55</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600" dirty="0" smtClean="0"/>
              <a:t>5-1. </a:t>
            </a:r>
            <a:r>
              <a:rPr kumimoji="1" lang="ja-JP" altLang="en-US" sz="3600" dirty="0" smtClean="0"/>
              <a:t>アプリケーションの </a:t>
            </a:r>
            <a:r>
              <a:rPr kumimoji="1" lang="en-US" altLang="ja-JP" sz="3600" dirty="0" smtClean="0"/>
              <a:t>UI </a:t>
            </a:r>
            <a:r>
              <a:rPr kumimoji="1" lang="ja-JP" altLang="en-US" sz="3600" dirty="0" smtClean="0"/>
              <a:t>の高度なカスタマイズ方法</a:t>
            </a:r>
            <a:endParaRPr kumimoji="1" lang="ja-JP" altLang="en-US" sz="3600" dirty="0"/>
          </a:p>
        </p:txBody>
      </p:sp>
      <p:pic>
        <p:nvPicPr>
          <p:cNvPr id="6" name="図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3620" y="1056669"/>
            <a:ext cx="6771290" cy="3806992"/>
          </a:xfrm>
          <a:prstGeom prst="rect">
            <a:avLst/>
          </a:prstGeom>
        </p:spPr>
      </p:pic>
    </p:spTree>
    <p:extLst>
      <p:ext uri="{BB962C8B-B14F-4D97-AF65-F5344CB8AC3E}">
        <p14:creationId xmlns:p14="http://schemas.microsoft.com/office/powerpoint/2010/main" val="2847983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2"/>
            <a:ext cx="11545223" cy="5477561"/>
          </a:xfrm>
        </p:spPr>
        <p:txBody>
          <a:bodyPr>
            <a:normAutofit fontScale="92500" lnSpcReduction="10000"/>
          </a:bodyPr>
          <a:lstStyle/>
          <a:p>
            <a:r>
              <a:rPr kumimoji="1" lang="ja-JP" altLang="en-US" sz="2400" dirty="0" smtClean="0"/>
              <a:t>今後、本格的に、プライベートバージョンを構築し展開する場合は、アプリケーションの </a:t>
            </a:r>
            <a:r>
              <a:rPr kumimoji="1" lang="en-US" altLang="ja-JP" sz="2400" dirty="0" smtClean="0"/>
              <a:t>ID </a:t>
            </a:r>
            <a:r>
              <a:rPr kumimoji="1" lang="ja-JP" altLang="en-US" sz="2400" dirty="0" smtClean="0"/>
              <a:t>は、ソースコードから、他 </a:t>
            </a:r>
            <a:r>
              <a:rPr kumimoji="1" lang="en-US" altLang="ja-JP" sz="2400" dirty="0" smtClean="0"/>
              <a:t>(※) </a:t>
            </a:r>
            <a:r>
              <a:rPr kumimoji="1" lang="ja-JP" altLang="en-US" sz="2400" dirty="0" smtClean="0"/>
              <a:t>と重複のないように変更されるべきである。</a:t>
            </a:r>
            <a:r>
              <a:rPr kumimoji="1" lang="en-US" altLang="ja-JP" sz="2400" dirty="0" smtClean="0"/>
              <a:t/>
            </a:r>
            <a:br>
              <a:rPr kumimoji="1" lang="en-US" altLang="ja-JP" sz="2400" dirty="0" smtClean="0"/>
            </a:br>
            <a:r>
              <a:rPr kumimoji="1" lang="ja-JP" altLang="en-US" sz="2400" dirty="0" smtClean="0"/>
              <a:t>そうしないと、複数版を共存インストールすることができない。</a:t>
            </a:r>
            <a:r>
              <a:rPr kumimoji="1" lang="en-US" altLang="ja-JP" sz="2400" dirty="0" smtClean="0"/>
              <a:t/>
            </a:r>
            <a:br>
              <a:rPr kumimoji="1" lang="en-US" altLang="ja-JP" sz="2400" dirty="0" smtClean="0"/>
            </a:br>
            <a:r>
              <a:rPr kumimoji="1" lang="en-US" altLang="ja-JP" sz="2400" dirty="0" smtClean="0"/>
              <a:t>※</a:t>
            </a:r>
            <a:r>
              <a:rPr kumimoji="1" lang="ja-JP" altLang="en-US" sz="2400" dirty="0" smtClean="0"/>
              <a:t> ソースコードをそのまま用いて他の組織がビルドしたバージョン等。</a:t>
            </a:r>
            <a:endParaRPr kumimoji="1" lang="en-US" altLang="ja-JP" sz="2400" dirty="0" smtClean="0"/>
          </a:p>
          <a:p>
            <a:r>
              <a:rPr kumimoji="1" lang="ja-JP" altLang="en-US" sz="2400" dirty="0" smtClean="0"/>
              <a:t>ソースコード中には、デフォルトのアプリケーション </a:t>
            </a:r>
            <a:r>
              <a:rPr kumimoji="1" lang="en-US" altLang="ja-JP" sz="2400" dirty="0" smtClean="0"/>
              <a:t>ID </a:t>
            </a:r>
            <a:r>
              <a:rPr kumimoji="1" lang="ja-JP" altLang="en-US" sz="2400" dirty="0" smtClean="0"/>
              <a:t>として </a:t>
            </a:r>
            <a:r>
              <a:rPr kumimoji="1" lang="en-US" altLang="ja-JP" sz="2400" dirty="0" smtClean="0"/>
              <a:t>“Private” </a:t>
            </a:r>
            <a:r>
              <a:rPr kumimoji="1" lang="ja-JP" altLang="en-US" sz="2400" dirty="0" smtClean="0"/>
              <a:t>が設定されている。以下の </a:t>
            </a:r>
            <a:r>
              <a:rPr kumimoji="1" lang="en-US" altLang="ja-JP" sz="2400" dirty="0" smtClean="0"/>
              <a:t>5 </a:t>
            </a:r>
            <a:r>
              <a:rPr kumimoji="1" lang="ja-JP" altLang="en-US" sz="2400" dirty="0" err="1" smtClean="0"/>
              <a:t>つの</a:t>
            </a:r>
            <a:r>
              <a:rPr kumimoji="1" lang="ja-JP" altLang="en-US" sz="2400" dirty="0" smtClean="0"/>
              <a:t>ファイル中の文字列 </a:t>
            </a:r>
            <a:r>
              <a:rPr kumimoji="1" lang="en-US" altLang="ja-JP" sz="2400" dirty="0" smtClean="0"/>
              <a:t>“Private” </a:t>
            </a:r>
            <a:r>
              <a:rPr kumimoji="1" lang="ja-JP" altLang="en-US" sz="2400" dirty="0" smtClean="0"/>
              <a:t>を</a:t>
            </a:r>
            <a:r>
              <a:rPr lang="en-US" altLang="ja-JP" sz="2400" dirty="0"/>
              <a:t> </a:t>
            </a:r>
            <a:r>
              <a:rPr lang="en-US" altLang="ja-JP" sz="2400" dirty="0" smtClean="0"/>
              <a:t>8 </a:t>
            </a:r>
            <a:r>
              <a:rPr lang="ja-JP" altLang="en-US" sz="2400" dirty="0" smtClean="0"/>
              <a:t>文字以内の英数字の</a:t>
            </a:r>
            <a:r>
              <a:rPr kumimoji="1" lang="ja-JP" altLang="en-US" sz="2400" dirty="0" smtClean="0"/>
              <a:t>他のユニークな文字列 </a:t>
            </a:r>
            <a:r>
              <a:rPr kumimoji="1" lang="en-US" altLang="ja-JP" sz="2400" dirty="0" smtClean="0"/>
              <a:t>(</a:t>
            </a:r>
            <a:r>
              <a:rPr kumimoji="1" lang="ja-JP" altLang="en-US" sz="2400" dirty="0" smtClean="0"/>
              <a:t>例</a:t>
            </a:r>
            <a:r>
              <a:rPr kumimoji="1" lang="en-US" altLang="ja-JP" sz="2400" dirty="0" smtClean="0"/>
              <a:t>: </a:t>
            </a:r>
            <a:r>
              <a:rPr kumimoji="1" lang="en-US" altLang="ja-JP" sz="2400" dirty="0" err="1" smtClean="0"/>
              <a:t>Mikaka</a:t>
            </a:r>
            <a:r>
              <a:rPr kumimoji="1" lang="en-US" altLang="ja-JP" sz="2400" dirty="0" smtClean="0"/>
              <a:t>) </a:t>
            </a:r>
            <a:r>
              <a:rPr kumimoji="1" lang="ja-JP" altLang="en-US" sz="2400" dirty="0" smtClean="0"/>
              <a:t>に置換すること。</a:t>
            </a:r>
            <a:endParaRPr kumimoji="1" lang="en-US" altLang="ja-JP" sz="2400" dirty="0" smtClean="0"/>
          </a:p>
          <a:p>
            <a:pPr lvl="1"/>
            <a:r>
              <a:rPr lang="en-US" altLang="ja-JP" sz="2000" dirty="0" err="1" smtClean="0">
                <a:latin typeface="Consolas" panose="020B0609020204030204" pitchFamily="49" charset="0"/>
              </a:rPr>
              <a:t>src</a:t>
            </a:r>
            <a:r>
              <a:rPr lang="en-US" altLang="ja-JP" sz="2000" dirty="0" smtClean="0">
                <a:latin typeface="Consolas" panose="020B0609020204030204" pitchFamily="49" charset="0"/>
              </a:rPr>
              <a:t>\</a:t>
            </a:r>
            <a:r>
              <a:rPr lang="en-US" altLang="ja-JP" sz="2000" dirty="0" err="1" smtClean="0">
                <a:latin typeface="Consolas" panose="020B0609020204030204" pitchFamily="49" charset="0"/>
              </a:rPr>
              <a:t>Vars</a:t>
            </a:r>
            <a:r>
              <a:rPr lang="en-US" altLang="ja-JP" sz="2000" dirty="0" smtClean="0">
                <a:latin typeface="Consolas" panose="020B0609020204030204" pitchFamily="49" charset="0"/>
              </a:rPr>
              <a:t>\</a:t>
            </a:r>
            <a:r>
              <a:rPr lang="en-US" altLang="ja-JP" sz="2000" dirty="0" err="1" smtClean="0">
                <a:latin typeface="Consolas" panose="020B0609020204030204" pitchFamily="49" charset="0"/>
              </a:rPr>
              <a:t>Vars.cs</a:t>
            </a:r>
            <a:endParaRPr lang="ja-JP" altLang="en-US" sz="2000" dirty="0" smtClean="0">
              <a:latin typeface="Consolas" panose="020B0609020204030204" pitchFamily="49" charset="0"/>
            </a:endParaRPr>
          </a:p>
          <a:p>
            <a:pPr lvl="1"/>
            <a:r>
              <a:rPr lang="en-US" altLang="ja-JP" sz="2000" dirty="0" err="1" smtClean="0">
                <a:latin typeface="Consolas" panose="020B0609020204030204" pitchFamily="49" charset="0"/>
              </a:rPr>
              <a:t>src</a:t>
            </a:r>
            <a:r>
              <a:rPr lang="en-US" altLang="ja-JP" sz="2000" dirty="0" smtClean="0">
                <a:latin typeface="Consolas" panose="020B0609020204030204" pitchFamily="49" charset="0"/>
              </a:rPr>
              <a:t>\</a:t>
            </a:r>
            <a:r>
              <a:rPr lang="en-US" altLang="ja-JP" sz="2000" dirty="0" err="1" smtClean="0">
                <a:latin typeface="Consolas" panose="020B0609020204030204" pitchFamily="49" charset="0"/>
              </a:rPr>
              <a:t>Vars</a:t>
            </a:r>
            <a:r>
              <a:rPr lang="en-US" altLang="ja-JP" sz="2000" dirty="0" smtClean="0">
                <a:latin typeface="Consolas" panose="020B0609020204030204" pitchFamily="49" charset="0"/>
              </a:rPr>
              <a:t>\</a:t>
            </a:r>
            <a:r>
              <a:rPr lang="en-US" altLang="ja-JP" sz="2000" dirty="0" err="1" smtClean="0">
                <a:latin typeface="Consolas" panose="020B0609020204030204" pitchFamily="49" charset="0"/>
              </a:rPr>
              <a:t>Vars.h</a:t>
            </a:r>
            <a:endParaRPr lang="en-US" altLang="ja-JP" sz="2000" dirty="0" smtClean="0">
              <a:latin typeface="Consolas" panose="020B0609020204030204" pitchFamily="49" charset="0"/>
            </a:endParaRPr>
          </a:p>
          <a:p>
            <a:pPr lvl="1"/>
            <a:r>
              <a:rPr lang="en-US" altLang="ja-JP" sz="2000" dirty="0" err="1" smtClean="0">
                <a:latin typeface="Consolas" panose="020B0609020204030204" pitchFamily="49" charset="0"/>
              </a:rPr>
              <a:t>src</a:t>
            </a:r>
            <a:r>
              <a:rPr lang="en-US" altLang="ja-JP" sz="2000" dirty="0" smtClean="0">
                <a:latin typeface="Consolas" panose="020B0609020204030204" pitchFamily="49" charset="0"/>
              </a:rPr>
              <a:t>\</a:t>
            </a:r>
            <a:r>
              <a:rPr lang="en-US" altLang="ja-JP" sz="2000" dirty="0" err="1" smtClean="0">
                <a:latin typeface="Consolas" panose="020B0609020204030204" pitchFamily="49" charset="0"/>
              </a:rPr>
              <a:t>Vars</a:t>
            </a:r>
            <a:r>
              <a:rPr lang="en-US" altLang="ja-JP" sz="2000" dirty="0" smtClean="0">
                <a:latin typeface="Consolas" panose="020B0609020204030204" pitchFamily="49" charset="0"/>
              </a:rPr>
              <a:t>\</a:t>
            </a:r>
            <a:r>
              <a:rPr lang="en-US" altLang="ja-JP" sz="2000" dirty="0" err="1" smtClean="0">
                <a:latin typeface="Consolas" panose="020B0609020204030204" pitchFamily="49" charset="0"/>
              </a:rPr>
              <a:t>Vars.props</a:t>
            </a:r>
            <a:endParaRPr lang="en-US" altLang="ja-JP" sz="2000" dirty="0" smtClean="0">
              <a:latin typeface="Consolas" panose="020B0609020204030204" pitchFamily="49" charset="0"/>
            </a:endParaRPr>
          </a:p>
          <a:p>
            <a:pPr lvl="1"/>
            <a:r>
              <a:rPr lang="en-US" altLang="ja-JP" sz="2000" dirty="0" err="1" smtClean="0">
                <a:latin typeface="Consolas" panose="020B0609020204030204" pitchFamily="49" charset="0"/>
              </a:rPr>
              <a:t>src</a:t>
            </a:r>
            <a:r>
              <a:rPr lang="en-US" altLang="ja-JP" sz="2000" dirty="0" smtClean="0">
                <a:latin typeface="Consolas" panose="020B0609020204030204" pitchFamily="49" charset="0"/>
              </a:rPr>
              <a:t>\bin\</a:t>
            </a:r>
            <a:r>
              <a:rPr lang="en-US" altLang="ja-JP" sz="2000" dirty="0" err="1" smtClean="0">
                <a:latin typeface="Consolas" panose="020B0609020204030204" pitchFamily="49" charset="0"/>
              </a:rPr>
              <a:t>hamcore</a:t>
            </a:r>
            <a:r>
              <a:rPr lang="en-US" altLang="ja-JP" sz="2000" dirty="0" smtClean="0">
                <a:latin typeface="Consolas" panose="020B0609020204030204" pitchFamily="49" charset="0"/>
              </a:rPr>
              <a:t>\</a:t>
            </a:r>
            <a:r>
              <a:rPr lang="en-US" altLang="ja-JP" sz="2000" dirty="0" err="1" smtClean="0">
                <a:latin typeface="Consolas" panose="020B0609020204030204" pitchFamily="49" charset="0"/>
              </a:rPr>
              <a:t>strtable_ja.patch.stb</a:t>
            </a:r>
            <a:endParaRPr lang="en-US" altLang="ja-JP" sz="2000" dirty="0" smtClean="0">
              <a:latin typeface="Consolas" panose="020B0609020204030204" pitchFamily="49" charset="0"/>
            </a:endParaRPr>
          </a:p>
          <a:p>
            <a:pPr lvl="1"/>
            <a:r>
              <a:rPr lang="en-US" altLang="ja-JP" sz="2000" dirty="0" err="1" smtClean="0">
                <a:latin typeface="Consolas" panose="020B0609020204030204" pitchFamily="49" charset="0"/>
              </a:rPr>
              <a:t>src</a:t>
            </a:r>
            <a:r>
              <a:rPr lang="en-US" altLang="ja-JP" sz="2000" dirty="0" smtClean="0">
                <a:latin typeface="Consolas" panose="020B0609020204030204" pitchFamily="49" charset="0"/>
              </a:rPr>
              <a:t>\bin\</a:t>
            </a:r>
            <a:r>
              <a:rPr lang="en-US" altLang="ja-JP" sz="2000" dirty="0" err="1" smtClean="0">
                <a:latin typeface="Consolas" panose="020B0609020204030204" pitchFamily="49" charset="0"/>
              </a:rPr>
              <a:t>hamcore</a:t>
            </a:r>
            <a:r>
              <a:rPr lang="en-US" altLang="ja-JP" sz="2000" dirty="0" smtClean="0">
                <a:latin typeface="Consolas" panose="020B0609020204030204" pitchFamily="49" charset="0"/>
              </a:rPr>
              <a:t>\</a:t>
            </a:r>
            <a:r>
              <a:rPr lang="en-US" altLang="ja-JP" sz="2000" dirty="0" err="1" smtClean="0">
                <a:latin typeface="Consolas" panose="020B0609020204030204" pitchFamily="49" charset="0"/>
              </a:rPr>
              <a:t>strtable_en.patch.stb</a:t>
            </a:r>
            <a:endParaRPr lang="en-US" altLang="ja-JP" sz="2000" dirty="0" smtClean="0">
              <a:latin typeface="Consolas" panose="020B0609020204030204" pitchFamily="49" charset="0"/>
            </a:endParaRPr>
          </a:p>
          <a:p>
            <a:r>
              <a:rPr lang="en-US" altLang="ja-JP" sz="2400" dirty="0" err="1" smtClean="0"/>
              <a:t>src</a:t>
            </a:r>
            <a:r>
              <a:rPr lang="en-US" altLang="ja-JP" sz="2400" dirty="0" smtClean="0"/>
              <a:t>\</a:t>
            </a:r>
            <a:r>
              <a:rPr lang="en-US" altLang="ja-JP" sz="2400" dirty="0" err="1" smtClean="0"/>
              <a:t>Vars</a:t>
            </a:r>
            <a:r>
              <a:rPr lang="en-US" altLang="ja-JP" sz="2400" dirty="0" smtClean="0"/>
              <a:t>\</a:t>
            </a:r>
            <a:r>
              <a:rPr lang="en-US" altLang="ja-JP" sz="2400" dirty="0" err="1" smtClean="0"/>
              <a:t>Vars.h</a:t>
            </a:r>
            <a:r>
              <a:rPr lang="ja-JP" altLang="en-US" sz="2400" dirty="0" smtClean="0"/>
              <a:t> ファイルには</a:t>
            </a:r>
            <a:br>
              <a:rPr lang="ja-JP" altLang="en-US" sz="2400" dirty="0" smtClean="0"/>
            </a:br>
            <a:r>
              <a:rPr lang="ja-JP" altLang="en-US" sz="2400" dirty="0" smtClean="0"/>
              <a:t>「</a:t>
            </a:r>
            <a:r>
              <a:rPr lang="en-US" altLang="ja-JP" sz="2400" dirty="0"/>
              <a:t>#define </a:t>
            </a:r>
            <a:r>
              <a:rPr lang="en-US" altLang="ja-JP" sz="2400" dirty="0" smtClean="0"/>
              <a:t>DS_RPC_PORT 9825</a:t>
            </a:r>
            <a:r>
              <a:rPr lang="ja-JP" altLang="en-US" sz="2400" dirty="0" smtClean="0"/>
              <a:t>」</a:t>
            </a:r>
            <a:r>
              <a:rPr lang="en-US" altLang="ja-JP" sz="2400" dirty="0" smtClean="0"/>
              <a:t/>
            </a:r>
            <a:br>
              <a:rPr lang="en-US" altLang="ja-JP" sz="2400" dirty="0" smtClean="0"/>
            </a:br>
            <a:r>
              <a:rPr lang="ja-JP" altLang="en-US" sz="2400" dirty="0" smtClean="0"/>
              <a:t>という定数がある。これは、シン・テレワークシステム サーバーのバックグラウンドプロセスと、サーバー設定ツールとの間の設定用通信に利用される </a:t>
            </a:r>
            <a:r>
              <a:rPr lang="en-US" altLang="ja-JP" sz="2400" dirty="0" smtClean="0"/>
              <a:t>localhost </a:t>
            </a:r>
            <a:r>
              <a:rPr lang="ja-JP" altLang="en-US" sz="2400" dirty="0" smtClean="0"/>
              <a:t>内 </a:t>
            </a:r>
            <a:r>
              <a:rPr lang="en-US" altLang="ja-JP" sz="2400" dirty="0" smtClean="0"/>
              <a:t>TCP </a:t>
            </a:r>
            <a:r>
              <a:rPr lang="ja-JP" altLang="en-US" sz="2400" dirty="0" smtClean="0"/>
              <a:t>ポートである。</a:t>
            </a:r>
            <a:r>
              <a:rPr lang="en-US" altLang="ja-JP" sz="2400" dirty="0" smtClean="0"/>
              <a:t>9826 </a:t>
            </a:r>
            <a:r>
              <a:rPr lang="ja-JP" altLang="en-US" sz="2400" dirty="0" smtClean="0"/>
              <a:t>以降の、他の組織とかぶりにくい、適当な整数に変更することを推奨する。</a:t>
            </a:r>
            <a:r>
              <a:rPr lang="en-US" altLang="ja-JP" sz="2400" dirty="0" smtClean="0"/>
              <a:t>※ </a:t>
            </a:r>
            <a:r>
              <a:rPr lang="ja-JP" altLang="en-US" sz="2400" dirty="0" smtClean="0"/>
              <a:t>「</a:t>
            </a:r>
            <a:r>
              <a:rPr lang="en-US" altLang="ja-JP" sz="2400" dirty="0"/>
              <a:t>#define DS_URDP_PORT </a:t>
            </a:r>
            <a:r>
              <a:rPr lang="en-US" altLang="ja-JP" sz="2400" dirty="0" smtClean="0"/>
              <a:t>3459</a:t>
            </a:r>
            <a:r>
              <a:rPr lang="ja-JP" altLang="en-US" sz="2400" dirty="0" smtClean="0"/>
              <a:t>」 は、変更しないこと。</a:t>
            </a:r>
            <a:endParaRPr lang="en-US" altLang="ja-JP" sz="24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56</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200" dirty="0" smtClean="0"/>
              <a:t>5-2. </a:t>
            </a:r>
            <a:r>
              <a:rPr kumimoji="1" lang="ja-JP" altLang="en-US" sz="3200" dirty="0" smtClean="0"/>
              <a:t>アプリケーションの </a:t>
            </a:r>
            <a:r>
              <a:rPr kumimoji="1" lang="en-US" altLang="ja-JP" sz="3200" dirty="0" smtClean="0"/>
              <a:t>ID (</a:t>
            </a:r>
            <a:r>
              <a:rPr kumimoji="1" lang="en-US" altLang="ja-JP" sz="3200" dirty="0" err="1" smtClean="0"/>
              <a:t>AppId</a:t>
            </a:r>
            <a:r>
              <a:rPr kumimoji="1" lang="en-US" altLang="ja-JP" sz="3200" dirty="0" smtClean="0"/>
              <a:t>) </a:t>
            </a:r>
            <a:r>
              <a:rPr kumimoji="1" lang="ja-JP" altLang="en-US" sz="3200" dirty="0" smtClean="0"/>
              <a:t>の変更によるユニーク化</a:t>
            </a:r>
            <a:endParaRPr kumimoji="1" lang="ja-JP" altLang="en-US" sz="3200" dirty="0"/>
          </a:p>
        </p:txBody>
      </p:sp>
    </p:spTree>
    <p:extLst>
      <p:ext uri="{BB962C8B-B14F-4D97-AF65-F5344CB8AC3E}">
        <p14:creationId xmlns:p14="http://schemas.microsoft.com/office/powerpoint/2010/main" val="198574960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57</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600" dirty="0" smtClean="0"/>
              <a:t>5-3. </a:t>
            </a:r>
            <a:r>
              <a:rPr kumimoji="1" lang="ja-JP" altLang="en-US" sz="3600" dirty="0" smtClean="0"/>
              <a:t>ゲートウェイに登録済みのサーバー一覧の管理</a:t>
            </a:r>
            <a:endParaRPr kumimoji="1" lang="ja-JP" altLang="en-US" sz="3600" dirty="0"/>
          </a:p>
        </p:txBody>
      </p:sp>
      <p:sp>
        <p:nvSpPr>
          <p:cNvPr id="6" name="テキスト ボックス 5"/>
          <p:cNvSpPr txBox="1"/>
          <p:nvPr/>
        </p:nvSpPr>
        <p:spPr>
          <a:xfrm>
            <a:off x="332741" y="2315824"/>
            <a:ext cx="11353780"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cat ~/IPA-DN-</a:t>
            </a:r>
            <a:r>
              <a:rPr lang="en-US" altLang="ja-JP" dirty="0" err="1">
                <a:solidFill>
                  <a:schemeClr val="bg1"/>
                </a:solidFill>
                <a:latin typeface="Consolas" panose="020B0609020204030204" pitchFamily="49" charset="0"/>
              </a:rPr>
              <a:t>ThinApps</a:t>
            </a:r>
            <a:r>
              <a:rPr lang="en-US" altLang="ja-JP" dirty="0">
                <a:solidFill>
                  <a:schemeClr val="bg1"/>
                </a:solidFill>
                <a:latin typeface="Consolas" panose="020B0609020204030204" pitchFamily="49" charset="0"/>
              </a:rPr>
              <a:t>-Private/</a:t>
            </a:r>
            <a:r>
              <a:rPr lang="en-US" altLang="ja-JP" dirty="0" err="1">
                <a:solidFill>
                  <a:schemeClr val="bg1"/>
                </a:solidFill>
                <a:latin typeface="Consolas" panose="020B0609020204030204" pitchFamily="49" charset="0"/>
              </a:rPr>
              <a:t>src</a:t>
            </a:r>
            <a:r>
              <a:rPr lang="en-US" altLang="ja-JP" dirty="0">
                <a:solidFill>
                  <a:schemeClr val="bg1"/>
                </a:solidFill>
                <a:latin typeface="Consolas" panose="020B0609020204030204" pitchFamily="49" charset="0"/>
              </a:rPr>
              <a:t>/bin/</a:t>
            </a:r>
            <a:r>
              <a:rPr lang="en-US" altLang="ja-JP" dirty="0" err="1">
                <a:solidFill>
                  <a:schemeClr val="bg1"/>
                </a:solidFill>
                <a:latin typeface="Consolas" panose="020B0609020204030204" pitchFamily="49" charset="0"/>
              </a:rPr>
              <a:t>MachineDatabase.config</a:t>
            </a:r>
            <a:endParaRPr kumimoji="1" lang="ja-JP" altLang="en-US" dirty="0">
              <a:solidFill>
                <a:schemeClr val="bg1"/>
              </a:solidFill>
              <a:latin typeface="Consolas" panose="020B0609020204030204" pitchFamily="49" charset="0"/>
            </a:endParaRPr>
          </a:p>
        </p:txBody>
      </p:sp>
      <p:sp>
        <p:nvSpPr>
          <p:cNvPr id="7" name="コンテンツ プレースホルダー 1"/>
          <p:cNvSpPr txBox="1">
            <a:spLocks/>
          </p:cNvSpPr>
          <p:nvPr/>
        </p:nvSpPr>
        <p:spPr>
          <a:xfrm>
            <a:off x="332741" y="1164764"/>
            <a:ext cx="11545223" cy="1038761"/>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dirty="0" smtClean="0"/>
              <a:t>中継ゲートウェイに登録されているサーバーの一覧は、以下のデータベースファイルに保存されている。</a:t>
            </a:r>
            <a:endParaRPr lang="en-US" altLang="ja-JP" dirty="0" smtClean="0"/>
          </a:p>
          <a:p>
            <a:r>
              <a:rPr lang="ja-JP" altLang="en-US" dirty="0" smtClean="0"/>
              <a:t>データベースはテキスト形式であり、</a:t>
            </a:r>
            <a:r>
              <a:rPr lang="en-US" altLang="ja-JP" dirty="0" smtClean="0"/>
              <a:t>cat </a:t>
            </a:r>
            <a:r>
              <a:rPr lang="ja-JP" altLang="en-US" dirty="0" smtClean="0"/>
              <a:t>コマンドで、内容を表示することができる。</a:t>
            </a:r>
            <a:endParaRPr lang="ja-JP" altLang="en-US" dirty="0"/>
          </a:p>
        </p:txBody>
      </p:sp>
      <p:pic>
        <p:nvPicPr>
          <p:cNvPr id="9" name="図 8"/>
          <p:cNvPicPr>
            <a:picLocks noChangeAspect="1"/>
          </p:cNvPicPr>
          <p:nvPr/>
        </p:nvPicPr>
        <p:blipFill>
          <a:blip r:embed="rId2"/>
          <a:stretch>
            <a:fillRect/>
          </a:stretch>
        </p:blipFill>
        <p:spPr>
          <a:xfrm>
            <a:off x="544225" y="2839654"/>
            <a:ext cx="5465406" cy="3516696"/>
          </a:xfrm>
          <a:prstGeom prst="rect">
            <a:avLst/>
          </a:prstGeom>
        </p:spPr>
      </p:pic>
      <p:pic>
        <p:nvPicPr>
          <p:cNvPr id="10" name="図 9"/>
          <p:cNvPicPr>
            <a:picLocks noChangeAspect="1"/>
          </p:cNvPicPr>
          <p:nvPr/>
        </p:nvPicPr>
        <p:blipFill>
          <a:blip r:embed="rId3"/>
          <a:stretch>
            <a:fillRect/>
          </a:stretch>
        </p:blipFill>
        <p:spPr>
          <a:xfrm>
            <a:off x="10256466" y="5872041"/>
            <a:ext cx="1534477" cy="968617"/>
          </a:xfrm>
          <a:prstGeom prst="rect">
            <a:avLst/>
          </a:prstGeom>
        </p:spPr>
      </p:pic>
      <p:sp>
        <p:nvSpPr>
          <p:cNvPr id="11" name="角丸四角形吹き出し 10"/>
          <p:cNvSpPr/>
          <p:nvPr/>
        </p:nvSpPr>
        <p:spPr>
          <a:xfrm>
            <a:off x="6153512" y="2876245"/>
            <a:ext cx="4870192" cy="2804706"/>
          </a:xfrm>
          <a:prstGeom prst="wedgeRoundRectCallout">
            <a:avLst>
              <a:gd name="adj1" fmla="val 21015"/>
              <a:gd name="adj2" fmla="val 55664"/>
              <a:gd name="adj3" fmla="val 16667"/>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buFont typeface="Arial" panose="020B0604020202020204" pitchFamily="34" charset="0"/>
              <a:buChar char="•"/>
            </a:pPr>
            <a:r>
              <a:rPr kumimoji="1" lang="en-US" altLang="ja-JP" sz="1400" dirty="0" err="1" smtClean="0"/>
              <a:t>thingate</a:t>
            </a:r>
            <a:r>
              <a:rPr kumimoji="1" lang="en-US" altLang="ja-JP" sz="1400" dirty="0" smtClean="0"/>
              <a:t> </a:t>
            </a:r>
            <a:r>
              <a:rPr kumimoji="1" lang="ja-JP" altLang="en-US" sz="1400" dirty="0" smtClean="0"/>
              <a:t>デーモンプロセスを停止中は、データベース </a:t>
            </a:r>
            <a:r>
              <a:rPr kumimoji="1" lang="en-US" altLang="ja-JP" sz="1400" dirty="0" smtClean="0"/>
              <a:t>(</a:t>
            </a:r>
            <a:r>
              <a:rPr kumimoji="1" lang="en-US" altLang="ja-JP" sz="1400" dirty="0" err="1" smtClean="0"/>
              <a:t>config</a:t>
            </a:r>
            <a:r>
              <a:rPr kumimoji="1" lang="en-US" altLang="ja-JP" sz="1400" dirty="0" smtClean="0"/>
              <a:t> </a:t>
            </a:r>
            <a:r>
              <a:rPr kumimoji="1" lang="ja-JP" altLang="en-US" sz="1400" dirty="0" smtClean="0"/>
              <a:t>ファイルの内容</a:t>
            </a:r>
            <a:r>
              <a:rPr kumimoji="1" lang="en-US" altLang="ja-JP" sz="1400" dirty="0" smtClean="0"/>
              <a:t>) </a:t>
            </a:r>
            <a:r>
              <a:rPr kumimoji="1" lang="ja-JP" altLang="en-US" sz="1400" dirty="0" smtClean="0"/>
              <a:t>をテキストエディタで書換えることができる。この方法により、コンピュータ </a:t>
            </a:r>
            <a:r>
              <a:rPr kumimoji="1" lang="en-US" altLang="ja-JP" sz="1400" dirty="0" smtClean="0"/>
              <a:t>ID </a:t>
            </a:r>
            <a:r>
              <a:rPr kumimoji="1" lang="ja-JP" altLang="en-US" sz="1400" dirty="0" smtClean="0"/>
              <a:t>を強制的に変更したり、登録を削除したりすることも可能である。</a:t>
            </a:r>
            <a:endParaRPr kumimoji="1" lang="en-US" altLang="ja-JP" sz="1400" dirty="0" smtClean="0"/>
          </a:p>
          <a:p>
            <a:pPr marL="285750" indent="-285750">
              <a:buFont typeface="Arial" panose="020B0604020202020204" pitchFamily="34" charset="0"/>
              <a:buChar char="•"/>
            </a:pPr>
            <a:r>
              <a:rPr lang="en-US" altLang="ja-JP" sz="1400" dirty="0" smtClean="0"/>
              <a:t>Date </a:t>
            </a:r>
            <a:r>
              <a:rPr lang="ja-JP" altLang="en-US" sz="1400" dirty="0" smtClean="0"/>
              <a:t>系の変数は、</a:t>
            </a:r>
            <a:r>
              <a:rPr lang="en-US" altLang="ja-JP" sz="1400" dirty="0" smtClean="0"/>
              <a:t>1970/01/01 09:00:00 (GMT) </a:t>
            </a:r>
            <a:r>
              <a:rPr lang="ja-JP" altLang="en-US" sz="1400" dirty="0" smtClean="0"/>
              <a:t>を </a:t>
            </a:r>
            <a:r>
              <a:rPr lang="en-US" altLang="ja-JP" sz="1400" dirty="0" smtClean="0"/>
              <a:t>0 </a:t>
            </a:r>
            <a:r>
              <a:rPr lang="ja-JP" altLang="en-US" sz="1400" dirty="0" smtClean="0"/>
              <a:t>としてミリ秒単位で増加する </a:t>
            </a:r>
            <a:r>
              <a:rPr lang="en-US" altLang="ja-JP" sz="1400" dirty="0" smtClean="0"/>
              <a:t>64 bit </a:t>
            </a:r>
            <a:r>
              <a:rPr lang="ja-JP" altLang="en-US" sz="1400" dirty="0" smtClean="0"/>
              <a:t>整数である。</a:t>
            </a:r>
            <a:r>
              <a:rPr lang="en-US" altLang="ja-JP" sz="1400" dirty="0" smtClean="0"/>
              <a:t/>
            </a:r>
            <a:br>
              <a:rPr lang="en-US" altLang="ja-JP" sz="1400" dirty="0" smtClean="0"/>
            </a:br>
            <a:r>
              <a:rPr lang="en-US" altLang="ja-JP" sz="1400" dirty="0" smtClean="0"/>
              <a:t>(JST </a:t>
            </a:r>
            <a:r>
              <a:rPr lang="ja-JP" altLang="en-US" sz="1400" dirty="0" smtClean="0"/>
              <a:t>ではないので注意</a:t>
            </a:r>
            <a:r>
              <a:rPr lang="en-US" altLang="ja-JP" sz="1400" dirty="0" smtClean="0"/>
              <a:t>)</a:t>
            </a:r>
          </a:p>
          <a:p>
            <a:pPr marL="285750" indent="-285750">
              <a:buFont typeface="Arial" panose="020B0604020202020204" pitchFamily="34" charset="0"/>
              <a:buChar char="•"/>
            </a:pPr>
            <a:r>
              <a:rPr kumimoji="1" lang="ja-JP" altLang="en-US" sz="1400" dirty="0" smtClean="0"/>
              <a:t>その他の変数の意味は、</a:t>
            </a:r>
            <a:r>
              <a:rPr lang="en-US" altLang="ja-JP" sz="1400" dirty="0"/>
              <a:t/>
            </a:r>
            <a:br>
              <a:rPr lang="en-US" altLang="ja-JP" sz="1400" dirty="0"/>
            </a:br>
            <a:r>
              <a:rPr lang="en-US" altLang="ja-JP" sz="1400" dirty="0"/>
              <a:t>https://</a:t>
            </a:r>
            <a:r>
              <a:rPr lang="en-US" altLang="ja-JP" sz="1400" dirty="0" smtClean="0"/>
              <a:t>github.com/IPA-CyberLab/IPA-DN-Ultra/blob/7de9d485817536826a2dab4f7edf9c98bd41d2b7/src/Cedar/WtGate.h#L179</a:t>
            </a:r>
            <a:br>
              <a:rPr lang="en-US" altLang="ja-JP" sz="1400" dirty="0" smtClean="0"/>
            </a:br>
            <a:r>
              <a:rPr lang="ja-JP" altLang="en-US" sz="1400" dirty="0" smtClean="0"/>
              <a:t>の </a:t>
            </a:r>
            <a:r>
              <a:rPr lang="en-US" altLang="ja-JP" sz="1400" dirty="0" smtClean="0"/>
              <a:t>WG_MACHINE </a:t>
            </a:r>
            <a:r>
              <a:rPr lang="ja-JP" altLang="en-US" sz="1400" dirty="0" smtClean="0"/>
              <a:t>のコメントを参照すること。</a:t>
            </a:r>
            <a:endParaRPr kumimoji="1" lang="ja-JP" altLang="en-US" sz="1400" dirty="0"/>
          </a:p>
        </p:txBody>
      </p:sp>
    </p:spTree>
    <p:extLst>
      <p:ext uri="{BB962C8B-B14F-4D97-AF65-F5344CB8AC3E}">
        <p14:creationId xmlns:p14="http://schemas.microsoft.com/office/powerpoint/2010/main" val="336496158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008037"/>
          </a:xfrm>
        </p:spPr>
        <p:txBody>
          <a:bodyPr/>
          <a:lstStyle/>
          <a:p>
            <a:r>
              <a:rPr lang="ja-JP" altLang="en-US" dirty="0"/>
              <a:t>中継ゲートウェイ</a:t>
            </a:r>
            <a:r>
              <a:rPr lang="ja-JP" altLang="en-US" dirty="0" smtClean="0"/>
              <a:t>に現在</a:t>
            </a:r>
            <a:r>
              <a:rPr lang="ja-JP" altLang="en-US" dirty="0"/>
              <a:t>接続しているサーバーセッション</a:t>
            </a:r>
            <a:r>
              <a:rPr lang="ja-JP" altLang="en-US" dirty="0" smtClean="0"/>
              <a:t>一覧は、中継ゲートウェイ上から以下のコマンドを実行することで表示することができる。</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58</a:t>
            </a:fld>
            <a:endParaRPr kumimoji="1" lang="ja-JP" altLang="en-US" dirty="0"/>
          </a:p>
        </p:txBody>
      </p:sp>
      <p:sp>
        <p:nvSpPr>
          <p:cNvPr id="4" name="タイトル 3"/>
          <p:cNvSpPr>
            <a:spLocks noGrp="1"/>
          </p:cNvSpPr>
          <p:nvPr>
            <p:ph type="title"/>
          </p:nvPr>
        </p:nvSpPr>
        <p:spPr/>
        <p:txBody>
          <a:bodyPr>
            <a:noAutofit/>
          </a:bodyPr>
          <a:lstStyle/>
          <a:p>
            <a:r>
              <a:rPr kumimoji="1" lang="en-US" altLang="ja-JP" sz="2800" dirty="0" smtClean="0"/>
              <a:t>5-4. </a:t>
            </a:r>
            <a:r>
              <a:rPr kumimoji="1" lang="ja-JP" altLang="en-US" sz="2800" dirty="0" smtClean="0"/>
              <a:t>ゲートウェイに現在接続しているサーバーセッション一覧の表示</a:t>
            </a:r>
            <a:endParaRPr kumimoji="1" lang="ja-JP" altLang="en-US" sz="2800" dirty="0"/>
          </a:p>
        </p:txBody>
      </p:sp>
      <p:sp>
        <p:nvSpPr>
          <p:cNvPr id="5" name="テキスト ボックス 4"/>
          <p:cNvSpPr txBox="1"/>
          <p:nvPr/>
        </p:nvSpPr>
        <p:spPr>
          <a:xfrm>
            <a:off x="332741" y="2240226"/>
            <a:ext cx="11353780" cy="369332"/>
          </a:xfrm>
          <a:prstGeom prst="rect">
            <a:avLst/>
          </a:prstGeom>
          <a:solidFill>
            <a:schemeClr val="tx1"/>
          </a:solidFill>
        </p:spPr>
        <p:txBody>
          <a:bodyPr wrap="square" rtlCol="0">
            <a:spAutoFit/>
          </a:bodyPr>
          <a:lstStyle/>
          <a:p>
            <a:r>
              <a:rPr lang="en-US" altLang="ja-JP" dirty="0">
                <a:solidFill>
                  <a:schemeClr val="bg1"/>
                </a:solidFill>
                <a:latin typeface="Consolas" panose="020B0609020204030204" pitchFamily="49" charset="0"/>
              </a:rPr>
              <a:t>curl -k https://127.0.0.1/thinstat/</a:t>
            </a:r>
            <a:endParaRPr kumimoji="1" lang="ja-JP" altLang="en-US" dirty="0">
              <a:solidFill>
                <a:schemeClr val="bg1"/>
              </a:solidFill>
              <a:latin typeface="Consolas" panose="020B0609020204030204" pitchFamily="49" charset="0"/>
            </a:endParaRPr>
          </a:p>
        </p:txBody>
      </p:sp>
      <p:pic>
        <p:nvPicPr>
          <p:cNvPr id="6" name="図 5"/>
          <p:cNvPicPr>
            <a:picLocks noChangeAspect="1"/>
          </p:cNvPicPr>
          <p:nvPr/>
        </p:nvPicPr>
        <p:blipFill>
          <a:blip r:embed="rId2"/>
          <a:stretch>
            <a:fillRect/>
          </a:stretch>
        </p:blipFill>
        <p:spPr>
          <a:xfrm>
            <a:off x="261610" y="3139225"/>
            <a:ext cx="6233783" cy="2365523"/>
          </a:xfrm>
          <a:prstGeom prst="rect">
            <a:avLst/>
          </a:prstGeom>
        </p:spPr>
      </p:pic>
      <p:sp>
        <p:nvSpPr>
          <p:cNvPr id="7" name="テキスト ボックス 6"/>
          <p:cNvSpPr txBox="1"/>
          <p:nvPr/>
        </p:nvSpPr>
        <p:spPr>
          <a:xfrm>
            <a:off x="332741" y="2680138"/>
            <a:ext cx="6407018" cy="369332"/>
          </a:xfrm>
          <a:prstGeom prst="rect">
            <a:avLst/>
          </a:prstGeom>
          <a:noFill/>
        </p:spPr>
        <p:txBody>
          <a:bodyPr wrap="square" rtlCol="0">
            <a:spAutoFit/>
          </a:bodyPr>
          <a:lstStyle/>
          <a:p>
            <a:r>
              <a:rPr kumimoji="1" lang="ja-JP" altLang="en-US" dirty="0" smtClean="0"/>
              <a:t>実行例</a:t>
            </a:r>
            <a:endParaRPr kumimoji="1" lang="ja-JP" altLang="en-US" dirty="0"/>
          </a:p>
        </p:txBody>
      </p:sp>
      <p:sp>
        <p:nvSpPr>
          <p:cNvPr id="8" name="テキスト ボックス 7"/>
          <p:cNvSpPr txBox="1"/>
          <p:nvPr/>
        </p:nvSpPr>
        <p:spPr>
          <a:xfrm>
            <a:off x="6850117" y="2758966"/>
            <a:ext cx="4713890" cy="2585323"/>
          </a:xfrm>
          <a:prstGeom prst="rect">
            <a:avLst/>
          </a:prstGeom>
          <a:noFill/>
        </p:spPr>
        <p:txBody>
          <a:bodyPr wrap="square" rtlCol="0">
            <a:spAutoFit/>
          </a:bodyPr>
          <a:lstStyle/>
          <a:p>
            <a:r>
              <a:rPr kumimoji="1" lang="ja-JP" altLang="en-US" dirty="0" smtClean="0"/>
              <a:t>意味</a:t>
            </a:r>
            <a:endParaRPr kumimoji="1" lang="en-US" altLang="ja-JP" dirty="0" smtClean="0"/>
          </a:p>
          <a:p>
            <a:pPr marL="285750" indent="-285750">
              <a:buFont typeface="Arial" panose="020B0604020202020204" pitchFamily="34" charset="0"/>
              <a:buChar char="•"/>
            </a:pPr>
            <a:r>
              <a:rPr lang="en-US" altLang="ja-JP" dirty="0" err="1" smtClean="0"/>
              <a:t>EstablishedDateTime</a:t>
            </a:r>
            <a:r>
              <a:rPr lang="en-US" altLang="ja-JP" dirty="0" smtClean="0"/>
              <a:t>: </a:t>
            </a:r>
            <a:r>
              <a:rPr lang="ja-JP" altLang="en-US" dirty="0" smtClean="0"/>
              <a:t>接続確立日時。</a:t>
            </a:r>
            <a:r>
              <a:rPr lang="en-US" altLang="ja-JP" dirty="0" smtClean="0"/>
              <a:t/>
            </a:r>
            <a:br>
              <a:rPr lang="en-US" altLang="ja-JP" dirty="0" smtClean="0"/>
            </a:br>
            <a:r>
              <a:rPr lang="en-US" altLang="ja-JP" dirty="0" smtClean="0"/>
              <a:t>(</a:t>
            </a:r>
            <a:r>
              <a:rPr lang="ja-JP" altLang="en-US" dirty="0" smtClean="0"/>
              <a:t>数値の意味は </a:t>
            </a:r>
            <a:r>
              <a:rPr lang="en-US" altLang="ja-JP" dirty="0" smtClean="0"/>
              <a:t>5-3</a:t>
            </a:r>
            <a:r>
              <a:rPr lang="ja-JP" altLang="en-US" dirty="0" smtClean="0"/>
              <a:t> を参照のこと</a:t>
            </a:r>
            <a:r>
              <a:rPr lang="en-US" altLang="ja-JP" dirty="0" smtClean="0"/>
              <a:t>)</a:t>
            </a:r>
          </a:p>
          <a:p>
            <a:pPr marL="285750" indent="-285750">
              <a:buFont typeface="Arial" panose="020B0604020202020204" pitchFamily="34" charset="0"/>
              <a:buChar char="•"/>
            </a:pPr>
            <a:r>
              <a:rPr kumimoji="1" lang="en-US" altLang="ja-JP" dirty="0" smtClean="0"/>
              <a:t>Hostname: </a:t>
            </a:r>
            <a:r>
              <a:rPr kumimoji="1" lang="ja-JP" altLang="en-US" dirty="0" smtClean="0"/>
              <a:t>接続元ホスト </a:t>
            </a:r>
            <a:r>
              <a:rPr kumimoji="1" lang="en-US" altLang="ja-JP" dirty="0" smtClean="0"/>
              <a:t>FQDN</a:t>
            </a:r>
          </a:p>
          <a:p>
            <a:pPr marL="285750" indent="-285750">
              <a:buFont typeface="Arial" panose="020B0604020202020204" pitchFamily="34" charset="0"/>
              <a:buChar char="•"/>
            </a:pPr>
            <a:r>
              <a:rPr lang="en-US" altLang="ja-JP" dirty="0" err="1" smtClean="0"/>
              <a:t>IpAddress</a:t>
            </a:r>
            <a:r>
              <a:rPr lang="en-US" altLang="ja-JP" dirty="0" smtClean="0"/>
              <a:t>: </a:t>
            </a:r>
            <a:r>
              <a:rPr lang="ja-JP" altLang="en-US" dirty="0" smtClean="0"/>
              <a:t>接続元ホスト </a:t>
            </a:r>
            <a:r>
              <a:rPr lang="en-US" altLang="ja-JP" dirty="0" smtClean="0"/>
              <a:t>IP </a:t>
            </a:r>
            <a:r>
              <a:rPr lang="ja-JP" altLang="en-US" dirty="0" smtClean="0"/>
              <a:t>アドレス</a:t>
            </a:r>
            <a:endParaRPr lang="en-US" altLang="ja-JP" dirty="0" smtClean="0"/>
          </a:p>
          <a:p>
            <a:pPr marL="285750" indent="-285750">
              <a:buFont typeface="Arial" panose="020B0604020202020204" pitchFamily="34" charset="0"/>
              <a:buChar char="•"/>
            </a:pPr>
            <a:r>
              <a:rPr kumimoji="1" lang="en-US" altLang="ja-JP" dirty="0" err="1" smtClean="0"/>
              <a:t>Msid</a:t>
            </a:r>
            <a:r>
              <a:rPr kumimoji="1" lang="en-US" altLang="ja-JP" dirty="0" smtClean="0"/>
              <a:t>: </a:t>
            </a:r>
            <a:r>
              <a:rPr kumimoji="1" lang="ja-JP" altLang="en-US" dirty="0" smtClean="0"/>
              <a:t>固有 </a:t>
            </a:r>
            <a:r>
              <a:rPr kumimoji="1" lang="en-US" altLang="ja-JP" dirty="0" smtClean="0"/>
              <a:t>ID (MSID-DESK-</a:t>
            </a:r>
            <a:r>
              <a:rPr kumimoji="1" lang="ja-JP" altLang="en-US" dirty="0" smtClean="0"/>
              <a:t>固有</a:t>
            </a:r>
            <a:r>
              <a:rPr kumimoji="1" lang="en-US" altLang="ja-JP" dirty="0" smtClean="0"/>
              <a:t>ID)</a:t>
            </a:r>
          </a:p>
          <a:p>
            <a:pPr marL="285750" indent="-285750">
              <a:buFont typeface="Arial" panose="020B0604020202020204" pitchFamily="34" charset="0"/>
              <a:buChar char="•"/>
            </a:pPr>
            <a:r>
              <a:rPr kumimoji="1" lang="en-US" altLang="ja-JP" dirty="0" err="1" smtClean="0"/>
              <a:t>NumClients</a:t>
            </a:r>
            <a:r>
              <a:rPr kumimoji="1" lang="en-US" altLang="ja-JP" dirty="0" smtClean="0"/>
              <a:t>: </a:t>
            </a:r>
            <a:r>
              <a:rPr kumimoji="1" lang="ja-JP" altLang="en-US" dirty="0" smtClean="0"/>
              <a:t>現在接続中のクライアント数</a:t>
            </a:r>
            <a:endParaRPr kumimoji="1" lang="en-US" altLang="ja-JP" dirty="0" smtClean="0"/>
          </a:p>
          <a:p>
            <a:pPr marL="285750" indent="-285750">
              <a:buFont typeface="Arial" panose="020B0604020202020204" pitchFamily="34" charset="0"/>
              <a:buChar char="•"/>
            </a:pPr>
            <a:r>
              <a:rPr lang="en-US" altLang="ja-JP" dirty="0" smtClean="0"/>
              <a:t>ServerMask64: </a:t>
            </a:r>
            <a:r>
              <a:rPr lang="ja-JP" altLang="en-US" dirty="0" smtClean="0"/>
              <a:t>サーバー情報を示すビットマスク</a:t>
            </a:r>
            <a:endParaRPr lang="en-US" altLang="ja-JP" dirty="0" smtClean="0"/>
          </a:p>
          <a:p>
            <a:pPr marL="285750" indent="-285750">
              <a:buFont typeface="Arial" panose="020B0604020202020204" pitchFamily="34" charset="0"/>
              <a:buChar char="•"/>
            </a:pPr>
            <a:r>
              <a:rPr kumimoji="1" lang="en-US" altLang="ja-JP" dirty="0" err="1" smtClean="0"/>
              <a:t>SessionId</a:t>
            </a:r>
            <a:r>
              <a:rPr kumimoji="1" lang="en-US" altLang="ja-JP" dirty="0" smtClean="0"/>
              <a:t>: </a:t>
            </a:r>
            <a:r>
              <a:rPr kumimoji="1" lang="ja-JP" altLang="en-US" dirty="0" smtClean="0"/>
              <a:t>セッション固有の乱数 </a:t>
            </a:r>
            <a:r>
              <a:rPr kumimoji="1" lang="en-US" altLang="ja-JP" dirty="0" smtClean="0"/>
              <a:t>ID</a:t>
            </a:r>
            <a:endParaRPr kumimoji="1" lang="ja-JP" altLang="en-US" dirty="0"/>
          </a:p>
        </p:txBody>
      </p:sp>
      <p:sp>
        <p:nvSpPr>
          <p:cNvPr id="9" name="テキスト ボックス 8"/>
          <p:cNvSpPr txBox="1"/>
          <p:nvPr/>
        </p:nvSpPr>
        <p:spPr>
          <a:xfrm>
            <a:off x="6850117" y="5155324"/>
            <a:ext cx="4926724" cy="1200329"/>
          </a:xfrm>
          <a:prstGeom prst="rect">
            <a:avLst/>
          </a:prstGeom>
          <a:noFill/>
        </p:spPr>
        <p:txBody>
          <a:bodyPr wrap="square" rtlCol="0">
            <a:spAutoFit/>
          </a:bodyPr>
          <a:lstStyle/>
          <a:p>
            <a:r>
              <a:rPr kumimoji="1" lang="en-US" altLang="ja-JP" dirty="0" smtClean="0"/>
              <a:t>ServerMask64 </a:t>
            </a:r>
            <a:r>
              <a:rPr kumimoji="1" lang="ja-JP" altLang="en-US" dirty="0" smtClean="0"/>
              <a:t>のビットフラグの一覧</a:t>
            </a:r>
            <a:r>
              <a:rPr kumimoji="1" lang="en-US" altLang="ja-JP" dirty="0" smtClean="0"/>
              <a:t>:</a:t>
            </a:r>
          </a:p>
          <a:p>
            <a:r>
              <a:rPr lang="en-US" altLang="ja-JP" dirty="0"/>
              <a:t>https://</a:t>
            </a:r>
            <a:r>
              <a:rPr lang="en-US" altLang="ja-JP" dirty="0" smtClean="0"/>
              <a:t>github.com/IPA-CyberLab/IPA-DN-Ultra/blob/7de9d485817536826a2dab4f7edf9c98bd41d2b7/src/Cedar/Desk.h#L167</a:t>
            </a:r>
          </a:p>
        </p:txBody>
      </p:sp>
    </p:spTree>
    <p:extLst>
      <p:ext uri="{BB962C8B-B14F-4D97-AF65-F5344CB8AC3E}">
        <p14:creationId xmlns:p14="http://schemas.microsoft.com/office/powerpoint/2010/main" val="197717402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59</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5-5. </a:t>
            </a:r>
            <a:r>
              <a:rPr kumimoji="1" lang="ja-JP" altLang="en-US" dirty="0" smtClean="0"/>
              <a:t>ゲートウェイの </a:t>
            </a:r>
            <a:r>
              <a:rPr kumimoji="1" lang="en-US" altLang="ja-JP" dirty="0" smtClean="0"/>
              <a:t>Linux </a:t>
            </a:r>
            <a:r>
              <a:rPr kumimoji="1" lang="ja-JP" altLang="en-US" dirty="0" smtClean="0"/>
              <a:t>カーネルの推奨設定</a:t>
            </a:r>
            <a:endParaRPr kumimoji="1" lang="ja-JP" altLang="en-US" dirty="0"/>
          </a:p>
        </p:txBody>
      </p:sp>
      <p:sp>
        <p:nvSpPr>
          <p:cNvPr id="5" name="テキスト ボックス 4"/>
          <p:cNvSpPr txBox="1"/>
          <p:nvPr/>
        </p:nvSpPr>
        <p:spPr>
          <a:xfrm>
            <a:off x="774175" y="1216481"/>
            <a:ext cx="3285445" cy="5139869"/>
          </a:xfrm>
          <a:prstGeom prst="rect">
            <a:avLst/>
          </a:prstGeom>
          <a:solidFill>
            <a:schemeClr val="tx1"/>
          </a:solidFill>
        </p:spPr>
        <p:txBody>
          <a:bodyPr wrap="square" rtlCol="0">
            <a:spAutoFit/>
          </a:bodyPr>
          <a:lstStyle/>
          <a:p>
            <a:r>
              <a:rPr lang="en-US" altLang="ja-JP" sz="800" dirty="0">
                <a:solidFill>
                  <a:schemeClr val="bg1"/>
                </a:solidFill>
                <a:latin typeface="Consolas" panose="020B0609020204030204" pitchFamily="49" charset="0"/>
              </a:rPr>
              <a:t># Kernel</a:t>
            </a:r>
          </a:p>
          <a:p>
            <a:r>
              <a:rPr lang="en-US" altLang="ja-JP" sz="800" dirty="0" err="1">
                <a:solidFill>
                  <a:schemeClr val="bg1"/>
                </a:solidFill>
                <a:latin typeface="Consolas" panose="020B0609020204030204" pitchFamily="49" charset="0"/>
              </a:rPr>
              <a:t>kernel.panic</a:t>
            </a:r>
            <a:r>
              <a:rPr lang="en-US" altLang="ja-JP" sz="800" dirty="0">
                <a:solidFill>
                  <a:schemeClr val="bg1"/>
                </a:solidFill>
                <a:latin typeface="Consolas" panose="020B0609020204030204" pitchFamily="49" charset="0"/>
              </a:rPr>
              <a:t>=15</a:t>
            </a:r>
          </a:p>
          <a:p>
            <a:r>
              <a:rPr lang="en-US" altLang="ja-JP" sz="800" dirty="0" err="1">
                <a:solidFill>
                  <a:schemeClr val="bg1"/>
                </a:solidFill>
                <a:latin typeface="Consolas" panose="020B0609020204030204" pitchFamily="49" charset="0"/>
              </a:rPr>
              <a:t>kernel.panic_on_oops</a:t>
            </a:r>
            <a:r>
              <a:rPr lang="en-US" altLang="ja-JP" sz="800" dirty="0">
                <a:solidFill>
                  <a:schemeClr val="bg1"/>
                </a:solidFill>
                <a:latin typeface="Consolas" panose="020B0609020204030204" pitchFamily="49" charset="0"/>
              </a:rPr>
              <a:t>=1</a:t>
            </a:r>
          </a:p>
          <a:p>
            <a:r>
              <a:rPr lang="en-US" altLang="ja-JP" sz="800" dirty="0" err="1">
                <a:solidFill>
                  <a:schemeClr val="bg1"/>
                </a:solidFill>
                <a:latin typeface="Consolas" panose="020B0609020204030204" pitchFamily="49" charset="0"/>
              </a:rPr>
              <a:t>vm.overcommit_memory</a:t>
            </a:r>
            <a:r>
              <a:rPr lang="en-US" altLang="ja-JP" sz="800" dirty="0">
                <a:solidFill>
                  <a:schemeClr val="bg1"/>
                </a:solidFill>
                <a:latin typeface="Consolas" panose="020B0609020204030204" pitchFamily="49" charset="0"/>
              </a:rPr>
              <a:t>=2</a:t>
            </a:r>
          </a:p>
          <a:p>
            <a:r>
              <a:rPr lang="en-US" altLang="ja-JP" sz="800" dirty="0" err="1">
                <a:solidFill>
                  <a:schemeClr val="bg1"/>
                </a:solidFill>
                <a:latin typeface="Consolas" panose="020B0609020204030204" pitchFamily="49" charset="0"/>
              </a:rPr>
              <a:t>vm.overcommit_ratio</a:t>
            </a:r>
            <a:r>
              <a:rPr lang="en-US" altLang="ja-JP" sz="800" dirty="0">
                <a:solidFill>
                  <a:schemeClr val="bg1"/>
                </a:solidFill>
                <a:latin typeface="Consolas" panose="020B0609020204030204" pitchFamily="49" charset="0"/>
              </a:rPr>
              <a:t>=90</a:t>
            </a:r>
          </a:p>
          <a:p>
            <a:r>
              <a:rPr lang="en-US" altLang="ja-JP" sz="800" dirty="0" err="1">
                <a:solidFill>
                  <a:schemeClr val="bg1"/>
                </a:solidFill>
                <a:latin typeface="Consolas" panose="020B0609020204030204" pitchFamily="49" charset="0"/>
              </a:rPr>
              <a:t>vm.panic_on_oom</a:t>
            </a:r>
            <a:r>
              <a:rPr lang="en-US" altLang="ja-JP" sz="800" dirty="0">
                <a:solidFill>
                  <a:schemeClr val="bg1"/>
                </a:solidFill>
                <a:latin typeface="Consolas" panose="020B0609020204030204" pitchFamily="49" charset="0"/>
              </a:rPr>
              <a:t>=0</a:t>
            </a:r>
          </a:p>
          <a:p>
            <a:r>
              <a:rPr lang="en-US" altLang="ja-JP" sz="800" dirty="0" err="1">
                <a:solidFill>
                  <a:schemeClr val="bg1"/>
                </a:solidFill>
                <a:latin typeface="Consolas" panose="020B0609020204030204" pitchFamily="49" charset="0"/>
              </a:rPr>
              <a:t>vm.oom_kill_allocating_task</a:t>
            </a:r>
            <a:r>
              <a:rPr lang="en-US" altLang="ja-JP" sz="800" dirty="0">
                <a:solidFill>
                  <a:schemeClr val="bg1"/>
                </a:solidFill>
                <a:latin typeface="Consolas" panose="020B0609020204030204" pitchFamily="49" charset="0"/>
              </a:rPr>
              <a:t>=1</a:t>
            </a:r>
          </a:p>
          <a:p>
            <a:r>
              <a:rPr lang="en-US" altLang="ja-JP" sz="800" dirty="0" err="1">
                <a:solidFill>
                  <a:schemeClr val="bg1"/>
                </a:solidFill>
                <a:latin typeface="Consolas" panose="020B0609020204030204" pitchFamily="49" charset="0"/>
              </a:rPr>
              <a:t>kernel.sysrq</a:t>
            </a:r>
            <a:r>
              <a:rPr lang="en-US" altLang="ja-JP" sz="800" dirty="0">
                <a:solidFill>
                  <a:schemeClr val="bg1"/>
                </a:solidFill>
                <a:latin typeface="Consolas" panose="020B0609020204030204" pitchFamily="49" charset="0"/>
              </a:rPr>
              <a:t>=0</a:t>
            </a:r>
          </a:p>
          <a:p>
            <a:r>
              <a:rPr lang="en-US" altLang="ja-JP" sz="800" dirty="0" err="1">
                <a:solidFill>
                  <a:schemeClr val="bg1"/>
                </a:solidFill>
                <a:latin typeface="Consolas" panose="020B0609020204030204" pitchFamily="49" charset="0"/>
              </a:rPr>
              <a:t>kernel.core_uses_pid</a:t>
            </a:r>
            <a:r>
              <a:rPr lang="en-US" altLang="ja-JP" sz="800" dirty="0">
                <a:solidFill>
                  <a:schemeClr val="bg1"/>
                </a:solidFill>
                <a:latin typeface="Consolas" panose="020B0609020204030204" pitchFamily="49" charset="0"/>
              </a:rPr>
              <a:t>=1</a:t>
            </a:r>
          </a:p>
          <a:p>
            <a:endParaRPr lang="en-US" altLang="ja-JP" sz="800" dirty="0">
              <a:solidFill>
                <a:schemeClr val="bg1"/>
              </a:solidFill>
              <a:latin typeface="Consolas" panose="020B0609020204030204" pitchFamily="49" charset="0"/>
            </a:endParaRPr>
          </a:p>
          <a:p>
            <a:r>
              <a:rPr lang="en-US" altLang="ja-JP" sz="800" dirty="0">
                <a:solidFill>
                  <a:schemeClr val="bg1"/>
                </a:solidFill>
                <a:latin typeface="Consolas" panose="020B0609020204030204" pitchFamily="49" charset="0"/>
              </a:rPr>
              <a:t># Network</a:t>
            </a:r>
          </a:p>
          <a:p>
            <a:r>
              <a:rPr lang="en-US" altLang="ja-JP" sz="800" dirty="0" err="1">
                <a:solidFill>
                  <a:schemeClr val="bg1"/>
                </a:solidFill>
                <a:latin typeface="Consolas" panose="020B0609020204030204" pitchFamily="49" charset="0"/>
              </a:rPr>
              <a:t>net.core.rmem_default</a:t>
            </a:r>
            <a:r>
              <a:rPr lang="en-US" altLang="ja-JP" sz="800" dirty="0">
                <a:solidFill>
                  <a:schemeClr val="bg1"/>
                </a:solidFill>
                <a:latin typeface="Consolas" panose="020B0609020204030204" pitchFamily="49" charset="0"/>
              </a:rPr>
              <a:t>=16777216</a:t>
            </a:r>
          </a:p>
          <a:p>
            <a:r>
              <a:rPr lang="en-US" altLang="ja-JP" sz="800" dirty="0" err="1">
                <a:solidFill>
                  <a:schemeClr val="bg1"/>
                </a:solidFill>
                <a:latin typeface="Consolas" panose="020B0609020204030204" pitchFamily="49" charset="0"/>
              </a:rPr>
              <a:t>net.core.rmem_max</a:t>
            </a:r>
            <a:r>
              <a:rPr lang="en-US" altLang="ja-JP" sz="800" dirty="0">
                <a:solidFill>
                  <a:schemeClr val="bg1"/>
                </a:solidFill>
                <a:latin typeface="Consolas" panose="020B0609020204030204" pitchFamily="49" charset="0"/>
              </a:rPr>
              <a:t>=16777216</a:t>
            </a:r>
          </a:p>
          <a:p>
            <a:r>
              <a:rPr lang="en-US" altLang="ja-JP" sz="800" dirty="0" err="1">
                <a:solidFill>
                  <a:schemeClr val="bg1"/>
                </a:solidFill>
                <a:latin typeface="Consolas" panose="020B0609020204030204" pitchFamily="49" charset="0"/>
              </a:rPr>
              <a:t>net.core.wmem_default</a:t>
            </a:r>
            <a:r>
              <a:rPr lang="en-US" altLang="ja-JP" sz="800" dirty="0">
                <a:solidFill>
                  <a:schemeClr val="bg1"/>
                </a:solidFill>
                <a:latin typeface="Consolas" panose="020B0609020204030204" pitchFamily="49" charset="0"/>
              </a:rPr>
              <a:t>=16777216</a:t>
            </a:r>
          </a:p>
          <a:p>
            <a:r>
              <a:rPr lang="en-US" altLang="ja-JP" sz="800" dirty="0" err="1">
                <a:solidFill>
                  <a:schemeClr val="bg1"/>
                </a:solidFill>
                <a:latin typeface="Consolas" panose="020B0609020204030204" pitchFamily="49" charset="0"/>
              </a:rPr>
              <a:t>net.core.wmem_max</a:t>
            </a:r>
            <a:r>
              <a:rPr lang="en-US" altLang="ja-JP" sz="800" dirty="0">
                <a:solidFill>
                  <a:schemeClr val="bg1"/>
                </a:solidFill>
                <a:latin typeface="Consolas" panose="020B0609020204030204" pitchFamily="49" charset="0"/>
              </a:rPr>
              <a:t>=16777216</a:t>
            </a:r>
          </a:p>
          <a:p>
            <a:endParaRPr lang="en-US" altLang="ja-JP" sz="800" dirty="0">
              <a:solidFill>
                <a:schemeClr val="bg1"/>
              </a:solidFill>
              <a:latin typeface="Consolas" panose="020B0609020204030204" pitchFamily="49" charset="0"/>
            </a:endParaRPr>
          </a:p>
          <a:p>
            <a:r>
              <a:rPr lang="en-US" altLang="ja-JP" sz="800" dirty="0">
                <a:solidFill>
                  <a:schemeClr val="bg1"/>
                </a:solidFill>
                <a:latin typeface="Consolas" panose="020B0609020204030204" pitchFamily="49" charset="0"/>
              </a:rPr>
              <a:t># for busy servers</a:t>
            </a:r>
          </a:p>
          <a:p>
            <a:r>
              <a:rPr lang="en-US" altLang="ja-JP" sz="800" dirty="0" err="1">
                <a:solidFill>
                  <a:schemeClr val="bg1"/>
                </a:solidFill>
                <a:latin typeface="Consolas" panose="020B0609020204030204" pitchFamily="49" charset="0"/>
              </a:rPr>
              <a:t>net.core.somaxconn</a:t>
            </a:r>
            <a:r>
              <a:rPr lang="en-US" altLang="ja-JP" sz="800" dirty="0">
                <a:solidFill>
                  <a:schemeClr val="bg1"/>
                </a:solidFill>
                <a:latin typeface="Consolas" panose="020B0609020204030204" pitchFamily="49" charset="0"/>
              </a:rPr>
              <a:t>=1024</a:t>
            </a:r>
          </a:p>
          <a:p>
            <a:r>
              <a:rPr lang="en-US" altLang="ja-JP" sz="800" dirty="0">
                <a:solidFill>
                  <a:schemeClr val="bg1"/>
                </a:solidFill>
                <a:latin typeface="Consolas" panose="020B0609020204030204" pitchFamily="49" charset="0"/>
              </a:rPr>
              <a:t>net.ipv4.tcp_rfc1337=1</a:t>
            </a:r>
          </a:p>
          <a:p>
            <a:r>
              <a:rPr lang="en-US" altLang="ja-JP" sz="800" dirty="0">
                <a:solidFill>
                  <a:schemeClr val="bg1"/>
                </a:solidFill>
                <a:latin typeface="Consolas" panose="020B0609020204030204" pitchFamily="49" charset="0"/>
              </a:rPr>
              <a:t>net.ipv4.tcp_tw_reuse=1</a:t>
            </a:r>
          </a:p>
          <a:p>
            <a:r>
              <a:rPr lang="en-US" altLang="ja-JP" sz="800" dirty="0">
                <a:solidFill>
                  <a:schemeClr val="bg1"/>
                </a:solidFill>
                <a:latin typeface="Consolas" panose="020B0609020204030204" pitchFamily="49" charset="0"/>
              </a:rPr>
              <a:t>net.ipv4.tcp_max_syn_backlog=1024</a:t>
            </a:r>
          </a:p>
          <a:p>
            <a:r>
              <a:rPr lang="en-US" altLang="ja-JP" sz="800" dirty="0">
                <a:solidFill>
                  <a:schemeClr val="bg1"/>
                </a:solidFill>
                <a:latin typeface="Consolas" panose="020B0609020204030204" pitchFamily="49" charset="0"/>
              </a:rPr>
              <a:t>net.ipv4.tcp_fin_timeout=4</a:t>
            </a:r>
          </a:p>
          <a:p>
            <a:r>
              <a:rPr lang="en-US" altLang="ja-JP" sz="800" dirty="0">
                <a:solidFill>
                  <a:schemeClr val="bg1"/>
                </a:solidFill>
                <a:latin typeface="Consolas" panose="020B0609020204030204" pitchFamily="49" charset="0"/>
              </a:rPr>
              <a:t>net.ipv4.tcp_rmem=4096 87380 5955584</a:t>
            </a:r>
          </a:p>
          <a:p>
            <a:r>
              <a:rPr lang="en-US" altLang="ja-JP" sz="800" dirty="0">
                <a:solidFill>
                  <a:schemeClr val="bg1"/>
                </a:solidFill>
                <a:latin typeface="Consolas" panose="020B0609020204030204" pitchFamily="49" charset="0"/>
              </a:rPr>
              <a:t>net.ipv4.tcp_wmem=4096 65536 5955584</a:t>
            </a:r>
          </a:p>
          <a:p>
            <a:r>
              <a:rPr lang="en-US" altLang="ja-JP" sz="800" dirty="0">
                <a:solidFill>
                  <a:schemeClr val="bg1"/>
                </a:solidFill>
                <a:latin typeface="Consolas" panose="020B0609020204030204" pitchFamily="49" charset="0"/>
              </a:rPr>
              <a:t>net.ipv4.tcp_timestamps=0</a:t>
            </a:r>
          </a:p>
          <a:p>
            <a:endParaRPr lang="en-US" altLang="ja-JP" sz="800" dirty="0">
              <a:solidFill>
                <a:schemeClr val="bg1"/>
              </a:solidFill>
              <a:latin typeface="Consolas" panose="020B0609020204030204" pitchFamily="49" charset="0"/>
            </a:endParaRPr>
          </a:p>
          <a:p>
            <a:r>
              <a:rPr lang="en-US" altLang="ja-JP" sz="800" dirty="0">
                <a:solidFill>
                  <a:schemeClr val="bg1"/>
                </a:solidFill>
                <a:latin typeface="Consolas" panose="020B0609020204030204" pitchFamily="49" charset="0"/>
              </a:rPr>
              <a:t># </a:t>
            </a:r>
            <a:r>
              <a:rPr lang="en-US" altLang="ja-JP" sz="800" dirty="0" err="1">
                <a:solidFill>
                  <a:schemeClr val="bg1"/>
                </a:solidFill>
                <a:latin typeface="Consolas" panose="020B0609020204030204" pitchFamily="49" charset="0"/>
              </a:rPr>
              <a:t>Semaphones</a:t>
            </a:r>
            <a:endParaRPr lang="en-US" altLang="ja-JP" sz="800" dirty="0">
              <a:solidFill>
                <a:schemeClr val="bg1"/>
              </a:solidFill>
              <a:latin typeface="Consolas" panose="020B0609020204030204" pitchFamily="49" charset="0"/>
            </a:endParaRPr>
          </a:p>
          <a:p>
            <a:r>
              <a:rPr lang="en-US" altLang="ja-JP" sz="800" dirty="0" err="1">
                <a:solidFill>
                  <a:schemeClr val="bg1"/>
                </a:solidFill>
                <a:latin typeface="Consolas" panose="020B0609020204030204" pitchFamily="49" charset="0"/>
              </a:rPr>
              <a:t>kernel.sem</a:t>
            </a:r>
            <a:r>
              <a:rPr lang="en-US" altLang="ja-JP" sz="800" dirty="0">
                <a:solidFill>
                  <a:schemeClr val="bg1"/>
                </a:solidFill>
                <a:latin typeface="Consolas" panose="020B0609020204030204" pitchFamily="49" charset="0"/>
              </a:rPr>
              <a:t>=65536 655360 64 655360</a:t>
            </a:r>
          </a:p>
          <a:p>
            <a:r>
              <a:rPr lang="en-US" altLang="ja-JP" sz="800" dirty="0" err="1">
                <a:solidFill>
                  <a:schemeClr val="bg1"/>
                </a:solidFill>
                <a:latin typeface="Consolas" panose="020B0609020204030204" pitchFamily="49" charset="0"/>
              </a:rPr>
              <a:t>kernel.msgmni</a:t>
            </a:r>
            <a:r>
              <a:rPr lang="en-US" altLang="ja-JP" sz="800" dirty="0">
                <a:solidFill>
                  <a:schemeClr val="bg1"/>
                </a:solidFill>
                <a:latin typeface="Consolas" panose="020B0609020204030204" pitchFamily="49" charset="0"/>
              </a:rPr>
              <a:t>=65536</a:t>
            </a:r>
          </a:p>
          <a:p>
            <a:endParaRPr lang="en-US" altLang="ja-JP" sz="800" dirty="0">
              <a:solidFill>
                <a:schemeClr val="bg1"/>
              </a:solidFill>
              <a:latin typeface="Consolas" panose="020B0609020204030204" pitchFamily="49" charset="0"/>
            </a:endParaRPr>
          </a:p>
          <a:p>
            <a:r>
              <a:rPr lang="en-US" altLang="ja-JP" sz="800" dirty="0">
                <a:solidFill>
                  <a:schemeClr val="bg1"/>
                </a:solidFill>
                <a:latin typeface="Consolas" panose="020B0609020204030204" pitchFamily="49" charset="0"/>
              </a:rPr>
              <a:t># Files</a:t>
            </a:r>
          </a:p>
          <a:p>
            <a:r>
              <a:rPr lang="en-US" altLang="ja-JP" sz="800" dirty="0" err="1">
                <a:solidFill>
                  <a:schemeClr val="bg1"/>
                </a:solidFill>
                <a:latin typeface="Consolas" panose="020B0609020204030204" pitchFamily="49" charset="0"/>
              </a:rPr>
              <a:t>fs.inotify.max_queued_events</a:t>
            </a:r>
            <a:r>
              <a:rPr lang="en-US" altLang="ja-JP" sz="800" dirty="0">
                <a:solidFill>
                  <a:schemeClr val="bg1"/>
                </a:solidFill>
                <a:latin typeface="Consolas" panose="020B0609020204030204" pitchFamily="49" charset="0"/>
              </a:rPr>
              <a:t>=1048576</a:t>
            </a:r>
          </a:p>
          <a:p>
            <a:r>
              <a:rPr lang="en-US" altLang="ja-JP" sz="800" dirty="0" err="1">
                <a:solidFill>
                  <a:schemeClr val="bg1"/>
                </a:solidFill>
                <a:latin typeface="Consolas" panose="020B0609020204030204" pitchFamily="49" charset="0"/>
              </a:rPr>
              <a:t>fs.inotify.max_user_instances</a:t>
            </a:r>
            <a:r>
              <a:rPr lang="en-US" altLang="ja-JP" sz="800" dirty="0">
                <a:solidFill>
                  <a:schemeClr val="bg1"/>
                </a:solidFill>
                <a:latin typeface="Consolas" panose="020B0609020204030204" pitchFamily="49" charset="0"/>
              </a:rPr>
              <a:t>=1048576</a:t>
            </a:r>
          </a:p>
          <a:p>
            <a:r>
              <a:rPr lang="en-US" altLang="ja-JP" sz="800" dirty="0" err="1">
                <a:solidFill>
                  <a:schemeClr val="bg1"/>
                </a:solidFill>
                <a:latin typeface="Consolas" panose="020B0609020204030204" pitchFamily="49" charset="0"/>
              </a:rPr>
              <a:t>fs.inotify.max_user_watches</a:t>
            </a:r>
            <a:r>
              <a:rPr lang="en-US" altLang="ja-JP" sz="800" dirty="0">
                <a:solidFill>
                  <a:schemeClr val="bg1"/>
                </a:solidFill>
                <a:latin typeface="Consolas" panose="020B0609020204030204" pitchFamily="49" charset="0"/>
              </a:rPr>
              <a:t>=1048576</a:t>
            </a:r>
          </a:p>
          <a:p>
            <a:r>
              <a:rPr lang="en-US" altLang="ja-JP" sz="800" dirty="0" err="1">
                <a:solidFill>
                  <a:schemeClr val="bg1"/>
                </a:solidFill>
                <a:latin typeface="Consolas" panose="020B0609020204030204" pitchFamily="49" charset="0"/>
              </a:rPr>
              <a:t>fs.file</a:t>
            </a:r>
            <a:r>
              <a:rPr lang="en-US" altLang="ja-JP" sz="800" dirty="0">
                <a:solidFill>
                  <a:schemeClr val="bg1"/>
                </a:solidFill>
                <a:latin typeface="Consolas" panose="020B0609020204030204" pitchFamily="49" charset="0"/>
              </a:rPr>
              <a:t>-max=1048575</a:t>
            </a:r>
          </a:p>
          <a:p>
            <a:r>
              <a:rPr lang="en-US" altLang="ja-JP" sz="800" dirty="0" err="1">
                <a:solidFill>
                  <a:schemeClr val="bg1"/>
                </a:solidFill>
                <a:latin typeface="Consolas" panose="020B0609020204030204" pitchFamily="49" charset="0"/>
              </a:rPr>
              <a:t>fs.aio</a:t>
            </a:r>
            <a:r>
              <a:rPr lang="en-US" altLang="ja-JP" sz="800" dirty="0">
                <a:solidFill>
                  <a:schemeClr val="bg1"/>
                </a:solidFill>
                <a:latin typeface="Consolas" panose="020B0609020204030204" pitchFamily="49" charset="0"/>
              </a:rPr>
              <a:t>-max-</a:t>
            </a:r>
            <a:r>
              <a:rPr lang="en-US" altLang="ja-JP" sz="800" dirty="0" err="1">
                <a:solidFill>
                  <a:schemeClr val="bg1"/>
                </a:solidFill>
                <a:latin typeface="Consolas" panose="020B0609020204030204" pitchFamily="49" charset="0"/>
              </a:rPr>
              <a:t>nr</a:t>
            </a:r>
            <a:r>
              <a:rPr lang="en-US" altLang="ja-JP" sz="800" dirty="0">
                <a:solidFill>
                  <a:schemeClr val="bg1"/>
                </a:solidFill>
                <a:latin typeface="Consolas" panose="020B0609020204030204" pitchFamily="49" charset="0"/>
              </a:rPr>
              <a:t>=1048575</a:t>
            </a:r>
          </a:p>
          <a:p>
            <a:r>
              <a:rPr lang="en-US" altLang="ja-JP" sz="800" dirty="0" err="1">
                <a:solidFill>
                  <a:schemeClr val="bg1"/>
                </a:solidFill>
                <a:latin typeface="Consolas" panose="020B0609020204030204" pitchFamily="49" charset="0"/>
              </a:rPr>
              <a:t>kernel.msgmax</a:t>
            </a:r>
            <a:r>
              <a:rPr lang="en-US" altLang="ja-JP" sz="800" dirty="0">
                <a:solidFill>
                  <a:schemeClr val="bg1"/>
                </a:solidFill>
                <a:latin typeface="Consolas" panose="020B0609020204030204" pitchFamily="49" charset="0"/>
              </a:rPr>
              <a:t>=1048575</a:t>
            </a:r>
          </a:p>
          <a:p>
            <a:r>
              <a:rPr lang="en-US" altLang="ja-JP" sz="800" dirty="0" err="1">
                <a:solidFill>
                  <a:schemeClr val="bg1"/>
                </a:solidFill>
                <a:latin typeface="Consolas" panose="020B0609020204030204" pitchFamily="49" charset="0"/>
              </a:rPr>
              <a:t>kernel.msgmnb</a:t>
            </a:r>
            <a:r>
              <a:rPr lang="en-US" altLang="ja-JP" sz="800" dirty="0">
                <a:solidFill>
                  <a:schemeClr val="bg1"/>
                </a:solidFill>
                <a:latin typeface="Consolas" panose="020B0609020204030204" pitchFamily="49" charset="0"/>
              </a:rPr>
              <a:t>=1048575</a:t>
            </a:r>
          </a:p>
          <a:p>
            <a:r>
              <a:rPr lang="en-US" altLang="ja-JP" sz="800" dirty="0" err="1">
                <a:solidFill>
                  <a:schemeClr val="bg1"/>
                </a:solidFill>
                <a:latin typeface="Consolas" panose="020B0609020204030204" pitchFamily="49" charset="0"/>
              </a:rPr>
              <a:t>kernel.threads</a:t>
            </a:r>
            <a:r>
              <a:rPr lang="en-US" altLang="ja-JP" sz="800" dirty="0">
                <a:solidFill>
                  <a:schemeClr val="bg1"/>
                </a:solidFill>
                <a:latin typeface="Consolas" panose="020B0609020204030204" pitchFamily="49" charset="0"/>
              </a:rPr>
              <a:t>-max=1048575</a:t>
            </a:r>
          </a:p>
          <a:p>
            <a:r>
              <a:rPr lang="en-US" altLang="ja-JP" sz="800" dirty="0" err="1">
                <a:solidFill>
                  <a:schemeClr val="bg1"/>
                </a:solidFill>
                <a:latin typeface="Consolas" panose="020B0609020204030204" pitchFamily="49" charset="0"/>
              </a:rPr>
              <a:t>net.core.netdev_max_backlog</a:t>
            </a:r>
            <a:r>
              <a:rPr lang="en-US" altLang="ja-JP" sz="800" dirty="0">
                <a:solidFill>
                  <a:schemeClr val="bg1"/>
                </a:solidFill>
                <a:latin typeface="Consolas" panose="020B0609020204030204" pitchFamily="49" charset="0"/>
              </a:rPr>
              <a:t>=182757</a:t>
            </a:r>
          </a:p>
          <a:p>
            <a:r>
              <a:rPr lang="en-US" altLang="ja-JP" sz="800" dirty="0" err="1">
                <a:solidFill>
                  <a:schemeClr val="bg1"/>
                </a:solidFill>
                <a:latin typeface="Consolas" panose="020B0609020204030204" pitchFamily="49" charset="0"/>
              </a:rPr>
              <a:t>vm.max_map_count</a:t>
            </a:r>
            <a:r>
              <a:rPr lang="en-US" altLang="ja-JP" sz="800" dirty="0">
                <a:solidFill>
                  <a:schemeClr val="bg1"/>
                </a:solidFill>
                <a:latin typeface="Consolas" panose="020B0609020204030204" pitchFamily="49" charset="0"/>
              </a:rPr>
              <a:t>=262144</a:t>
            </a:r>
          </a:p>
        </p:txBody>
      </p:sp>
      <p:sp>
        <p:nvSpPr>
          <p:cNvPr id="7" name="テキスト ボックス 6"/>
          <p:cNvSpPr txBox="1"/>
          <p:nvPr/>
        </p:nvSpPr>
        <p:spPr>
          <a:xfrm>
            <a:off x="4619297" y="1216481"/>
            <a:ext cx="6440213" cy="3970318"/>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t>
            </a:r>
            <a:r>
              <a:rPr lang="en-US" altLang="ja-JP" dirty="0" err="1" smtClean="0"/>
              <a:t>etc</a:t>
            </a:r>
            <a:r>
              <a:rPr lang="en-US" altLang="ja-JP" dirty="0" smtClean="0"/>
              <a:t>/</a:t>
            </a:r>
            <a:r>
              <a:rPr lang="en-US" altLang="ja-JP" dirty="0" err="1" smtClean="0"/>
              <a:t>sysctl.conf</a:t>
            </a:r>
            <a:r>
              <a:rPr lang="ja-JP" altLang="en-US" dirty="0" smtClean="0"/>
              <a:t> を編集することにより、</a:t>
            </a:r>
            <a:r>
              <a:rPr lang="en-US" altLang="ja-JP" dirty="0" smtClean="0"/>
              <a:t>Linux </a:t>
            </a:r>
            <a:r>
              <a:rPr kumimoji="1" lang="ja-JP" altLang="en-US" dirty="0" smtClean="0"/>
              <a:t>カーネルのパラメータをチューニングすることができる。</a:t>
            </a:r>
            <a:endParaRPr kumimoji="1" lang="en-US" altLang="ja-JP" dirty="0" smtClean="0"/>
          </a:p>
          <a:p>
            <a:pPr marL="285750" indent="-285750">
              <a:buFont typeface="Arial" panose="020B0604020202020204" pitchFamily="34" charset="0"/>
              <a:buChar char="•"/>
            </a:pPr>
            <a:r>
              <a:rPr kumimoji="1" lang="ja-JP" altLang="en-US" dirty="0" smtClean="0"/>
              <a:t>パラメータのチューニングには、色々な党派があるが、</a:t>
            </a:r>
            <a:r>
              <a:rPr lang="en-US" altLang="ja-JP" dirty="0" smtClean="0"/>
              <a:t>IPA </a:t>
            </a:r>
            <a:r>
              <a:rPr lang="ja-JP" altLang="en-US" dirty="0" smtClean="0"/>
              <a:t>で現在運用している「シン・テレワークシステム」のゲートウェイは、左のようなパラメータを指定している。</a:t>
            </a:r>
            <a:endParaRPr lang="en-US" altLang="ja-JP" dirty="0" smtClean="0"/>
          </a:p>
          <a:p>
            <a:pPr marL="285750" indent="-285750">
              <a:buFont typeface="Arial" panose="020B0604020202020204" pitchFamily="34" charset="0"/>
              <a:buChar char="•"/>
            </a:pPr>
            <a:r>
              <a:rPr kumimoji="1" lang="ja-JP" altLang="en-US" dirty="0" smtClean="0"/>
              <a:t>大量の </a:t>
            </a:r>
            <a:r>
              <a:rPr kumimoji="1" lang="en-US" altLang="ja-JP" dirty="0" smtClean="0"/>
              <a:t>FD (</a:t>
            </a:r>
            <a:r>
              <a:rPr kumimoji="1" lang="ja-JP" altLang="en-US" dirty="0" smtClean="0"/>
              <a:t>ファイル・ディスクリプタ</a:t>
            </a:r>
            <a:r>
              <a:rPr kumimoji="1" lang="en-US" altLang="ja-JP" dirty="0" smtClean="0"/>
              <a:t>) </a:t>
            </a:r>
            <a:r>
              <a:rPr kumimoji="1" lang="ja-JP" altLang="en-US" dirty="0" smtClean="0"/>
              <a:t>やソケットを使用した処理をエラーなく行なうために、左記を参考にして、十分なスケーラビリティ設定を行なうことがのぞましい。</a:t>
            </a:r>
            <a:endParaRPr kumimoji="1" lang="en-US" altLang="ja-JP" dirty="0" smtClean="0"/>
          </a:p>
          <a:p>
            <a:pPr marL="285750" indent="-285750">
              <a:buFont typeface="Arial" panose="020B0604020202020204" pitchFamily="34" charset="0"/>
              <a:buChar char="•"/>
            </a:pPr>
            <a:r>
              <a:rPr kumimoji="1" lang="ja-JP" altLang="en-US" dirty="0" smtClean="0"/>
              <a:t>また、カーネルの </a:t>
            </a:r>
            <a:r>
              <a:rPr kumimoji="1" lang="en-US" altLang="ja-JP" dirty="0" smtClean="0"/>
              <a:t>limits </a:t>
            </a:r>
            <a:r>
              <a:rPr kumimoji="1" lang="ja-JP" altLang="en-US" dirty="0" smtClean="0"/>
              <a:t>変数について、</a:t>
            </a:r>
            <a:r>
              <a:rPr kumimoji="1" lang="en-US" altLang="ja-JP" dirty="0" smtClean="0"/>
              <a:t/>
            </a:r>
            <a:br>
              <a:rPr kumimoji="1" lang="en-US" altLang="ja-JP" dirty="0" smtClean="0"/>
            </a:br>
            <a:r>
              <a:rPr kumimoji="1" lang="en-US" altLang="ja-JP" dirty="0" err="1" smtClean="0"/>
              <a:t>nofile</a:t>
            </a:r>
            <a:r>
              <a:rPr kumimoji="1" lang="en-US" altLang="ja-JP" dirty="0" smtClean="0"/>
              <a:t>, </a:t>
            </a:r>
            <a:r>
              <a:rPr kumimoji="1" lang="en-US" altLang="ja-JP" dirty="0" err="1" smtClean="0"/>
              <a:t>nproc</a:t>
            </a:r>
            <a:r>
              <a:rPr lang="en-US" altLang="ja-JP" dirty="0"/>
              <a:t>, </a:t>
            </a:r>
            <a:r>
              <a:rPr lang="en-US" altLang="ja-JP" dirty="0" err="1" smtClean="0"/>
              <a:t>sigpending</a:t>
            </a:r>
            <a:r>
              <a:rPr lang="en-US" altLang="ja-JP" dirty="0" smtClean="0"/>
              <a:t> </a:t>
            </a:r>
            <a:r>
              <a:rPr lang="ja-JP" altLang="en-US" dirty="0" smtClean="0"/>
              <a:t>はいずれも大きな値 </a:t>
            </a:r>
            <a:r>
              <a:rPr lang="en-US" altLang="ja-JP" dirty="0" smtClean="0"/>
              <a:t>(</a:t>
            </a:r>
            <a:r>
              <a:rPr lang="ja-JP" altLang="en-US" dirty="0" smtClean="0"/>
              <a:t>例</a:t>
            </a:r>
            <a:r>
              <a:rPr lang="en-US" altLang="ja-JP" dirty="0"/>
              <a:t>: </a:t>
            </a:r>
            <a:r>
              <a:rPr lang="en-US" altLang="ja-JP" dirty="0" smtClean="0"/>
              <a:t>1048575)</a:t>
            </a:r>
            <a:r>
              <a:rPr lang="ja-JP" altLang="en-US" dirty="0" err="1" smtClean="0"/>
              <a:t>、</a:t>
            </a:r>
            <a:r>
              <a:rPr lang="ja-JP" altLang="en-US" dirty="0" smtClean="0"/>
              <a:t/>
            </a:r>
            <a:br>
              <a:rPr lang="ja-JP" altLang="en-US" dirty="0" smtClean="0"/>
            </a:br>
            <a:r>
              <a:rPr lang="en-US" altLang="ja-JP" dirty="0" err="1" smtClean="0"/>
              <a:t>memlock</a:t>
            </a:r>
            <a:r>
              <a:rPr lang="en-US" altLang="ja-JP" dirty="0" smtClean="0"/>
              <a:t> </a:t>
            </a:r>
            <a:r>
              <a:rPr lang="ja-JP" altLang="en-US" dirty="0" smtClean="0"/>
              <a:t>は </a:t>
            </a:r>
            <a:r>
              <a:rPr lang="en-US" altLang="ja-JP" dirty="0" smtClean="0"/>
              <a:t>unlimited </a:t>
            </a:r>
            <a:r>
              <a:rPr lang="ja-JP" altLang="en-US" dirty="0" smtClean="0"/>
              <a:t>と指定することが望ましい。</a:t>
            </a:r>
            <a:endParaRPr lang="en-US" altLang="ja-JP" dirty="0" smtClean="0"/>
          </a:p>
          <a:p>
            <a:pPr marL="285750" indent="-285750">
              <a:buFont typeface="Arial" panose="020B0604020202020204" pitchFamily="34" charset="0"/>
              <a:buChar char="•"/>
            </a:pPr>
            <a:r>
              <a:rPr kumimoji="1" lang="ja-JP" altLang="en-US" dirty="0" smtClean="0"/>
              <a:t>これらのチューニングを行なわない場合、パフォーマンスが劣化したり、大量の接続が同時にあった場合に予期せぬ動作が発生したりすることがある。</a:t>
            </a:r>
            <a:endParaRPr kumimoji="1" lang="ja-JP" altLang="en-US" dirty="0"/>
          </a:p>
        </p:txBody>
      </p:sp>
    </p:spTree>
    <p:extLst>
      <p:ext uri="{BB962C8B-B14F-4D97-AF65-F5344CB8AC3E}">
        <p14:creationId xmlns:p14="http://schemas.microsoft.com/office/powerpoint/2010/main" val="37921236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1-2. </a:t>
            </a:r>
            <a:r>
              <a:rPr kumimoji="1" lang="ja-JP" altLang="en-US" dirty="0" smtClean="0"/>
              <a:t>プライベート版には </a:t>
            </a:r>
            <a:r>
              <a:rPr kumimoji="1" lang="en-US" altLang="ja-JP" dirty="0" smtClean="0"/>
              <a:t>2 </a:t>
            </a:r>
            <a:r>
              <a:rPr kumimoji="1" lang="ja-JP" altLang="en-US" dirty="0" smtClean="0"/>
              <a:t>種類が存在</a:t>
            </a:r>
            <a:endParaRPr kumimoji="1" lang="ja-JP" altLang="en-US" dirty="0"/>
          </a:p>
        </p:txBody>
      </p:sp>
      <p:pic>
        <p:nvPicPr>
          <p:cNvPr id="5" name="図 4"/>
          <p:cNvPicPr>
            <a:picLocks noChangeAspect="1"/>
          </p:cNvPicPr>
          <p:nvPr/>
        </p:nvPicPr>
        <p:blipFill>
          <a:blip r:embed="rId2"/>
          <a:stretch>
            <a:fillRect/>
          </a:stretch>
        </p:blipFill>
        <p:spPr>
          <a:xfrm>
            <a:off x="4727564" y="2008558"/>
            <a:ext cx="723381" cy="766322"/>
          </a:xfrm>
          <a:prstGeom prst="rect">
            <a:avLst/>
          </a:prstGeom>
        </p:spPr>
      </p:pic>
      <p:pic>
        <p:nvPicPr>
          <p:cNvPr id="7"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3043291" y="1808991"/>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3043291" y="2455377"/>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4"/>
          <p:cNvPicPr>
            <a:picLocks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6562627" y="1955180"/>
            <a:ext cx="1191224" cy="907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0" name="Group 3337"/>
          <p:cNvGrpSpPr>
            <a:grpSpLocks/>
          </p:cNvGrpSpPr>
          <p:nvPr/>
        </p:nvGrpSpPr>
        <p:grpSpPr bwMode="auto">
          <a:xfrm>
            <a:off x="6325149" y="1830578"/>
            <a:ext cx="794015" cy="562049"/>
            <a:chOff x="258" y="972"/>
            <a:chExt cx="780" cy="685"/>
          </a:xfrm>
        </p:grpSpPr>
        <p:sp>
          <p:nvSpPr>
            <p:cNvPr id="11"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2"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4"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1"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2"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1"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0"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1"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2"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3"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4"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5"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6"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7"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8"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49"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grpSp>
        <p:nvGrpSpPr>
          <p:cNvPr id="50" name="Group 3337"/>
          <p:cNvGrpSpPr>
            <a:grpSpLocks/>
          </p:cNvGrpSpPr>
          <p:nvPr/>
        </p:nvGrpSpPr>
        <p:grpSpPr bwMode="auto">
          <a:xfrm>
            <a:off x="6325149" y="2445570"/>
            <a:ext cx="794015" cy="562049"/>
            <a:chOff x="258" y="972"/>
            <a:chExt cx="780" cy="685"/>
          </a:xfrm>
        </p:grpSpPr>
        <p:sp>
          <p:nvSpPr>
            <p:cNvPr id="51"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52"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3"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54"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5"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6"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7"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8"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9"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0"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61"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2"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3"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4"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5"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6"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7"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8"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9"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0"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1"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2"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3"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4"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5"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6"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7"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8"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9"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0"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1"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2"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3"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4"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5"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6"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7"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8"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89"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cxnSp>
        <p:nvCxnSpPr>
          <p:cNvPr id="91" name="直線コネクタ 90"/>
          <p:cNvCxnSpPr>
            <a:endCxn id="5" idx="1"/>
          </p:cNvCxnSpPr>
          <p:nvPr/>
        </p:nvCxnSpPr>
        <p:spPr>
          <a:xfrm>
            <a:off x="4002681" y="2105075"/>
            <a:ext cx="724883" cy="286644"/>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92" name="直線コネクタ 91"/>
          <p:cNvCxnSpPr/>
          <p:nvPr/>
        </p:nvCxnSpPr>
        <p:spPr>
          <a:xfrm flipV="1">
            <a:off x="3985376" y="2525194"/>
            <a:ext cx="742188" cy="251691"/>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93" name="直線コネクタ 92"/>
          <p:cNvCxnSpPr/>
          <p:nvPr/>
        </p:nvCxnSpPr>
        <p:spPr>
          <a:xfrm>
            <a:off x="5443542" y="2517157"/>
            <a:ext cx="899930" cy="23566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94" name="直線コネクタ 93"/>
          <p:cNvCxnSpPr/>
          <p:nvPr/>
        </p:nvCxnSpPr>
        <p:spPr>
          <a:xfrm flipV="1">
            <a:off x="5420849" y="2088740"/>
            <a:ext cx="950107" cy="18287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sp>
        <p:nvSpPr>
          <p:cNvPr id="95" name="正方形/長方形 94"/>
          <p:cNvSpPr/>
          <p:nvPr/>
        </p:nvSpPr>
        <p:spPr>
          <a:xfrm>
            <a:off x="4521267" y="1823413"/>
            <a:ext cx="1080502" cy="114417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6" name="テキスト ボックス 95"/>
          <p:cNvSpPr txBox="1"/>
          <p:nvPr/>
        </p:nvSpPr>
        <p:spPr>
          <a:xfrm>
            <a:off x="4530034" y="2718906"/>
            <a:ext cx="825661" cy="276999"/>
          </a:xfrm>
          <a:prstGeom prst="rect">
            <a:avLst/>
          </a:prstGeom>
          <a:noFill/>
        </p:spPr>
        <p:txBody>
          <a:bodyPr wrap="square" rtlCol="0">
            <a:spAutoFit/>
          </a:bodyPr>
          <a:lstStyle/>
          <a:p>
            <a:r>
              <a:rPr kumimoji="1" lang="ja-JP" altLang="en-US" sz="1200" b="1" dirty="0" smtClean="0">
                <a:solidFill>
                  <a:srgbClr val="FF0000"/>
                </a:solidFill>
              </a:rPr>
              <a:t>中継ＧＷ</a:t>
            </a:r>
            <a:endParaRPr kumimoji="1" lang="ja-JP" altLang="en-US" sz="1200" b="1" dirty="0">
              <a:solidFill>
                <a:srgbClr val="FF0000"/>
              </a:solidFill>
            </a:endParaRPr>
          </a:p>
        </p:txBody>
      </p:sp>
      <p:sp>
        <p:nvSpPr>
          <p:cNvPr id="97" name="角丸四角形 96"/>
          <p:cNvSpPr/>
          <p:nvPr/>
        </p:nvSpPr>
        <p:spPr>
          <a:xfrm>
            <a:off x="621990" y="1183086"/>
            <a:ext cx="4647204" cy="57758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3200" b="1" dirty="0" smtClean="0"/>
              <a:t>(1) </a:t>
            </a:r>
            <a:r>
              <a:rPr kumimoji="1" lang="ja-JP" altLang="en-US" sz="3200" b="1" dirty="0" smtClean="0"/>
              <a:t>スタンドアロン版</a:t>
            </a:r>
            <a:endParaRPr kumimoji="1" lang="ja-JP" altLang="en-US" sz="3200" b="1" dirty="0"/>
          </a:p>
        </p:txBody>
      </p:sp>
      <p:sp>
        <p:nvSpPr>
          <p:cNvPr id="98" name="左中かっこ 97"/>
          <p:cNvSpPr/>
          <p:nvPr/>
        </p:nvSpPr>
        <p:spPr>
          <a:xfrm rot="10800000">
            <a:off x="8503759" y="1629241"/>
            <a:ext cx="504497" cy="1521848"/>
          </a:xfrm>
          <a:prstGeom prst="lef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00" name="テキスト ボックス 99"/>
          <p:cNvSpPr txBox="1"/>
          <p:nvPr/>
        </p:nvSpPr>
        <p:spPr>
          <a:xfrm>
            <a:off x="9332043" y="2025448"/>
            <a:ext cx="2238704" cy="923330"/>
          </a:xfrm>
          <a:prstGeom prst="rect">
            <a:avLst/>
          </a:prstGeom>
          <a:noFill/>
        </p:spPr>
        <p:txBody>
          <a:bodyPr wrap="square" rtlCol="0">
            <a:spAutoFit/>
          </a:bodyPr>
          <a:lstStyle/>
          <a:p>
            <a:r>
              <a:rPr kumimoji="1" lang="ja-JP" altLang="en-US" dirty="0" smtClean="0"/>
              <a:t>サーバー数に制限。</a:t>
            </a:r>
            <a:endParaRPr kumimoji="1" lang="en-US" altLang="ja-JP" dirty="0" smtClean="0"/>
          </a:p>
          <a:p>
            <a:r>
              <a:rPr kumimoji="1" lang="ja-JP" altLang="en-US" dirty="0" smtClean="0"/>
              <a:t>最大 </a:t>
            </a:r>
            <a:r>
              <a:rPr kumimoji="1" lang="en-US" altLang="ja-JP" dirty="0" smtClean="0"/>
              <a:t>500 </a:t>
            </a:r>
            <a:r>
              <a:rPr kumimoji="1" lang="ja-JP" altLang="en-US" dirty="0" smtClean="0"/>
              <a:t>ホストまで</a:t>
            </a:r>
          </a:p>
          <a:p>
            <a:r>
              <a:rPr kumimoji="1" lang="ja-JP" altLang="en-US" dirty="0" smtClean="0"/>
              <a:t>同時接続可能。</a:t>
            </a:r>
            <a:endParaRPr kumimoji="1" lang="ja-JP" altLang="en-US" dirty="0"/>
          </a:p>
        </p:txBody>
      </p:sp>
      <p:sp>
        <p:nvSpPr>
          <p:cNvPr id="101" name="テキスト ボックス 100"/>
          <p:cNvSpPr txBox="1"/>
          <p:nvPr/>
        </p:nvSpPr>
        <p:spPr>
          <a:xfrm>
            <a:off x="5374474" y="1163266"/>
            <a:ext cx="3013237" cy="646331"/>
          </a:xfrm>
          <a:prstGeom prst="rect">
            <a:avLst/>
          </a:prstGeom>
          <a:noFill/>
        </p:spPr>
        <p:txBody>
          <a:bodyPr wrap="square" rtlCol="0">
            <a:spAutoFit/>
          </a:bodyPr>
          <a:lstStyle/>
          <a:p>
            <a:r>
              <a:rPr kumimoji="1" lang="en-US" altLang="ja-JP" dirty="0" smtClean="0"/>
              <a:t>1 </a:t>
            </a:r>
            <a:r>
              <a:rPr kumimoji="1" lang="ja-JP" altLang="en-US" dirty="0" smtClean="0"/>
              <a:t>台の </a:t>
            </a:r>
            <a:r>
              <a:rPr kumimoji="1" lang="en-US" altLang="ja-JP" dirty="0" smtClean="0"/>
              <a:t>Linux </a:t>
            </a:r>
            <a:r>
              <a:rPr kumimoji="1" lang="ja-JP" altLang="en-US" dirty="0" smtClean="0"/>
              <a:t>ホストが</a:t>
            </a:r>
            <a:endParaRPr kumimoji="1" lang="en-US" altLang="ja-JP" dirty="0" smtClean="0"/>
          </a:p>
          <a:p>
            <a:r>
              <a:rPr kumimoji="1" lang="ja-JP" altLang="en-US" dirty="0" smtClean="0"/>
              <a:t>中継 </a:t>
            </a:r>
            <a:r>
              <a:rPr kumimoji="1" lang="en-US" altLang="ja-JP" dirty="0" smtClean="0"/>
              <a:t>GW </a:t>
            </a:r>
            <a:r>
              <a:rPr kumimoji="1" lang="ja-JP" altLang="en-US" dirty="0" smtClean="0"/>
              <a:t>になる。</a:t>
            </a:r>
            <a:endParaRPr kumimoji="1" lang="ja-JP" altLang="en-US" dirty="0"/>
          </a:p>
        </p:txBody>
      </p:sp>
      <p:pic>
        <p:nvPicPr>
          <p:cNvPr id="102" name="図 101"/>
          <p:cNvPicPr>
            <a:picLocks noChangeAspect="1"/>
          </p:cNvPicPr>
          <p:nvPr/>
        </p:nvPicPr>
        <p:blipFill>
          <a:blip r:embed="rId2"/>
          <a:stretch>
            <a:fillRect/>
          </a:stretch>
        </p:blipFill>
        <p:spPr>
          <a:xfrm>
            <a:off x="4727564" y="5576947"/>
            <a:ext cx="723381" cy="766322"/>
          </a:xfrm>
          <a:prstGeom prst="rect">
            <a:avLst/>
          </a:prstGeom>
        </p:spPr>
      </p:pic>
      <p:pic>
        <p:nvPicPr>
          <p:cNvPr id="104"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3043291" y="5413671"/>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5"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3043291" y="6023766"/>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6" name="Picture 4"/>
          <p:cNvPicPr>
            <a:picLocks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6912516" y="4321029"/>
            <a:ext cx="1191224" cy="21098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07" name="Group 3337"/>
          <p:cNvGrpSpPr>
            <a:grpSpLocks/>
          </p:cNvGrpSpPr>
          <p:nvPr/>
        </p:nvGrpSpPr>
        <p:grpSpPr bwMode="auto">
          <a:xfrm>
            <a:off x="6325149" y="5398967"/>
            <a:ext cx="794015" cy="562049"/>
            <a:chOff x="258" y="972"/>
            <a:chExt cx="780" cy="685"/>
          </a:xfrm>
        </p:grpSpPr>
        <p:sp>
          <p:nvSpPr>
            <p:cNvPr id="108"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09"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0"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11"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2"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3"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4"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5"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6"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7"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18"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9"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0"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1"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2"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3"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4"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5"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6"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7"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8"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9"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0"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1"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2"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3"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4"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5"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6"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7"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8"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9"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0"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1"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2"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3"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4"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5"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46"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grpSp>
        <p:nvGrpSpPr>
          <p:cNvPr id="147" name="Group 3337"/>
          <p:cNvGrpSpPr>
            <a:grpSpLocks/>
          </p:cNvGrpSpPr>
          <p:nvPr/>
        </p:nvGrpSpPr>
        <p:grpSpPr bwMode="auto">
          <a:xfrm>
            <a:off x="6325149" y="6013959"/>
            <a:ext cx="794015" cy="562049"/>
            <a:chOff x="258" y="972"/>
            <a:chExt cx="780" cy="685"/>
          </a:xfrm>
        </p:grpSpPr>
        <p:sp>
          <p:nvSpPr>
            <p:cNvPr id="148"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49"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0"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51"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2"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3"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4"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5"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6"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7"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58"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9"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0"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1"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2"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3"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4"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5"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6"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7"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8"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9"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0"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1"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2"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3"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4"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5"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6"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7"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8"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9"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0"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1"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2"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3"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4"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5"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86"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cxnSp>
        <p:nvCxnSpPr>
          <p:cNvPr id="188" name="直線コネクタ 187"/>
          <p:cNvCxnSpPr>
            <a:endCxn id="102" idx="1"/>
          </p:cNvCxnSpPr>
          <p:nvPr/>
        </p:nvCxnSpPr>
        <p:spPr>
          <a:xfrm>
            <a:off x="4002681" y="5673464"/>
            <a:ext cx="724883" cy="286644"/>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89" name="直線コネクタ 188"/>
          <p:cNvCxnSpPr/>
          <p:nvPr/>
        </p:nvCxnSpPr>
        <p:spPr>
          <a:xfrm flipV="1">
            <a:off x="3985376" y="6093583"/>
            <a:ext cx="742188" cy="251691"/>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90" name="直線コネクタ 189"/>
          <p:cNvCxnSpPr/>
          <p:nvPr/>
        </p:nvCxnSpPr>
        <p:spPr>
          <a:xfrm>
            <a:off x="5443542" y="6085546"/>
            <a:ext cx="899930" cy="23566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91" name="直線コネクタ 190"/>
          <p:cNvCxnSpPr/>
          <p:nvPr/>
        </p:nvCxnSpPr>
        <p:spPr>
          <a:xfrm flipV="1">
            <a:off x="5420849" y="5657129"/>
            <a:ext cx="950107" cy="18287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sp>
        <p:nvSpPr>
          <p:cNvPr id="192" name="正方形/長方形 191"/>
          <p:cNvSpPr/>
          <p:nvPr/>
        </p:nvSpPr>
        <p:spPr>
          <a:xfrm>
            <a:off x="4521267" y="4123722"/>
            <a:ext cx="1080502" cy="263096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3" name="テキスト ボックス 192"/>
          <p:cNvSpPr txBox="1"/>
          <p:nvPr/>
        </p:nvSpPr>
        <p:spPr>
          <a:xfrm>
            <a:off x="4530034" y="6287295"/>
            <a:ext cx="825661" cy="461665"/>
          </a:xfrm>
          <a:prstGeom prst="rect">
            <a:avLst/>
          </a:prstGeom>
          <a:noFill/>
        </p:spPr>
        <p:txBody>
          <a:bodyPr wrap="square" rtlCol="0">
            <a:spAutoFit/>
          </a:bodyPr>
          <a:lstStyle/>
          <a:p>
            <a:r>
              <a:rPr kumimoji="1" lang="ja-JP" altLang="en-US" sz="1200" b="1" dirty="0" smtClean="0">
                <a:solidFill>
                  <a:srgbClr val="FF0000"/>
                </a:solidFill>
              </a:rPr>
              <a:t>中継ＧＷクラスタ</a:t>
            </a:r>
            <a:endParaRPr kumimoji="1" lang="ja-JP" altLang="en-US" sz="1200" b="1" dirty="0">
              <a:solidFill>
                <a:srgbClr val="FF0000"/>
              </a:solidFill>
            </a:endParaRPr>
          </a:p>
        </p:txBody>
      </p:sp>
      <p:sp>
        <p:nvSpPr>
          <p:cNvPr id="194" name="角丸四角形 193"/>
          <p:cNvSpPr/>
          <p:nvPr/>
        </p:nvSpPr>
        <p:spPr>
          <a:xfrm>
            <a:off x="621990" y="3472710"/>
            <a:ext cx="4647204" cy="577580"/>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3200" b="1" dirty="0" smtClean="0"/>
              <a:t>(2) </a:t>
            </a:r>
            <a:r>
              <a:rPr kumimoji="1" lang="ja-JP" altLang="en-US" sz="3200" b="1" dirty="0" smtClean="0"/>
              <a:t>ハイパースケール版</a:t>
            </a:r>
            <a:endParaRPr kumimoji="1" lang="ja-JP" altLang="en-US" sz="3200" b="1" dirty="0"/>
          </a:p>
        </p:txBody>
      </p:sp>
      <p:pic>
        <p:nvPicPr>
          <p:cNvPr id="198" name="図 197"/>
          <p:cNvPicPr>
            <a:picLocks noChangeAspect="1"/>
          </p:cNvPicPr>
          <p:nvPr/>
        </p:nvPicPr>
        <p:blipFill>
          <a:blip r:embed="rId2"/>
          <a:stretch>
            <a:fillRect/>
          </a:stretch>
        </p:blipFill>
        <p:spPr>
          <a:xfrm>
            <a:off x="4726777" y="5104464"/>
            <a:ext cx="723381" cy="766322"/>
          </a:xfrm>
          <a:prstGeom prst="rect">
            <a:avLst/>
          </a:prstGeom>
        </p:spPr>
      </p:pic>
      <p:pic>
        <p:nvPicPr>
          <p:cNvPr id="199" name="図 198"/>
          <p:cNvPicPr>
            <a:picLocks noChangeAspect="1"/>
          </p:cNvPicPr>
          <p:nvPr/>
        </p:nvPicPr>
        <p:blipFill>
          <a:blip r:embed="rId2"/>
          <a:stretch>
            <a:fillRect/>
          </a:stretch>
        </p:blipFill>
        <p:spPr>
          <a:xfrm>
            <a:off x="4720161" y="4597508"/>
            <a:ext cx="723381" cy="766322"/>
          </a:xfrm>
          <a:prstGeom prst="rect">
            <a:avLst/>
          </a:prstGeom>
        </p:spPr>
      </p:pic>
      <p:pic>
        <p:nvPicPr>
          <p:cNvPr id="200"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3058733" y="4834155"/>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2"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3031347" y="4260800"/>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228" name="直線コネクタ 227"/>
          <p:cNvCxnSpPr/>
          <p:nvPr/>
        </p:nvCxnSpPr>
        <p:spPr>
          <a:xfrm>
            <a:off x="4009706" y="5129932"/>
            <a:ext cx="724883" cy="286644"/>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229" name="直線コネクタ 228"/>
          <p:cNvCxnSpPr/>
          <p:nvPr/>
        </p:nvCxnSpPr>
        <p:spPr>
          <a:xfrm>
            <a:off x="3985432" y="4635034"/>
            <a:ext cx="724883" cy="286644"/>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grpSp>
        <p:nvGrpSpPr>
          <p:cNvPr id="230" name="Group 3337"/>
          <p:cNvGrpSpPr>
            <a:grpSpLocks/>
          </p:cNvGrpSpPr>
          <p:nvPr/>
        </p:nvGrpSpPr>
        <p:grpSpPr bwMode="auto">
          <a:xfrm>
            <a:off x="6325149" y="4776080"/>
            <a:ext cx="794015" cy="562049"/>
            <a:chOff x="258" y="972"/>
            <a:chExt cx="780" cy="685"/>
          </a:xfrm>
        </p:grpSpPr>
        <p:sp>
          <p:nvSpPr>
            <p:cNvPr id="231"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232"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3"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34"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5"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6"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7"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8"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9"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0"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41"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2"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3"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4"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5"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6"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7"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8"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9"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0"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1"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2"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3"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4"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5"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6"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7"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8"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9"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0"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1"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2"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3"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4"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5"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6"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7"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8"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269"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grpSp>
        <p:nvGrpSpPr>
          <p:cNvPr id="270" name="Group 3337"/>
          <p:cNvGrpSpPr>
            <a:grpSpLocks/>
          </p:cNvGrpSpPr>
          <p:nvPr/>
        </p:nvGrpSpPr>
        <p:grpSpPr bwMode="auto">
          <a:xfrm>
            <a:off x="6304281" y="4066233"/>
            <a:ext cx="794015" cy="562049"/>
            <a:chOff x="258" y="972"/>
            <a:chExt cx="780" cy="685"/>
          </a:xfrm>
        </p:grpSpPr>
        <p:sp>
          <p:nvSpPr>
            <p:cNvPr id="271"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272"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3"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74"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5"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6"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7"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8"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9"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0"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81"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2"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3"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4"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5"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6"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7"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8"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9"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0"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1"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2"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3"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4"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5"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6"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7"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8"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9"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0"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1"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2"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3"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4"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5"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6"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7"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8"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309"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cxnSp>
        <p:nvCxnSpPr>
          <p:cNvPr id="310" name="直線コネクタ 309"/>
          <p:cNvCxnSpPr/>
          <p:nvPr/>
        </p:nvCxnSpPr>
        <p:spPr>
          <a:xfrm flipV="1">
            <a:off x="5452886" y="5223145"/>
            <a:ext cx="950107" cy="18287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311" name="直線コネクタ 310"/>
          <p:cNvCxnSpPr>
            <a:endCxn id="279" idx="1"/>
          </p:cNvCxnSpPr>
          <p:nvPr/>
        </p:nvCxnSpPr>
        <p:spPr>
          <a:xfrm flipV="1">
            <a:off x="5468798" y="4497822"/>
            <a:ext cx="908777" cy="43534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sp>
        <p:nvSpPr>
          <p:cNvPr id="313" name="テキスト ボックス 312"/>
          <p:cNvSpPr txBox="1"/>
          <p:nvPr/>
        </p:nvSpPr>
        <p:spPr>
          <a:xfrm>
            <a:off x="5287814" y="3478318"/>
            <a:ext cx="3013237" cy="646331"/>
          </a:xfrm>
          <a:prstGeom prst="rect">
            <a:avLst/>
          </a:prstGeom>
          <a:noFill/>
        </p:spPr>
        <p:txBody>
          <a:bodyPr wrap="square" rtlCol="0">
            <a:spAutoFit/>
          </a:bodyPr>
          <a:lstStyle/>
          <a:p>
            <a:r>
              <a:rPr lang="ja-JP" altLang="en-US" dirty="0"/>
              <a:t>数台～</a:t>
            </a:r>
            <a:r>
              <a:rPr lang="ja-JP" altLang="en-US" dirty="0" smtClean="0"/>
              <a:t>数百台規模の冗長な </a:t>
            </a:r>
            <a:r>
              <a:rPr lang="en-US" altLang="ja-JP" dirty="0"/>
              <a:t>GW </a:t>
            </a:r>
            <a:r>
              <a:rPr lang="ja-JP" altLang="en-US" dirty="0"/>
              <a:t>クラスタを構築できる。</a:t>
            </a:r>
          </a:p>
        </p:txBody>
      </p:sp>
      <p:sp>
        <p:nvSpPr>
          <p:cNvPr id="314" name="テキスト ボックス 313"/>
          <p:cNvSpPr txBox="1"/>
          <p:nvPr/>
        </p:nvSpPr>
        <p:spPr>
          <a:xfrm>
            <a:off x="621990" y="1866680"/>
            <a:ext cx="2323602" cy="1754326"/>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smtClean="0"/>
              <a:t>中小企業で構築</a:t>
            </a:r>
          </a:p>
          <a:p>
            <a:pPr marL="285750" indent="-285750">
              <a:buFont typeface="Arial" panose="020B0604020202020204" pitchFamily="34" charset="0"/>
              <a:buChar char="•"/>
            </a:pPr>
            <a:r>
              <a:rPr kumimoji="1" lang="ja-JP" altLang="en-US" dirty="0" smtClean="0"/>
              <a:t>大企業の部署単位で構築</a:t>
            </a:r>
            <a:endParaRPr kumimoji="1" lang="en-US" altLang="ja-JP" dirty="0" smtClean="0"/>
          </a:p>
          <a:p>
            <a:pPr marL="285750" indent="-285750">
              <a:buFont typeface="Arial" panose="020B0604020202020204" pitchFamily="34" charset="0"/>
              <a:buChar char="•"/>
            </a:pPr>
            <a:r>
              <a:rPr lang="ja-JP" altLang="en-US" dirty="0"/>
              <a:t>冗長化とスケーラビリティの機能なし</a:t>
            </a:r>
          </a:p>
          <a:p>
            <a:pPr marL="285750" indent="-285750">
              <a:buFont typeface="Arial" panose="020B0604020202020204" pitchFamily="34" charset="0"/>
              <a:buChar char="•"/>
            </a:pPr>
            <a:endParaRPr kumimoji="1" lang="ja-JP" altLang="en-US" dirty="0"/>
          </a:p>
        </p:txBody>
      </p:sp>
      <p:sp>
        <p:nvSpPr>
          <p:cNvPr id="317" name="左中かっこ 316"/>
          <p:cNvSpPr/>
          <p:nvPr/>
        </p:nvSpPr>
        <p:spPr>
          <a:xfrm rot="10800000">
            <a:off x="8576108" y="3648253"/>
            <a:ext cx="504497" cy="2855549"/>
          </a:xfrm>
          <a:prstGeom prst="lef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18" name="テキスト ボックス 317"/>
          <p:cNvSpPr txBox="1"/>
          <p:nvPr/>
        </p:nvSpPr>
        <p:spPr>
          <a:xfrm>
            <a:off x="9332043" y="4366133"/>
            <a:ext cx="2238704" cy="1200329"/>
          </a:xfrm>
          <a:prstGeom prst="rect">
            <a:avLst/>
          </a:prstGeom>
          <a:noFill/>
        </p:spPr>
        <p:txBody>
          <a:bodyPr wrap="square" rtlCol="0">
            <a:spAutoFit/>
          </a:bodyPr>
          <a:lstStyle/>
          <a:p>
            <a:r>
              <a:rPr kumimoji="1" lang="ja-JP" altLang="en-US" dirty="0" smtClean="0"/>
              <a:t>サーバー数が事実上無制限。</a:t>
            </a:r>
          </a:p>
          <a:p>
            <a:r>
              <a:rPr lang="en-US" altLang="ja-JP" dirty="0" smtClean="0"/>
              <a:t>(1 </a:t>
            </a:r>
            <a:r>
              <a:rPr lang="ja-JP" altLang="en-US" dirty="0" smtClean="0"/>
              <a:t>システムあたり最大 </a:t>
            </a:r>
            <a:r>
              <a:rPr lang="en-US" altLang="ja-JP" dirty="0" smtClean="0"/>
              <a:t>30 </a:t>
            </a:r>
            <a:r>
              <a:rPr lang="ja-JP" altLang="en-US" dirty="0" smtClean="0"/>
              <a:t>万台程度を想定</a:t>
            </a:r>
            <a:r>
              <a:rPr lang="en-US" altLang="ja-JP" dirty="0" smtClean="0"/>
              <a:t>)</a:t>
            </a:r>
            <a:endParaRPr kumimoji="1" lang="ja-JP" altLang="en-US" dirty="0"/>
          </a:p>
        </p:txBody>
      </p:sp>
      <p:sp>
        <p:nvSpPr>
          <p:cNvPr id="319" name="テキスト ボックス 318"/>
          <p:cNvSpPr txBox="1"/>
          <p:nvPr/>
        </p:nvSpPr>
        <p:spPr>
          <a:xfrm>
            <a:off x="8957471" y="5672443"/>
            <a:ext cx="3009940" cy="1200329"/>
          </a:xfrm>
          <a:prstGeom prst="rect">
            <a:avLst/>
          </a:prstGeom>
          <a:noFill/>
        </p:spPr>
        <p:txBody>
          <a:bodyPr wrap="square" rtlCol="0">
            <a:spAutoFit/>
          </a:bodyPr>
          <a:lstStyle/>
          <a:p>
            <a:r>
              <a:rPr lang="en-US" altLang="ja-JP" dirty="0" smtClean="0"/>
              <a:t>500 </a:t>
            </a:r>
            <a:r>
              <a:rPr lang="ja-JP" altLang="en-US" dirty="0" smtClean="0"/>
              <a:t>～ </a:t>
            </a:r>
            <a:r>
              <a:rPr lang="en-US" altLang="ja-JP" dirty="0" smtClean="0"/>
              <a:t>1000 </a:t>
            </a:r>
            <a:r>
              <a:rPr lang="ja-JP" altLang="en-US" dirty="0" smtClean="0"/>
              <a:t>ホスト </a:t>
            </a:r>
            <a:r>
              <a:rPr lang="en-US" altLang="ja-JP" dirty="0" smtClean="0"/>
              <a:t>/ 1GW</a:t>
            </a:r>
          </a:p>
          <a:p>
            <a:r>
              <a:rPr kumimoji="1" lang="ja-JP" altLang="en-US" dirty="0" smtClean="0"/>
              <a:t>で構成。</a:t>
            </a:r>
            <a:endParaRPr kumimoji="1" lang="en-US" altLang="ja-JP" dirty="0" smtClean="0"/>
          </a:p>
          <a:p>
            <a:r>
              <a:rPr kumimoji="1" lang="ja-JP" altLang="en-US" dirty="0" smtClean="0"/>
              <a:t>例えば </a:t>
            </a:r>
            <a:r>
              <a:rPr kumimoji="1" lang="en-US" altLang="ja-JP" dirty="0" smtClean="0"/>
              <a:t>300 </a:t>
            </a:r>
            <a:r>
              <a:rPr kumimoji="1" lang="ja-JP" altLang="en-US" dirty="0" smtClean="0"/>
              <a:t>台の </a:t>
            </a:r>
            <a:r>
              <a:rPr kumimoji="1" lang="en-US" altLang="ja-JP" dirty="0" smtClean="0"/>
              <a:t>GW </a:t>
            </a:r>
            <a:r>
              <a:rPr kumimoji="1" lang="ja-JP" altLang="en-US" dirty="0" smtClean="0"/>
              <a:t>を設置することで </a:t>
            </a:r>
            <a:r>
              <a:rPr kumimoji="1" lang="en-US" altLang="ja-JP" dirty="0" smtClean="0"/>
              <a:t>30 </a:t>
            </a:r>
            <a:r>
              <a:rPr kumimoji="1" lang="ja-JP" altLang="en-US" dirty="0" smtClean="0"/>
              <a:t>万台程度をサポート。</a:t>
            </a:r>
            <a:endParaRPr kumimoji="1" lang="ja-JP" altLang="en-US" dirty="0"/>
          </a:p>
        </p:txBody>
      </p:sp>
      <p:sp>
        <p:nvSpPr>
          <p:cNvPr id="320" name="テキスト ボックス 319"/>
          <p:cNvSpPr txBox="1"/>
          <p:nvPr/>
        </p:nvSpPr>
        <p:spPr>
          <a:xfrm>
            <a:off x="4574902" y="4436626"/>
            <a:ext cx="1021049" cy="253916"/>
          </a:xfrm>
          <a:prstGeom prst="rect">
            <a:avLst/>
          </a:prstGeom>
          <a:noFill/>
        </p:spPr>
        <p:txBody>
          <a:bodyPr wrap="square" rtlCol="0">
            <a:spAutoFit/>
          </a:bodyPr>
          <a:lstStyle/>
          <a:p>
            <a:r>
              <a:rPr kumimoji="1" lang="ja-JP" altLang="en-US" sz="1050" b="1" dirty="0" smtClean="0"/>
              <a:t>コントローラ</a:t>
            </a:r>
            <a:endParaRPr kumimoji="1" lang="ja-JP" altLang="en-US" sz="1050" b="1" dirty="0"/>
          </a:p>
        </p:txBody>
      </p:sp>
      <p:sp>
        <p:nvSpPr>
          <p:cNvPr id="321" name="上矢印 320"/>
          <p:cNvSpPr/>
          <p:nvPr/>
        </p:nvSpPr>
        <p:spPr>
          <a:xfrm rot="16200000">
            <a:off x="9043080" y="1294076"/>
            <a:ext cx="724883" cy="704080"/>
          </a:xfrm>
          <a:prstGeom prst="up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2" name="テキスト ボックス 321"/>
          <p:cNvSpPr txBox="1"/>
          <p:nvPr/>
        </p:nvSpPr>
        <p:spPr>
          <a:xfrm>
            <a:off x="9835420" y="1492024"/>
            <a:ext cx="2222284" cy="338554"/>
          </a:xfrm>
          <a:prstGeom prst="rect">
            <a:avLst/>
          </a:prstGeom>
          <a:solidFill>
            <a:schemeClr val="accent4">
              <a:lumMod val="20000"/>
              <a:lumOff val="80000"/>
            </a:schemeClr>
          </a:solidFill>
        </p:spPr>
        <p:txBody>
          <a:bodyPr wrap="square" rtlCol="0">
            <a:spAutoFit/>
          </a:bodyPr>
          <a:lstStyle/>
          <a:p>
            <a:r>
              <a:rPr kumimoji="1" lang="ja-JP" altLang="en-US" sz="1600" b="1" dirty="0" smtClean="0">
                <a:solidFill>
                  <a:srgbClr val="C00000"/>
                </a:solidFill>
              </a:rPr>
              <a:t>本ドキュメントの対象。</a:t>
            </a:r>
            <a:endParaRPr kumimoji="1" lang="ja-JP" altLang="en-US" sz="1600" b="1" dirty="0">
              <a:solidFill>
                <a:srgbClr val="C00000"/>
              </a:solidFill>
            </a:endParaRPr>
          </a:p>
        </p:txBody>
      </p:sp>
      <p:sp>
        <p:nvSpPr>
          <p:cNvPr id="323" name="正方形/長方形 322"/>
          <p:cNvSpPr/>
          <p:nvPr/>
        </p:nvSpPr>
        <p:spPr>
          <a:xfrm>
            <a:off x="332741" y="1106905"/>
            <a:ext cx="11811133" cy="218570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6" name="テキスト ボックス 315"/>
          <p:cNvSpPr txBox="1"/>
          <p:nvPr/>
        </p:nvSpPr>
        <p:spPr>
          <a:xfrm>
            <a:off x="9181504" y="3584201"/>
            <a:ext cx="2535215" cy="584775"/>
          </a:xfrm>
          <a:prstGeom prst="rect">
            <a:avLst/>
          </a:prstGeom>
          <a:solidFill>
            <a:schemeClr val="bg1">
              <a:lumMod val="95000"/>
            </a:schemeClr>
          </a:solidFill>
        </p:spPr>
        <p:txBody>
          <a:bodyPr wrap="square" rtlCol="0">
            <a:spAutoFit/>
          </a:bodyPr>
          <a:lstStyle/>
          <a:p>
            <a:r>
              <a:rPr kumimoji="1" lang="ja-JP" altLang="en-US" sz="1600" b="1" dirty="0" smtClean="0"/>
              <a:t>「ハイパースケール版」</a:t>
            </a:r>
            <a:endParaRPr kumimoji="1" lang="en-US" altLang="ja-JP" sz="1600" b="1" dirty="0" smtClean="0"/>
          </a:p>
          <a:p>
            <a:r>
              <a:rPr kumimoji="1" lang="ja-JP" altLang="en-US" sz="1600" b="1" dirty="0" smtClean="0"/>
              <a:t>ドキュメントを参照。</a:t>
            </a:r>
            <a:endParaRPr kumimoji="1" lang="ja-JP" altLang="en-US" sz="1600" b="1" dirty="0"/>
          </a:p>
        </p:txBody>
      </p:sp>
      <p:sp>
        <p:nvSpPr>
          <p:cNvPr id="325" name="テキスト ボックス 324"/>
          <p:cNvSpPr txBox="1"/>
          <p:nvPr/>
        </p:nvSpPr>
        <p:spPr>
          <a:xfrm>
            <a:off x="495808" y="4154452"/>
            <a:ext cx="2534175" cy="2585323"/>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smtClean="0"/>
              <a:t>大企業全体で構築</a:t>
            </a:r>
            <a:endParaRPr kumimoji="1" lang="en-US" altLang="ja-JP" dirty="0" smtClean="0"/>
          </a:p>
          <a:p>
            <a:pPr marL="285750" indent="-285750">
              <a:buFont typeface="Arial" panose="020B0604020202020204" pitchFamily="34" charset="0"/>
              <a:buChar char="•"/>
            </a:pPr>
            <a:r>
              <a:rPr kumimoji="1" lang="ja-JP" altLang="en-US" dirty="0" smtClean="0"/>
              <a:t>大規模商用サービスとしてお客様に提供</a:t>
            </a:r>
            <a:endParaRPr kumimoji="1" lang="en-US" altLang="ja-JP" dirty="0" smtClean="0"/>
          </a:p>
          <a:p>
            <a:pPr marL="285750" indent="-285750">
              <a:buFont typeface="Arial" panose="020B0604020202020204" pitchFamily="34" charset="0"/>
              <a:buChar char="•"/>
            </a:pPr>
            <a:r>
              <a:rPr kumimoji="1" lang="ja-JP" altLang="en-US" dirty="0" smtClean="0"/>
              <a:t>「</a:t>
            </a:r>
            <a:r>
              <a:rPr kumimoji="1" lang="en-US" altLang="ja-JP" dirty="0" smtClean="0"/>
              <a:t>NTT </a:t>
            </a:r>
            <a:r>
              <a:rPr kumimoji="1" lang="ja-JP" altLang="en-US" dirty="0" smtClean="0"/>
              <a:t>東日本 </a:t>
            </a:r>
            <a:r>
              <a:rPr kumimoji="1" lang="en-US" altLang="ja-JP" dirty="0" smtClean="0"/>
              <a:t>- IPA </a:t>
            </a:r>
            <a:r>
              <a:rPr kumimoji="1" lang="ja-JP" altLang="en-US" dirty="0" smtClean="0"/>
              <a:t>シン・テレワークシステム パブリック版」のように、無償の実証実験として極めて膨大な数の無償版ユーザーに提供</a:t>
            </a:r>
            <a:endParaRPr kumimoji="1" lang="ja-JP" altLang="en-US" dirty="0"/>
          </a:p>
        </p:txBody>
      </p:sp>
      <p:grpSp>
        <p:nvGrpSpPr>
          <p:cNvPr id="315" name="Group 4338"/>
          <p:cNvGrpSpPr>
            <a:grpSpLocks/>
          </p:cNvGrpSpPr>
          <p:nvPr/>
        </p:nvGrpSpPr>
        <p:grpSpPr bwMode="auto">
          <a:xfrm>
            <a:off x="5086042" y="4201500"/>
            <a:ext cx="348484" cy="306332"/>
            <a:chOff x="536" y="997"/>
            <a:chExt cx="492" cy="685"/>
          </a:xfrm>
        </p:grpSpPr>
        <p:sp>
          <p:nvSpPr>
            <p:cNvPr id="324"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26"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27"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28"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29"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0"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331"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2"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3"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4"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35"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36"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7"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8"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9"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40"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41"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342"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43"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44"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45"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46"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47"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348"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grpSp>
        <p:nvGrpSpPr>
          <p:cNvPr id="349" name="Group 4338"/>
          <p:cNvGrpSpPr>
            <a:grpSpLocks/>
          </p:cNvGrpSpPr>
          <p:nvPr/>
        </p:nvGrpSpPr>
        <p:grpSpPr bwMode="auto">
          <a:xfrm>
            <a:off x="4654425" y="4186037"/>
            <a:ext cx="348484" cy="306332"/>
            <a:chOff x="536" y="997"/>
            <a:chExt cx="492" cy="685"/>
          </a:xfrm>
        </p:grpSpPr>
        <p:sp>
          <p:nvSpPr>
            <p:cNvPr id="350"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51"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52"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53"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54"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55"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356"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57"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58"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59"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60"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61"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62"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63"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64"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65"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66"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367"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68"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69"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70"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71"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72"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373"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Tree>
    <p:extLst>
      <p:ext uri="{BB962C8B-B14F-4D97-AF65-F5344CB8AC3E}">
        <p14:creationId xmlns:p14="http://schemas.microsoft.com/office/powerpoint/2010/main" val="166217894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047451"/>
          </a:xfrm>
        </p:spPr>
        <p:txBody>
          <a:bodyPr>
            <a:normAutofit/>
          </a:bodyPr>
          <a:lstStyle/>
          <a:p>
            <a:r>
              <a:rPr kumimoji="1" lang="ja-JP" altLang="en-US" sz="2400" dirty="0" smtClean="0"/>
              <a:t>中継ゲートウェイの </a:t>
            </a:r>
            <a:r>
              <a:rPr kumimoji="1" lang="en-US" altLang="ja-JP" sz="2400" dirty="0" smtClean="0"/>
              <a:t>bin </a:t>
            </a:r>
            <a:r>
              <a:rPr kumimoji="1" lang="ja-JP" altLang="en-US" sz="2400" dirty="0" smtClean="0"/>
              <a:t>ディレクトリにある </a:t>
            </a:r>
            <a:r>
              <a:rPr kumimoji="1" lang="en-US" altLang="ja-JP" sz="2400" dirty="0" smtClean="0"/>
              <a:t>“ThinGate.ini” </a:t>
            </a:r>
            <a:r>
              <a:rPr kumimoji="1" lang="ja-JP" altLang="en-US" sz="2400" dirty="0" smtClean="0"/>
              <a:t>ファイルを編集することで、中継ゲートウェイの動作を変更可能である。</a:t>
            </a:r>
            <a:r>
              <a:rPr kumimoji="1" lang="en-US" altLang="ja-JP" sz="2400" dirty="0" smtClean="0"/>
              <a:t>(</a:t>
            </a:r>
            <a:r>
              <a:rPr kumimoji="1" lang="ja-JP" altLang="en-US" sz="2400" dirty="0" smtClean="0"/>
              <a:t>いずれも「</a:t>
            </a:r>
            <a:r>
              <a:rPr kumimoji="1" lang="en-US" altLang="ja-JP" sz="2400" dirty="0" smtClean="0"/>
              <a:t>3-4</a:t>
            </a:r>
            <a:r>
              <a:rPr kumimoji="1" lang="ja-JP" altLang="en-US" sz="2400" dirty="0" smtClean="0"/>
              <a:t>」の手順でデーモン再起動が必要</a:t>
            </a:r>
            <a:r>
              <a:rPr kumimoji="1" lang="en-US" altLang="ja-JP" sz="2400" dirty="0" smtClean="0"/>
              <a:t>)</a:t>
            </a:r>
            <a:endParaRPr kumimoji="1" lang="ja-JP" altLang="en-US" sz="24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60</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5-6. </a:t>
            </a:r>
            <a:r>
              <a:rPr kumimoji="1" lang="ja-JP" altLang="en-US" dirty="0" smtClean="0"/>
              <a:t>中継ゲートウェイのより詳細な設定</a:t>
            </a:r>
            <a:endParaRPr kumimoji="1" lang="ja-JP" altLang="en-US" dirty="0"/>
          </a:p>
        </p:txBody>
      </p:sp>
      <p:sp>
        <p:nvSpPr>
          <p:cNvPr id="5" name="テキスト ボックス 4"/>
          <p:cNvSpPr txBox="1"/>
          <p:nvPr/>
        </p:nvSpPr>
        <p:spPr>
          <a:xfrm>
            <a:off x="717332" y="1995130"/>
            <a:ext cx="6976241" cy="4862870"/>
          </a:xfrm>
          <a:prstGeom prst="rect">
            <a:avLst/>
          </a:prstGeom>
          <a:noFill/>
          <a:ln>
            <a:solidFill>
              <a:schemeClr val="tx1"/>
            </a:solidFill>
          </a:ln>
        </p:spPr>
        <p:txBody>
          <a:bodyPr wrap="square" rtlCol="0">
            <a:spAutoFit/>
          </a:bodyPr>
          <a:lstStyle/>
          <a:p>
            <a:r>
              <a:rPr lang="en-US" altLang="ja-JP" sz="1000" dirty="0"/>
              <a:t>// </a:t>
            </a:r>
            <a:r>
              <a:rPr lang="ja-JP" altLang="en-US" sz="1000" dirty="0"/>
              <a:t>動作 </a:t>
            </a:r>
            <a:r>
              <a:rPr lang="en-US" altLang="ja-JP" sz="1000" dirty="0"/>
              <a:t>TCP </a:t>
            </a:r>
            <a:r>
              <a:rPr lang="ja-JP" altLang="en-US" sz="1000" dirty="0"/>
              <a:t>ポート</a:t>
            </a:r>
          </a:p>
          <a:p>
            <a:r>
              <a:rPr lang="en-US" altLang="ja-JP" sz="1000" dirty="0" err="1"/>
              <a:t>ListenPort</a:t>
            </a:r>
            <a:r>
              <a:rPr lang="en-US" altLang="ja-JP" sz="1000" dirty="0"/>
              <a:t> 		443</a:t>
            </a:r>
          </a:p>
          <a:p>
            <a:endParaRPr lang="en-US" altLang="ja-JP" sz="1000" dirty="0"/>
          </a:p>
          <a:p>
            <a:r>
              <a:rPr lang="en-US" altLang="ja-JP" sz="1000" dirty="0"/>
              <a:t>// </a:t>
            </a:r>
            <a:r>
              <a:rPr lang="ja-JP" altLang="en-US" sz="1000" dirty="0"/>
              <a:t>ゲートウェイ証明書</a:t>
            </a:r>
          </a:p>
          <a:p>
            <a:r>
              <a:rPr lang="en-US" altLang="ja-JP" sz="1000" dirty="0" err="1"/>
              <a:t>ServerCert</a:t>
            </a:r>
            <a:r>
              <a:rPr lang="en-US" altLang="ja-JP" sz="1000" dirty="0"/>
              <a:t>	@ThinGate.cer</a:t>
            </a:r>
          </a:p>
          <a:p>
            <a:r>
              <a:rPr lang="en-US" altLang="ja-JP" sz="1000" dirty="0" err="1"/>
              <a:t>ServerKey</a:t>
            </a:r>
            <a:r>
              <a:rPr lang="en-US" altLang="ja-JP" sz="1000" dirty="0"/>
              <a:t>	@</a:t>
            </a:r>
            <a:r>
              <a:rPr lang="en-US" altLang="ja-JP" sz="1000" dirty="0" err="1"/>
              <a:t>ThinGate.key</a:t>
            </a:r>
            <a:endParaRPr lang="en-US" altLang="ja-JP" sz="1000" dirty="0"/>
          </a:p>
          <a:p>
            <a:endParaRPr lang="en-US" altLang="ja-JP" sz="1000" dirty="0"/>
          </a:p>
          <a:p>
            <a:r>
              <a:rPr lang="en-US" altLang="ja-JP" sz="1000" dirty="0"/>
              <a:t>// </a:t>
            </a:r>
            <a:r>
              <a:rPr lang="ja-JP" altLang="en-US" sz="1000" dirty="0"/>
              <a:t>ゲートウェイ動作モード</a:t>
            </a:r>
          </a:p>
          <a:p>
            <a:r>
              <a:rPr lang="en-US" altLang="ja-JP" sz="1000" dirty="0" err="1"/>
              <a:t>StandaloneMode</a:t>
            </a:r>
            <a:r>
              <a:rPr lang="en-US" altLang="ja-JP" sz="1000" dirty="0"/>
              <a:t>	1</a:t>
            </a:r>
          </a:p>
          <a:p>
            <a:endParaRPr lang="en-US" altLang="ja-JP" sz="1000" dirty="0"/>
          </a:p>
          <a:p>
            <a:r>
              <a:rPr lang="en-US" altLang="ja-JP" sz="1000" dirty="0"/>
              <a:t>// DNS </a:t>
            </a:r>
            <a:r>
              <a:rPr lang="ja-JP" altLang="en-US" sz="1000" dirty="0"/>
              <a:t>逆引きをしない</a:t>
            </a:r>
          </a:p>
          <a:p>
            <a:r>
              <a:rPr lang="en-US" altLang="ja-JP" sz="1000" dirty="0" err="1"/>
              <a:t>NoLookupDnsHostname</a:t>
            </a:r>
            <a:r>
              <a:rPr lang="en-US" altLang="ja-JP" sz="1000" dirty="0"/>
              <a:t>	0</a:t>
            </a:r>
          </a:p>
          <a:p>
            <a:endParaRPr lang="en-US" altLang="ja-JP" sz="1000" dirty="0"/>
          </a:p>
          <a:p>
            <a:r>
              <a:rPr lang="en-US" altLang="ja-JP" sz="1000" dirty="0"/>
              <a:t>// </a:t>
            </a:r>
            <a:r>
              <a:rPr lang="en-US" altLang="ja-JP" sz="1000" dirty="0" err="1"/>
              <a:t>DoS</a:t>
            </a:r>
            <a:r>
              <a:rPr lang="en-US" altLang="ja-JP" sz="1000" dirty="0"/>
              <a:t> </a:t>
            </a:r>
            <a:r>
              <a:rPr lang="ja-JP" altLang="en-US" sz="1000" dirty="0"/>
              <a:t>攻撃防止を無効</a:t>
            </a:r>
          </a:p>
          <a:p>
            <a:r>
              <a:rPr lang="en-US" altLang="ja-JP" sz="1000" dirty="0" err="1"/>
              <a:t>DisableDoSProtection</a:t>
            </a:r>
            <a:r>
              <a:rPr lang="en-US" altLang="ja-JP" sz="1000" dirty="0"/>
              <a:t> 0</a:t>
            </a:r>
          </a:p>
          <a:p>
            <a:endParaRPr lang="en-US" altLang="ja-JP" sz="1000" dirty="0"/>
          </a:p>
          <a:p>
            <a:r>
              <a:rPr lang="en-US" altLang="ja-JP" sz="1000" dirty="0"/>
              <a:t>// </a:t>
            </a:r>
            <a:r>
              <a:rPr lang="ja-JP" altLang="en-US" sz="1000" dirty="0"/>
              <a:t>プライベート </a:t>
            </a:r>
            <a:r>
              <a:rPr lang="en-US" altLang="ja-JP" sz="1000" dirty="0"/>
              <a:t>IP LAN </a:t>
            </a:r>
            <a:r>
              <a:rPr lang="ja-JP" altLang="en-US" sz="1000" dirty="0"/>
              <a:t>内での登録</a:t>
            </a:r>
          </a:p>
          <a:p>
            <a:r>
              <a:rPr lang="en-US" altLang="ja-JP" sz="1000" dirty="0" err="1"/>
              <a:t>AllowPrivateIp</a:t>
            </a:r>
            <a:r>
              <a:rPr lang="en-US" altLang="ja-JP" sz="1000" dirty="0"/>
              <a:t>	1</a:t>
            </a:r>
          </a:p>
          <a:p>
            <a:r>
              <a:rPr lang="en-US" altLang="ja-JP" sz="1000" dirty="0" smtClean="0"/>
              <a:t>// </a:t>
            </a:r>
            <a:r>
              <a:rPr lang="ja-JP" altLang="en-US" sz="1000" dirty="0"/>
              <a:t>通信タイムアウト設定 </a:t>
            </a:r>
            <a:r>
              <a:rPr lang="en-US" altLang="ja-JP" sz="1000" dirty="0"/>
              <a:t>(</a:t>
            </a:r>
            <a:r>
              <a:rPr lang="en-US" altLang="ja-JP" sz="1000" dirty="0" err="1"/>
              <a:t>msecs</a:t>
            </a:r>
            <a:r>
              <a:rPr lang="en-US" altLang="ja-JP" sz="1000" dirty="0"/>
              <a:t>)</a:t>
            </a:r>
          </a:p>
          <a:p>
            <a:r>
              <a:rPr lang="en-US" altLang="ja-JP" sz="1000" dirty="0" err="1"/>
              <a:t>TunnelTimeout</a:t>
            </a:r>
            <a:r>
              <a:rPr lang="en-US" altLang="ja-JP" sz="1000" dirty="0"/>
              <a:t>				30000</a:t>
            </a:r>
          </a:p>
          <a:p>
            <a:r>
              <a:rPr lang="en-US" altLang="ja-JP" sz="1000" dirty="0" err="1"/>
              <a:t>TunnelKeepAlive</a:t>
            </a:r>
            <a:r>
              <a:rPr lang="en-US" altLang="ja-JP" sz="1000" dirty="0"/>
              <a:t>				10000</a:t>
            </a:r>
          </a:p>
          <a:p>
            <a:r>
              <a:rPr lang="en-US" altLang="ja-JP" sz="1000" dirty="0" err="1"/>
              <a:t>TunnelUseAggressiveTimeout</a:t>
            </a:r>
            <a:r>
              <a:rPr lang="en-US" altLang="ja-JP" sz="1000" dirty="0"/>
              <a:t>	</a:t>
            </a:r>
            <a:r>
              <a:rPr lang="en-US" altLang="ja-JP" sz="1000" dirty="0" smtClean="0"/>
              <a:t>1</a:t>
            </a:r>
            <a:endParaRPr lang="en-US" altLang="ja-JP" sz="1000" dirty="0"/>
          </a:p>
          <a:p>
            <a:r>
              <a:rPr lang="en-US" altLang="ja-JP" sz="1000" dirty="0"/>
              <a:t>// </a:t>
            </a:r>
            <a:r>
              <a:rPr lang="ja-JP" altLang="en-US" sz="1000" dirty="0"/>
              <a:t>デバッグログ保存フラグ。ログを保存する場合は </a:t>
            </a:r>
            <a:r>
              <a:rPr lang="en-US" altLang="ja-JP" sz="1000" dirty="0"/>
              <a:t>1 </a:t>
            </a:r>
            <a:r>
              <a:rPr lang="ja-JP" altLang="en-US" sz="1000" dirty="0"/>
              <a:t>に設定すること。</a:t>
            </a:r>
            <a:r>
              <a:rPr lang="en-US" altLang="ja-JP" sz="1000" dirty="0"/>
              <a:t>(</a:t>
            </a:r>
            <a:r>
              <a:rPr lang="ja-JP" altLang="en-US" sz="1000" dirty="0"/>
              <a:t>ディスク容量と </a:t>
            </a:r>
            <a:r>
              <a:rPr lang="en-US" altLang="ja-JP" sz="1000" dirty="0"/>
              <a:t>I/O </a:t>
            </a:r>
            <a:r>
              <a:rPr lang="ja-JP" altLang="en-US" sz="1000" dirty="0"/>
              <a:t>時間を消費する。</a:t>
            </a:r>
            <a:r>
              <a:rPr lang="en-US" altLang="ja-JP" sz="1000" dirty="0"/>
              <a:t>)</a:t>
            </a:r>
          </a:p>
          <a:p>
            <a:r>
              <a:rPr lang="en-US" altLang="ja-JP" sz="1000" dirty="0" err="1"/>
              <a:t>SaveLog</a:t>
            </a:r>
            <a:r>
              <a:rPr lang="en-US" altLang="ja-JP" sz="1000" dirty="0"/>
              <a:t>              </a:t>
            </a:r>
            <a:r>
              <a:rPr lang="en-US" altLang="ja-JP" sz="1000" dirty="0" smtClean="0"/>
              <a:t>1</a:t>
            </a:r>
            <a:endParaRPr lang="en-US" altLang="ja-JP" sz="1000" dirty="0"/>
          </a:p>
          <a:p>
            <a:r>
              <a:rPr lang="en-US" altLang="ja-JP" sz="1000" dirty="0"/>
              <a:t>// OTP (</a:t>
            </a:r>
            <a:r>
              <a:rPr lang="ja-JP" altLang="en-US" sz="1000" dirty="0"/>
              <a:t>ワンタイムパスワード</a:t>
            </a:r>
            <a:r>
              <a:rPr lang="en-US" altLang="ja-JP" sz="1000" dirty="0"/>
              <a:t>) </a:t>
            </a:r>
            <a:r>
              <a:rPr lang="ja-JP" altLang="en-US" sz="1000" dirty="0"/>
              <a:t>送付用 </a:t>
            </a:r>
            <a:r>
              <a:rPr lang="en-US" altLang="ja-JP" sz="1000" dirty="0"/>
              <a:t>SMTP </a:t>
            </a:r>
            <a:r>
              <a:rPr lang="ja-JP" altLang="en-US" sz="1000" dirty="0"/>
              <a:t>サーバーの指定</a:t>
            </a:r>
          </a:p>
          <a:p>
            <a:r>
              <a:rPr lang="en-US" altLang="ja-JP" sz="1000" dirty="0"/>
              <a:t>// SMTP </a:t>
            </a:r>
            <a:r>
              <a:rPr lang="ja-JP" altLang="en-US" sz="1000" dirty="0"/>
              <a:t>における認証や </a:t>
            </a:r>
            <a:r>
              <a:rPr lang="en-US" altLang="ja-JP" sz="1000" dirty="0"/>
              <a:t>SSL </a:t>
            </a:r>
            <a:r>
              <a:rPr lang="ja-JP" altLang="en-US" sz="1000" dirty="0" err="1"/>
              <a:t>には</a:t>
            </a:r>
            <a:r>
              <a:rPr lang="ja-JP" altLang="en-US" sz="1000" dirty="0"/>
              <a:t>対応しておりません</a:t>
            </a:r>
            <a:r>
              <a:rPr lang="ja-JP" altLang="en-US" sz="1000" dirty="0" smtClean="0"/>
              <a:t>。</a:t>
            </a:r>
            <a:endParaRPr lang="en-US" altLang="ja-JP" sz="1000" dirty="0"/>
          </a:p>
          <a:p>
            <a:r>
              <a:rPr lang="en-US" altLang="ja-JP" sz="1000" dirty="0"/>
              <a:t>// SMTP </a:t>
            </a:r>
            <a:r>
              <a:rPr lang="ja-JP" altLang="en-US" sz="1000" dirty="0"/>
              <a:t>サーバー側の設定を適用に実施し、</a:t>
            </a:r>
          </a:p>
          <a:p>
            <a:r>
              <a:rPr lang="en-US" altLang="ja-JP" sz="1000" dirty="0"/>
              <a:t>// </a:t>
            </a:r>
            <a:r>
              <a:rPr lang="ja-JP" altLang="en-US" sz="1000" dirty="0"/>
              <a:t>このホストからの </a:t>
            </a:r>
            <a:r>
              <a:rPr lang="en-US" altLang="ja-JP" sz="1000" dirty="0"/>
              <a:t>SMTP </a:t>
            </a:r>
            <a:r>
              <a:rPr lang="ja-JP" altLang="en-US" sz="1000" dirty="0"/>
              <a:t>接続に対して、ユーザー認証・</a:t>
            </a:r>
            <a:r>
              <a:rPr lang="en-US" altLang="ja-JP" sz="1000" dirty="0"/>
              <a:t>SSL </a:t>
            </a:r>
            <a:r>
              <a:rPr lang="ja-JP" altLang="en-US" sz="1000" dirty="0"/>
              <a:t>なしで送付できる設定としてください。</a:t>
            </a:r>
          </a:p>
          <a:p>
            <a:r>
              <a:rPr lang="en-US" altLang="ja-JP" sz="1000" dirty="0" err="1"/>
              <a:t>SmtpServerHostname</a:t>
            </a:r>
            <a:r>
              <a:rPr lang="en-US" altLang="ja-JP" sz="1000" dirty="0"/>
              <a:t>			192.168.3.50</a:t>
            </a:r>
          </a:p>
          <a:p>
            <a:r>
              <a:rPr lang="en-US" altLang="ja-JP" sz="1000" dirty="0" err="1"/>
              <a:t>SmtpServerPort</a:t>
            </a:r>
            <a:r>
              <a:rPr lang="en-US" altLang="ja-JP" sz="1000" dirty="0"/>
              <a:t>				25</a:t>
            </a:r>
          </a:p>
          <a:p>
            <a:r>
              <a:rPr lang="en-US" altLang="ja-JP" sz="1000" dirty="0" err="1"/>
              <a:t>SmtpOtpFrom</a:t>
            </a:r>
            <a:r>
              <a:rPr lang="en-US" altLang="ja-JP" sz="1000" dirty="0"/>
              <a:t>					telework@example.org</a:t>
            </a:r>
            <a:endParaRPr kumimoji="1" lang="ja-JP" altLang="en-US" sz="1000" dirty="0"/>
          </a:p>
        </p:txBody>
      </p:sp>
      <p:sp>
        <p:nvSpPr>
          <p:cNvPr id="6" name="正方形/長方形 5"/>
          <p:cNvSpPr/>
          <p:nvPr/>
        </p:nvSpPr>
        <p:spPr>
          <a:xfrm>
            <a:off x="728667" y="2181740"/>
            <a:ext cx="2274664" cy="20673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p:cNvSpPr/>
          <p:nvPr/>
        </p:nvSpPr>
        <p:spPr>
          <a:xfrm>
            <a:off x="736550" y="3710995"/>
            <a:ext cx="2274664" cy="20673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752315" y="4168195"/>
            <a:ext cx="2274664" cy="20673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760198" y="5707117"/>
            <a:ext cx="5932264" cy="109570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右矢印 9"/>
          <p:cNvSpPr/>
          <p:nvPr/>
        </p:nvSpPr>
        <p:spPr>
          <a:xfrm>
            <a:off x="3379488" y="2181740"/>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右矢印 10"/>
          <p:cNvSpPr/>
          <p:nvPr/>
        </p:nvSpPr>
        <p:spPr>
          <a:xfrm>
            <a:off x="3379487" y="3578771"/>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右矢印 11"/>
          <p:cNvSpPr/>
          <p:nvPr/>
        </p:nvSpPr>
        <p:spPr>
          <a:xfrm>
            <a:off x="3379486" y="4204363"/>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右矢印 12"/>
          <p:cNvSpPr/>
          <p:nvPr/>
        </p:nvSpPr>
        <p:spPr>
          <a:xfrm>
            <a:off x="6846176" y="5907235"/>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p:cNvSpPr txBox="1"/>
          <p:nvPr/>
        </p:nvSpPr>
        <p:spPr>
          <a:xfrm>
            <a:off x="4303985" y="2077198"/>
            <a:ext cx="6621829" cy="646331"/>
          </a:xfrm>
          <a:prstGeom prst="rect">
            <a:avLst/>
          </a:prstGeom>
          <a:solidFill>
            <a:srgbClr val="FFFFCC"/>
          </a:solidFill>
          <a:ln w="19050">
            <a:solidFill>
              <a:schemeClr val="tx1"/>
            </a:solidFill>
          </a:ln>
        </p:spPr>
        <p:txBody>
          <a:bodyPr wrap="square" rtlCol="0">
            <a:spAutoFit/>
          </a:bodyPr>
          <a:lstStyle/>
          <a:p>
            <a:r>
              <a:rPr kumimoji="1" lang="ja-JP" altLang="en-US" dirty="0" smtClean="0"/>
              <a:t>中継ゲートウェイの待受け </a:t>
            </a:r>
            <a:r>
              <a:rPr kumimoji="1" lang="en-US" altLang="ja-JP" dirty="0" smtClean="0"/>
              <a:t>TCP </a:t>
            </a:r>
            <a:r>
              <a:rPr kumimoji="1" lang="ja-JP" altLang="en-US" dirty="0" smtClean="0"/>
              <a:t>ポート </a:t>
            </a:r>
            <a:r>
              <a:rPr kumimoji="1" lang="en-US" altLang="ja-JP" dirty="0" smtClean="0"/>
              <a:t>(Listen </a:t>
            </a:r>
            <a:r>
              <a:rPr kumimoji="1" lang="ja-JP" altLang="en-US" dirty="0" smtClean="0"/>
              <a:t>するポート</a:t>
            </a:r>
            <a:r>
              <a:rPr kumimoji="1" lang="en-US" altLang="ja-JP" dirty="0" smtClean="0"/>
              <a:t>) </a:t>
            </a:r>
            <a:r>
              <a:rPr kumimoji="1" lang="ja-JP" altLang="en-US" dirty="0" smtClean="0"/>
              <a:t>を変更することができる。</a:t>
            </a:r>
            <a:endParaRPr lang="ja-JP" altLang="en-US" dirty="0" smtClean="0"/>
          </a:p>
        </p:txBody>
      </p:sp>
      <p:sp>
        <p:nvSpPr>
          <p:cNvPr id="15" name="テキスト ボックス 14"/>
          <p:cNvSpPr txBox="1"/>
          <p:nvPr/>
        </p:nvSpPr>
        <p:spPr>
          <a:xfrm>
            <a:off x="4303984" y="3387829"/>
            <a:ext cx="6621829" cy="646331"/>
          </a:xfrm>
          <a:prstGeom prst="rect">
            <a:avLst/>
          </a:prstGeom>
          <a:solidFill>
            <a:srgbClr val="FFFFCC"/>
          </a:solidFill>
          <a:ln w="19050">
            <a:solidFill>
              <a:schemeClr val="tx1"/>
            </a:solidFill>
          </a:ln>
        </p:spPr>
        <p:txBody>
          <a:bodyPr wrap="square" rtlCol="0">
            <a:spAutoFit/>
          </a:bodyPr>
          <a:lstStyle/>
          <a:p>
            <a:r>
              <a:rPr kumimoji="1" lang="en-US" altLang="ja-JP" dirty="0" smtClean="0"/>
              <a:t>1 </a:t>
            </a:r>
            <a:r>
              <a:rPr kumimoji="1" lang="ja-JP" altLang="en-US" dirty="0" smtClean="0"/>
              <a:t>にすると、</a:t>
            </a:r>
            <a:r>
              <a:rPr kumimoji="1" lang="en-US" altLang="ja-JP" dirty="0" smtClean="0"/>
              <a:t>DNS </a:t>
            </a:r>
            <a:r>
              <a:rPr kumimoji="1" lang="ja-JP" altLang="en-US" dirty="0" smtClean="0"/>
              <a:t>逆引きを無効化できる。接続を受付ける際のパフォーマンスが向上する。</a:t>
            </a:r>
            <a:endParaRPr lang="ja-JP" altLang="en-US" dirty="0" smtClean="0"/>
          </a:p>
        </p:txBody>
      </p:sp>
      <p:sp>
        <p:nvSpPr>
          <p:cNvPr id="16" name="テキスト ボックス 15"/>
          <p:cNvSpPr txBox="1"/>
          <p:nvPr/>
        </p:nvSpPr>
        <p:spPr>
          <a:xfrm>
            <a:off x="4303984" y="4146949"/>
            <a:ext cx="6621829" cy="646331"/>
          </a:xfrm>
          <a:prstGeom prst="rect">
            <a:avLst/>
          </a:prstGeom>
          <a:solidFill>
            <a:srgbClr val="FFFFCC"/>
          </a:solidFill>
          <a:ln w="19050">
            <a:solidFill>
              <a:schemeClr val="tx1"/>
            </a:solidFill>
          </a:ln>
        </p:spPr>
        <p:txBody>
          <a:bodyPr wrap="square" rtlCol="0">
            <a:spAutoFit/>
          </a:bodyPr>
          <a:lstStyle/>
          <a:p>
            <a:r>
              <a:rPr kumimoji="1" lang="en-US" altLang="ja-JP" dirty="0" smtClean="0"/>
              <a:t>1 </a:t>
            </a:r>
            <a:r>
              <a:rPr kumimoji="1" lang="ja-JP" altLang="en-US" dirty="0" smtClean="0"/>
              <a:t>にすると、組み込みの </a:t>
            </a:r>
            <a:r>
              <a:rPr kumimoji="1" lang="en-US" altLang="ja-JP" dirty="0" err="1" smtClean="0"/>
              <a:t>DoS</a:t>
            </a:r>
            <a:r>
              <a:rPr kumimoji="1" lang="en-US" altLang="ja-JP" dirty="0" smtClean="0"/>
              <a:t> </a:t>
            </a:r>
            <a:r>
              <a:rPr kumimoji="1" lang="ja-JP" altLang="en-US" dirty="0" smtClean="0"/>
              <a:t>攻撃対策機能 </a:t>
            </a:r>
            <a:r>
              <a:rPr kumimoji="1" lang="en-US" altLang="ja-JP" dirty="0" smtClean="0"/>
              <a:t>(</a:t>
            </a:r>
            <a:r>
              <a:rPr kumimoji="1" lang="ja-JP" altLang="en-US" dirty="0" smtClean="0"/>
              <a:t>同じ </a:t>
            </a:r>
            <a:r>
              <a:rPr kumimoji="1" lang="en-US" altLang="ja-JP" dirty="0" smtClean="0"/>
              <a:t>IP </a:t>
            </a:r>
            <a:r>
              <a:rPr kumimoji="1" lang="ja-JP" altLang="en-US" dirty="0" smtClean="0"/>
              <a:t>アドレスから大量の接続要求がきた場合に無視する</a:t>
            </a:r>
            <a:r>
              <a:rPr kumimoji="1" lang="en-US" altLang="ja-JP" dirty="0" smtClean="0"/>
              <a:t>) </a:t>
            </a:r>
            <a:r>
              <a:rPr kumimoji="1" lang="ja-JP" altLang="en-US" dirty="0" smtClean="0"/>
              <a:t>を </a:t>
            </a:r>
            <a:r>
              <a:rPr kumimoji="1" lang="en-US" altLang="ja-JP" dirty="0" smtClean="0"/>
              <a:t>OFF </a:t>
            </a:r>
            <a:r>
              <a:rPr kumimoji="1" lang="ja-JP" altLang="en-US" dirty="0" smtClean="0"/>
              <a:t>にすることができる。</a:t>
            </a:r>
            <a:endParaRPr lang="ja-JP" altLang="en-US" dirty="0" smtClean="0"/>
          </a:p>
        </p:txBody>
      </p:sp>
      <p:sp>
        <p:nvSpPr>
          <p:cNvPr id="17" name="テキスト ボックス 16"/>
          <p:cNvSpPr txBox="1"/>
          <p:nvPr/>
        </p:nvSpPr>
        <p:spPr>
          <a:xfrm>
            <a:off x="7693573" y="5602012"/>
            <a:ext cx="3946119" cy="1077218"/>
          </a:xfrm>
          <a:prstGeom prst="rect">
            <a:avLst/>
          </a:prstGeom>
          <a:solidFill>
            <a:srgbClr val="FFFFCC"/>
          </a:solidFill>
          <a:ln w="19050">
            <a:solidFill>
              <a:schemeClr val="tx1"/>
            </a:solidFill>
          </a:ln>
        </p:spPr>
        <p:txBody>
          <a:bodyPr wrap="square" rtlCol="0">
            <a:spAutoFit/>
          </a:bodyPr>
          <a:lstStyle/>
          <a:p>
            <a:r>
              <a:rPr kumimoji="1" lang="en-US" altLang="ja-JP" sz="1600" dirty="0" smtClean="0"/>
              <a:t>OTP (</a:t>
            </a:r>
            <a:r>
              <a:rPr kumimoji="1" lang="ja-JP" altLang="en-US" sz="1600" dirty="0" smtClean="0"/>
              <a:t>ワンタイムパスワード</a:t>
            </a:r>
            <a:r>
              <a:rPr kumimoji="1" lang="en-US" altLang="ja-JP" sz="1600" dirty="0" smtClean="0"/>
              <a:t>) </a:t>
            </a:r>
            <a:r>
              <a:rPr kumimoji="1" lang="ja-JP" altLang="en-US" sz="1600" dirty="0" smtClean="0"/>
              <a:t>機能を利用する場合の、</a:t>
            </a:r>
            <a:r>
              <a:rPr kumimoji="1" lang="en-US" altLang="ja-JP" sz="1600" dirty="0" smtClean="0"/>
              <a:t>OTP </a:t>
            </a:r>
            <a:r>
              <a:rPr kumimoji="1" lang="ja-JP" altLang="en-US" sz="1600" dirty="0" smtClean="0"/>
              <a:t>をメール送信するために必要な </a:t>
            </a:r>
            <a:r>
              <a:rPr kumimoji="1" lang="en-US" altLang="ja-JP" sz="1600" dirty="0" smtClean="0"/>
              <a:t>SMTP </a:t>
            </a:r>
            <a:r>
              <a:rPr kumimoji="1" lang="ja-JP" altLang="en-US" sz="1600" dirty="0" smtClean="0"/>
              <a:t>サーバーの設定である。</a:t>
            </a:r>
            <a:r>
              <a:rPr lang="en-US" altLang="ja-JP" sz="1600" dirty="0" smtClean="0"/>
              <a:t>OTP </a:t>
            </a:r>
            <a:r>
              <a:rPr lang="ja-JP" altLang="en-US" sz="1600" dirty="0" smtClean="0"/>
              <a:t>を利用する場合は、</a:t>
            </a:r>
            <a:r>
              <a:rPr kumimoji="1" lang="ja-JP" altLang="en-US" sz="1600" dirty="0" smtClean="0"/>
              <a:t>必ず設定をすること。</a:t>
            </a:r>
            <a:endParaRPr lang="ja-JP" altLang="en-US" sz="1600" dirty="0" smtClean="0"/>
          </a:p>
        </p:txBody>
      </p:sp>
      <p:sp>
        <p:nvSpPr>
          <p:cNvPr id="18" name="正方形/長方形 17"/>
          <p:cNvSpPr/>
          <p:nvPr/>
        </p:nvSpPr>
        <p:spPr>
          <a:xfrm>
            <a:off x="744433" y="5399690"/>
            <a:ext cx="5932264" cy="28377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右矢印 18"/>
          <p:cNvSpPr/>
          <p:nvPr/>
        </p:nvSpPr>
        <p:spPr>
          <a:xfrm rot="20402310">
            <a:off x="6827752" y="5069654"/>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テキスト ボックス 19"/>
          <p:cNvSpPr txBox="1"/>
          <p:nvPr/>
        </p:nvSpPr>
        <p:spPr>
          <a:xfrm>
            <a:off x="7558456" y="4863188"/>
            <a:ext cx="4485136" cy="646331"/>
          </a:xfrm>
          <a:prstGeom prst="rect">
            <a:avLst/>
          </a:prstGeom>
          <a:solidFill>
            <a:srgbClr val="FFFFCC"/>
          </a:solidFill>
          <a:ln w="19050">
            <a:solidFill>
              <a:schemeClr val="tx1"/>
            </a:solidFill>
          </a:ln>
        </p:spPr>
        <p:txBody>
          <a:bodyPr wrap="square" rtlCol="0">
            <a:spAutoFit/>
          </a:bodyPr>
          <a:lstStyle/>
          <a:p>
            <a:r>
              <a:rPr kumimoji="1" lang="en-US" altLang="ja-JP" sz="1200" dirty="0" smtClean="0"/>
              <a:t>1 </a:t>
            </a:r>
            <a:r>
              <a:rPr kumimoji="1" lang="ja-JP" altLang="en-US" sz="1200" dirty="0" smtClean="0"/>
              <a:t>の場合、動作ログを </a:t>
            </a:r>
            <a:r>
              <a:rPr kumimoji="1" lang="en-US" altLang="ja-JP" sz="1200" dirty="0" smtClean="0"/>
              <a:t>"</a:t>
            </a:r>
            <a:r>
              <a:rPr kumimoji="1" lang="en-US" altLang="ja-JP" sz="1200" dirty="0" err="1" smtClean="0"/>
              <a:t>gate_log</a:t>
            </a:r>
            <a:r>
              <a:rPr kumimoji="1" lang="en-US" altLang="ja-JP" sz="1200" dirty="0" smtClean="0"/>
              <a:t>" </a:t>
            </a:r>
            <a:r>
              <a:rPr kumimoji="1" lang="ja-JP" altLang="en-US" sz="1200" dirty="0" smtClean="0"/>
              <a:t>というディレクトリ名で保存する。</a:t>
            </a:r>
            <a:r>
              <a:rPr kumimoji="1" lang="en-US" altLang="ja-JP" sz="1200" dirty="0" smtClean="0"/>
              <a:t>0 </a:t>
            </a:r>
            <a:r>
              <a:rPr kumimoji="1" lang="ja-JP" altLang="en-US" sz="1200" dirty="0" smtClean="0"/>
              <a:t>の場合、保存しない。保存する場合、ディスク容量が逼迫するリスクがあるので、注意すること。構築者の責任で、古いログを自動削除すること。</a:t>
            </a:r>
          </a:p>
        </p:txBody>
      </p:sp>
    </p:spTree>
    <p:extLst>
      <p:ext uri="{BB962C8B-B14F-4D97-AF65-F5344CB8AC3E}">
        <p14:creationId xmlns:p14="http://schemas.microsoft.com/office/powerpoint/2010/main" val="399793344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61</a:t>
            </a:fld>
            <a:endParaRPr kumimoji="1" lang="ja-JP" altLang="en-US" dirty="0"/>
          </a:p>
        </p:txBody>
      </p:sp>
      <p:sp>
        <p:nvSpPr>
          <p:cNvPr id="5" name="タイトル 4"/>
          <p:cNvSpPr>
            <a:spLocks noGrp="1"/>
          </p:cNvSpPr>
          <p:nvPr>
            <p:ph type="title"/>
          </p:nvPr>
        </p:nvSpPr>
        <p:spPr/>
        <p:txBody>
          <a:bodyPr>
            <a:normAutofit fontScale="90000"/>
          </a:bodyPr>
          <a:lstStyle/>
          <a:p>
            <a:r>
              <a:rPr lang="en-US" altLang="ja-JP" dirty="0"/>
              <a:t>5-6. </a:t>
            </a:r>
            <a:r>
              <a:rPr lang="ja-JP" altLang="en-US" dirty="0"/>
              <a:t>中継ゲートウェイのより詳細な</a:t>
            </a:r>
            <a:r>
              <a:rPr lang="ja-JP" altLang="en-US" dirty="0" smtClean="0"/>
              <a:t>設定 </a:t>
            </a:r>
            <a:r>
              <a:rPr lang="en-US" altLang="ja-JP" dirty="0" smtClean="0"/>
              <a:t>(</a:t>
            </a:r>
            <a:r>
              <a:rPr lang="ja-JP" altLang="en-US" dirty="0" smtClean="0"/>
              <a:t>続き</a:t>
            </a:r>
            <a:r>
              <a:rPr lang="en-US" altLang="ja-JP" dirty="0" smtClean="0"/>
              <a:t>)</a:t>
            </a:r>
            <a:endParaRPr kumimoji="1" lang="ja-JP" altLang="en-US" dirty="0"/>
          </a:p>
        </p:txBody>
      </p:sp>
      <p:sp>
        <p:nvSpPr>
          <p:cNvPr id="7" name="テキスト ボックス 6"/>
          <p:cNvSpPr txBox="1"/>
          <p:nvPr/>
        </p:nvSpPr>
        <p:spPr>
          <a:xfrm>
            <a:off x="733096" y="3699968"/>
            <a:ext cx="6976241" cy="1323439"/>
          </a:xfrm>
          <a:prstGeom prst="rect">
            <a:avLst/>
          </a:prstGeom>
          <a:noFill/>
          <a:ln>
            <a:solidFill>
              <a:schemeClr val="tx1"/>
            </a:solidFill>
          </a:ln>
        </p:spPr>
        <p:txBody>
          <a:bodyPr wrap="square" rtlCol="0">
            <a:spAutoFit/>
          </a:bodyPr>
          <a:lstStyle/>
          <a:p>
            <a:r>
              <a:rPr lang="en-US" altLang="ja-JP" sz="1000" dirty="0"/>
              <a:t>// HTML5 </a:t>
            </a:r>
            <a:r>
              <a:rPr lang="ja-JP" altLang="en-US" sz="1000" dirty="0"/>
              <a:t>版 </a:t>
            </a:r>
            <a:r>
              <a:rPr lang="en-US" altLang="ja-JP" sz="1000" dirty="0"/>
              <a:t>Web </a:t>
            </a:r>
            <a:r>
              <a:rPr lang="ja-JP" altLang="en-US" sz="1000" dirty="0"/>
              <a:t>クライアント用 </a:t>
            </a:r>
            <a:r>
              <a:rPr lang="en-US" altLang="ja-JP" sz="1000" dirty="0"/>
              <a:t>Web </a:t>
            </a:r>
            <a:r>
              <a:rPr lang="ja-JP" altLang="en-US" sz="1000" dirty="0"/>
              <a:t>サーバー対応設定</a:t>
            </a:r>
          </a:p>
          <a:p>
            <a:r>
              <a:rPr lang="en-US" altLang="ja-JP" sz="1000" dirty="0" err="1"/>
              <a:t>ControllerGateSecretKey</a:t>
            </a:r>
            <a:r>
              <a:rPr lang="en-US" altLang="ja-JP" sz="1000" dirty="0"/>
              <a:t>     JuP4611KJd1dFTqenNpVPU6r</a:t>
            </a:r>
          </a:p>
          <a:p>
            <a:endParaRPr lang="en-US" altLang="ja-JP" sz="1000" dirty="0"/>
          </a:p>
          <a:p>
            <a:r>
              <a:rPr lang="en-US" altLang="ja-JP" sz="1000" dirty="0" err="1"/>
              <a:t>WebAppProxyBaseUrl</a:t>
            </a:r>
            <a:r>
              <a:rPr lang="en-US" altLang="ja-JP" sz="1000" dirty="0"/>
              <a:t>     https://127.0.0.1:7002/</a:t>
            </a:r>
          </a:p>
          <a:p>
            <a:r>
              <a:rPr lang="en-US" altLang="ja-JP" sz="1000" dirty="0" err="1"/>
              <a:t>WebAppCertListSrcUrl</a:t>
            </a:r>
            <a:r>
              <a:rPr lang="en-US" altLang="ja-JP" sz="1000" dirty="0"/>
              <a:t>   https://ssl-cert-server.websocket.jp/wildcard_cert_files/websocket.jp/latest/cert.cer</a:t>
            </a:r>
          </a:p>
          <a:p>
            <a:r>
              <a:rPr lang="en-US" altLang="ja-JP" sz="1000" dirty="0" err="1"/>
              <a:t>WebAppCertKeySrcUrl</a:t>
            </a:r>
            <a:r>
              <a:rPr lang="en-US" altLang="ja-JP" sz="1000" dirty="0"/>
              <a:t>    https://ssl-cert-server.websocket.jp/wildcard_cert_files/websocket.jp/latest/cert.key</a:t>
            </a:r>
          </a:p>
          <a:p>
            <a:r>
              <a:rPr lang="en-US" altLang="ja-JP" sz="1000" dirty="0" err="1"/>
              <a:t>WebAppCertBasicAuthUsername</a:t>
            </a:r>
            <a:r>
              <a:rPr lang="en-US" altLang="ja-JP" sz="1000" dirty="0"/>
              <a:t> user123</a:t>
            </a:r>
          </a:p>
          <a:p>
            <a:r>
              <a:rPr lang="en-US" altLang="ja-JP" sz="1000" dirty="0" err="1"/>
              <a:t>WebAppCertBasicAuthPassword</a:t>
            </a:r>
            <a:r>
              <a:rPr lang="en-US" altLang="ja-JP" sz="1000" dirty="0"/>
              <a:t> pass123</a:t>
            </a:r>
          </a:p>
        </p:txBody>
      </p:sp>
      <p:sp>
        <p:nvSpPr>
          <p:cNvPr id="8" name="正方形/長方形 7"/>
          <p:cNvSpPr/>
          <p:nvPr/>
        </p:nvSpPr>
        <p:spPr>
          <a:xfrm>
            <a:off x="733095" y="3862930"/>
            <a:ext cx="3176751" cy="20673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733095" y="4374930"/>
            <a:ext cx="5904187" cy="61701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右矢印 9"/>
          <p:cNvSpPr/>
          <p:nvPr/>
        </p:nvSpPr>
        <p:spPr>
          <a:xfrm rot="19082928">
            <a:off x="4028086" y="3400073"/>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4981900" y="1322783"/>
            <a:ext cx="6621829" cy="2246769"/>
          </a:xfrm>
          <a:prstGeom prst="rect">
            <a:avLst/>
          </a:prstGeom>
          <a:solidFill>
            <a:srgbClr val="FFFFCC"/>
          </a:solidFill>
          <a:ln w="19050">
            <a:solidFill>
              <a:schemeClr val="tx1"/>
            </a:solidFill>
          </a:ln>
        </p:spPr>
        <p:txBody>
          <a:bodyPr wrap="square" rtlCol="0">
            <a:spAutoFit/>
          </a:bodyPr>
          <a:lstStyle/>
          <a:p>
            <a:r>
              <a:rPr lang="en-US" altLang="ja-JP" sz="1400" dirty="0" err="1" smtClean="0"/>
              <a:t>ControllerGateSecretKey</a:t>
            </a:r>
            <a:r>
              <a:rPr lang="en-US" altLang="ja-JP" sz="1400" dirty="0" smtClean="0"/>
              <a:t> </a:t>
            </a:r>
            <a:r>
              <a:rPr lang="ja-JP" altLang="en-US" sz="1400" dirty="0" smtClean="0"/>
              <a:t>の値</a:t>
            </a:r>
            <a:r>
              <a:rPr kumimoji="1" lang="ja-JP" altLang="en-US" sz="1400" dirty="0" smtClean="0"/>
              <a:t>は、</a:t>
            </a:r>
            <a:r>
              <a:rPr lang="ja-JP" altLang="en-US" sz="1400" dirty="0" smtClean="0"/>
              <a:t>中継ゲートウェイと </a:t>
            </a:r>
            <a:r>
              <a:rPr lang="en-US" altLang="ja-JP" sz="1400" dirty="0" smtClean="0"/>
              <a:t>HTML5 </a:t>
            </a:r>
            <a:r>
              <a:rPr lang="ja-JP" altLang="en-US" sz="1400" dirty="0" smtClean="0"/>
              <a:t>版 </a:t>
            </a:r>
            <a:r>
              <a:rPr lang="en-US" altLang="ja-JP" sz="1400" dirty="0" smtClean="0"/>
              <a:t>Web </a:t>
            </a:r>
            <a:r>
              <a:rPr lang="ja-JP" altLang="en-US" sz="1400" dirty="0" smtClean="0"/>
              <a:t>クライアント用 </a:t>
            </a:r>
            <a:r>
              <a:rPr lang="en-US" altLang="ja-JP" sz="1400" dirty="0" smtClean="0"/>
              <a:t>Web </a:t>
            </a:r>
            <a:r>
              <a:rPr lang="ja-JP" altLang="en-US" sz="1400" dirty="0"/>
              <a:t>サーバーとの間で内部的に共有される秘密鍵である。「</a:t>
            </a:r>
            <a:r>
              <a:rPr lang="en-US" altLang="ja-JP" sz="1400" dirty="0"/>
              <a:t>HTML5 </a:t>
            </a:r>
            <a:r>
              <a:rPr lang="ja-JP" altLang="en-US" sz="1400" dirty="0"/>
              <a:t>版 </a:t>
            </a:r>
            <a:r>
              <a:rPr lang="en-US" altLang="ja-JP" sz="1400" dirty="0"/>
              <a:t>Web </a:t>
            </a:r>
            <a:r>
              <a:rPr lang="ja-JP" altLang="en-US" sz="1400" dirty="0"/>
              <a:t>クライアント用 </a:t>
            </a:r>
            <a:r>
              <a:rPr lang="en-US" altLang="ja-JP" sz="1400" dirty="0"/>
              <a:t>Web </a:t>
            </a:r>
            <a:r>
              <a:rPr lang="ja-JP" altLang="en-US" sz="1400" dirty="0"/>
              <a:t>サーバー」を運用している場合は</a:t>
            </a:r>
            <a:r>
              <a:rPr lang="ja-JP" altLang="en-US" sz="1400" dirty="0" smtClean="0"/>
              <a:t>、中継ゲートウェイから</a:t>
            </a:r>
            <a:r>
              <a:rPr lang="ja-JP" altLang="en-US" sz="1400" dirty="0"/>
              <a:t>みて、内部的に接続してきた「</a:t>
            </a:r>
            <a:r>
              <a:rPr lang="en-US" altLang="ja-JP" sz="1400" dirty="0"/>
              <a:t>HTML5 </a:t>
            </a:r>
            <a:r>
              <a:rPr lang="ja-JP" altLang="en-US" sz="1400" dirty="0"/>
              <a:t>版 </a:t>
            </a:r>
            <a:r>
              <a:rPr lang="en-US" altLang="ja-JP" sz="1400" dirty="0"/>
              <a:t>Web </a:t>
            </a:r>
            <a:r>
              <a:rPr lang="ja-JP" altLang="en-US" sz="1400" dirty="0"/>
              <a:t>クライアント用 </a:t>
            </a:r>
            <a:r>
              <a:rPr lang="en-US" altLang="ja-JP" sz="1400" dirty="0"/>
              <a:t>Web </a:t>
            </a:r>
            <a:r>
              <a:rPr lang="ja-JP" altLang="en-US" sz="1400" dirty="0"/>
              <a:t>サーバー」が正規なものであるかどうかの検証にも使用される。これを変更することにより、不正な第三者が、勝手に、あるコントローラに接続するための「</a:t>
            </a:r>
            <a:r>
              <a:rPr lang="en-US" altLang="ja-JP" sz="1400" dirty="0"/>
              <a:t>HTML5 </a:t>
            </a:r>
            <a:r>
              <a:rPr lang="ja-JP" altLang="en-US" sz="1400" dirty="0"/>
              <a:t>版 </a:t>
            </a:r>
            <a:r>
              <a:rPr lang="en-US" altLang="ja-JP" sz="1400" dirty="0"/>
              <a:t>Web </a:t>
            </a:r>
            <a:r>
              <a:rPr lang="ja-JP" altLang="en-US" sz="1400" dirty="0"/>
              <a:t>クライアント用 </a:t>
            </a:r>
            <a:r>
              <a:rPr lang="en-US" altLang="ja-JP" sz="1400" dirty="0"/>
              <a:t>Web </a:t>
            </a:r>
            <a:r>
              <a:rPr lang="ja-JP" altLang="en-US" sz="1400" dirty="0"/>
              <a:t>サーバー」を構築することを避けることができる</a:t>
            </a:r>
            <a:r>
              <a:rPr lang="ja-JP" altLang="en-US" sz="1400" dirty="0" smtClean="0"/>
              <a:t>。</a:t>
            </a:r>
            <a:endParaRPr lang="en-US" altLang="ja-JP" sz="1400" dirty="0" smtClean="0"/>
          </a:p>
          <a:p>
            <a:r>
              <a:rPr lang="ja-JP" altLang="en-US" sz="1400" dirty="0" smtClean="0"/>
              <a:t>この値を変更する</a:t>
            </a:r>
            <a:r>
              <a:rPr lang="ja-JP" altLang="en-US" sz="1400" dirty="0"/>
              <a:t>場合、 「</a:t>
            </a:r>
            <a:r>
              <a:rPr lang="en-US" altLang="ja-JP" sz="1400" dirty="0"/>
              <a:t>HTML5 </a:t>
            </a:r>
            <a:r>
              <a:rPr lang="ja-JP" altLang="en-US" sz="1400" dirty="0"/>
              <a:t>版 </a:t>
            </a:r>
            <a:r>
              <a:rPr lang="en-US" altLang="ja-JP" sz="1400" dirty="0"/>
              <a:t>Web </a:t>
            </a:r>
            <a:r>
              <a:rPr lang="ja-JP" altLang="en-US" sz="1400" dirty="0"/>
              <a:t>クライアント用 </a:t>
            </a:r>
            <a:r>
              <a:rPr lang="en-US" altLang="ja-JP" sz="1400" dirty="0"/>
              <a:t>Web </a:t>
            </a:r>
            <a:r>
              <a:rPr lang="ja-JP" altLang="en-US" sz="1400" dirty="0"/>
              <a:t>サーバー</a:t>
            </a:r>
            <a:r>
              <a:rPr lang="ja-JP" altLang="en-US" sz="1400" dirty="0" smtClean="0"/>
              <a:t>」側の設定ファイルの同一の名称の変数も変更すること。詳しくは</a:t>
            </a:r>
            <a:r>
              <a:rPr lang="en-US" altLang="ja-JP" sz="1400" dirty="0" smtClean="0"/>
              <a:t>『3B-3』</a:t>
            </a:r>
            <a:r>
              <a:rPr lang="ja-JP" altLang="en-US" sz="1400" dirty="0" smtClean="0"/>
              <a:t>の「</a:t>
            </a:r>
            <a:r>
              <a:rPr lang="en-US" altLang="ja-JP" sz="1400" dirty="0" smtClean="0"/>
              <a:t>IPA-DN-</a:t>
            </a:r>
            <a:r>
              <a:rPr lang="en-US" altLang="ja-JP" sz="1400" dirty="0" err="1" smtClean="0"/>
              <a:t>ThinController</a:t>
            </a:r>
            <a:r>
              <a:rPr lang="en-US" altLang="ja-JP" sz="1400" dirty="0" smtClean="0"/>
              <a:t>-Private/</a:t>
            </a:r>
            <a:r>
              <a:rPr lang="en-US" altLang="ja-JP" sz="1400" dirty="0" err="1" smtClean="0"/>
              <a:t>ThinWebClientApp</a:t>
            </a:r>
            <a:r>
              <a:rPr lang="en-US" altLang="ja-JP" sz="1400" dirty="0" smtClean="0"/>
              <a:t>/Local/</a:t>
            </a:r>
            <a:r>
              <a:rPr lang="en-US" altLang="ja-JP" sz="1400" dirty="0" err="1" smtClean="0"/>
              <a:t>App_IPA.App.ThinWebClientApp</a:t>
            </a:r>
            <a:r>
              <a:rPr lang="en-US" altLang="ja-JP" sz="1400" dirty="0" smtClean="0"/>
              <a:t>/</a:t>
            </a:r>
            <a:r>
              <a:rPr lang="en-US" altLang="ja-JP" sz="1400" dirty="0" err="1" smtClean="0"/>
              <a:t>Config</a:t>
            </a:r>
            <a:r>
              <a:rPr lang="en-US" altLang="ja-JP" sz="1400" dirty="0" smtClean="0"/>
              <a:t>/</a:t>
            </a:r>
            <a:r>
              <a:rPr lang="en-US" altLang="ja-JP" sz="1400" dirty="0" err="1" smtClean="0"/>
              <a:t>ThinWebClient.json</a:t>
            </a:r>
            <a:r>
              <a:rPr lang="ja-JP" altLang="en-US" sz="1400" dirty="0" smtClean="0"/>
              <a:t>」ファイルの変更手順を参照すること。</a:t>
            </a:r>
          </a:p>
        </p:txBody>
      </p:sp>
      <p:sp>
        <p:nvSpPr>
          <p:cNvPr id="12" name="右矢印 11"/>
          <p:cNvSpPr/>
          <p:nvPr/>
        </p:nvSpPr>
        <p:spPr>
          <a:xfrm rot="1792328">
            <a:off x="4042010" y="5081420"/>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ボックス 12"/>
          <p:cNvSpPr txBox="1"/>
          <p:nvPr/>
        </p:nvSpPr>
        <p:spPr>
          <a:xfrm>
            <a:off x="4746176" y="5324502"/>
            <a:ext cx="7244259" cy="1169551"/>
          </a:xfrm>
          <a:prstGeom prst="rect">
            <a:avLst/>
          </a:prstGeom>
          <a:solidFill>
            <a:srgbClr val="FFFFCC"/>
          </a:solidFill>
          <a:ln w="19050">
            <a:solidFill>
              <a:schemeClr val="tx1"/>
            </a:solidFill>
          </a:ln>
        </p:spPr>
        <p:txBody>
          <a:bodyPr wrap="square" rtlCol="0">
            <a:spAutoFit/>
          </a:bodyPr>
          <a:lstStyle/>
          <a:p>
            <a:r>
              <a:rPr lang="ja-JP" altLang="en-US" sz="1400" dirty="0" smtClean="0"/>
              <a:t>ユーザーが </a:t>
            </a:r>
            <a:r>
              <a:rPr lang="en-US" altLang="ja-JP" sz="1400" dirty="0" smtClean="0"/>
              <a:t>Web </a:t>
            </a:r>
            <a:r>
              <a:rPr lang="ja-JP" altLang="en-US" sz="1400" dirty="0" smtClean="0"/>
              <a:t>ブラウザに「</a:t>
            </a:r>
            <a:r>
              <a:rPr lang="en-US" altLang="ja-JP" sz="1400" dirty="0"/>
              <a:t>HTML5 </a:t>
            </a:r>
            <a:r>
              <a:rPr lang="ja-JP" altLang="en-US" sz="1400" dirty="0"/>
              <a:t>版 </a:t>
            </a:r>
            <a:r>
              <a:rPr lang="en-US" altLang="ja-JP" sz="1400" dirty="0"/>
              <a:t>Web </a:t>
            </a:r>
            <a:r>
              <a:rPr lang="ja-JP" altLang="en-US" sz="1400" dirty="0"/>
              <a:t>クライアント用 </a:t>
            </a:r>
            <a:r>
              <a:rPr lang="en-US" altLang="ja-JP" sz="1400" dirty="0"/>
              <a:t>Web </a:t>
            </a:r>
            <a:r>
              <a:rPr lang="ja-JP" altLang="en-US" sz="1400" dirty="0"/>
              <a:t>サーバー</a:t>
            </a:r>
            <a:r>
              <a:rPr lang="ja-JP" altLang="en-US" sz="1400" dirty="0" smtClean="0"/>
              <a:t>」でアクセスしてきた際にサーバー側が提示する </a:t>
            </a:r>
            <a:r>
              <a:rPr lang="en-US" altLang="ja-JP" sz="1400" dirty="0" smtClean="0"/>
              <a:t>HTTPS SSL </a:t>
            </a:r>
            <a:r>
              <a:rPr lang="ja-JP" altLang="en-US" sz="1400" dirty="0" smtClean="0"/>
              <a:t>サーバー証明書を指定することができる。</a:t>
            </a:r>
          </a:p>
          <a:p>
            <a:r>
              <a:rPr lang="ja-JP" altLang="en-US" sz="1400" dirty="0" smtClean="0"/>
              <a:t>デフォルト設定のままでは、</a:t>
            </a:r>
            <a:r>
              <a:rPr lang="en-US" altLang="ja-JP" sz="1400" dirty="0" smtClean="0"/>
              <a:t>SSL </a:t>
            </a:r>
            <a:r>
              <a:rPr lang="ja-JP" altLang="en-US" sz="1400" dirty="0" smtClean="0"/>
              <a:t>証明書検証エラーが表示されるが、正しく設定することにより、</a:t>
            </a:r>
            <a:r>
              <a:rPr lang="en-US" altLang="ja-JP" sz="1400" dirty="0" smtClean="0"/>
              <a:t>SSL </a:t>
            </a:r>
            <a:r>
              <a:rPr lang="ja-JP" altLang="en-US" sz="1400" dirty="0" smtClean="0"/>
              <a:t>証明書検証エラーは表示されなくなる。</a:t>
            </a:r>
            <a:endParaRPr lang="en-US" altLang="ja-JP" sz="1400" dirty="0" smtClean="0"/>
          </a:p>
          <a:p>
            <a:r>
              <a:rPr lang="ja-JP" altLang="en-US" sz="1400" dirty="0" smtClean="0"/>
              <a:t>詳しくは、「</a:t>
            </a:r>
            <a:r>
              <a:rPr lang="en-US" altLang="ja-JP" sz="1400" dirty="0" smtClean="0"/>
              <a:t>5-13</a:t>
            </a:r>
            <a:r>
              <a:rPr lang="ja-JP" altLang="en-US" sz="1400" dirty="0" smtClean="0"/>
              <a:t>」</a:t>
            </a:r>
            <a:r>
              <a:rPr lang="ja-JP" altLang="en-US" sz="1400" dirty="0" smtClean="0"/>
              <a:t>節を参照すること。</a:t>
            </a:r>
          </a:p>
        </p:txBody>
      </p:sp>
    </p:spTree>
    <p:extLst>
      <p:ext uri="{BB962C8B-B14F-4D97-AF65-F5344CB8AC3E}">
        <p14:creationId xmlns:p14="http://schemas.microsoft.com/office/powerpoint/2010/main" val="96101021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938203"/>
          </a:xfrm>
        </p:spPr>
        <p:txBody>
          <a:bodyPr>
            <a:normAutofit lnSpcReduction="10000"/>
          </a:bodyPr>
          <a:lstStyle/>
          <a:p>
            <a:r>
              <a:rPr kumimoji="1" lang="ja-JP" altLang="en-US" sz="2000" dirty="0" smtClean="0"/>
              <a:t>シン・テレワークシステムでは、クライアントとサーバーは、接続先の中継ゲートウェイが真正であるかどうかを、</a:t>
            </a:r>
            <a:r>
              <a:rPr kumimoji="1" lang="en-US" altLang="ja-JP" sz="2000" dirty="0" smtClean="0"/>
              <a:t>X.509 </a:t>
            </a:r>
            <a:r>
              <a:rPr kumimoji="1" lang="ja-JP" altLang="en-US" sz="2000" dirty="0" smtClean="0"/>
              <a:t>デジタル証明書 </a:t>
            </a:r>
            <a:r>
              <a:rPr kumimoji="1" lang="en-US" altLang="ja-JP" sz="2000" dirty="0" smtClean="0"/>
              <a:t>(RSA </a:t>
            </a:r>
            <a:r>
              <a:rPr kumimoji="1" lang="ja-JP" altLang="en-US" sz="2000" dirty="0" smtClean="0"/>
              <a:t>形式</a:t>
            </a:r>
            <a:r>
              <a:rPr kumimoji="1" lang="en-US" altLang="ja-JP" sz="2000" dirty="0" smtClean="0"/>
              <a:t>) </a:t>
            </a:r>
            <a:r>
              <a:rPr kumimoji="1" lang="ja-JP" altLang="en-US" sz="2000" dirty="0" smtClean="0"/>
              <a:t>により検証する。</a:t>
            </a:r>
            <a:endParaRPr kumimoji="1" lang="en-US" altLang="ja-JP" sz="2000" dirty="0" smtClean="0"/>
          </a:p>
          <a:p>
            <a:r>
              <a:rPr kumimoji="1" lang="ja-JP" altLang="en-US" sz="2000" dirty="0" smtClean="0"/>
              <a:t>シン・テレワークシステムのソースコードには、デフォルトで、サンプル証明書が組み込まれている。</a:t>
            </a:r>
            <a:endParaRPr kumimoji="1" lang="en-US" altLang="ja-JP" sz="2000" dirty="0" smtClean="0"/>
          </a:p>
          <a:p>
            <a:r>
              <a:rPr kumimoji="1" lang="ja-JP" altLang="en-US" sz="2000" dirty="0" smtClean="0"/>
              <a:t>デフォルトのサンプル証明書でも動作するが、信頼できない回線でパケットが書換えられ、中継ゲートウェイの偽物が立てられる可能性を排除するため、独自の </a:t>
            </a:r>
            <a:r>
              <a:rPr kumimoji="1" lang="en-US" altLang="ja-JP" sz="2000" dirty="0" smtClean="0"/>
              <a:t>CA </a:t>
            </a:r>
            <a:r>
              <a:rPr kumimoji="1" lang="ja-JP" altLang="en-US" sz="2000" dirty="0" smtClean="0"/>
              <a:t>および </a:t>
            </a:r>
            <a:r>
              <a:rPr kumimoji="1" lang="en-US" altLang="ja-JP" sz="2000" dirty="0" smtClean="0"/>
              <a:t>CA </a:t>
            </a:r>
            <a:r>
              <a:rPr kumimoji="1" lang="ja-JP" altLang="en-US" sz="2000" dirty="0" smtClean="0"/>
              <a:t>で発行される証明書による検証を行なうことが推奨される。</a:t>
            </a:r>
            <a:endParaRPr kumimoji="1" lang="ja-JP" altLang="en-US"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62</a:t>
            </a:fld>
            <a:endParaRPr kumimoji="1" lang="ja-JP" altLang="en-US" dirty="0"/>
          </a:p>
        </p:txBody>
      </p:sp>
      <p:sp>
        <p:nvSpPr>
          <p:cNvPr id="4" name="タイトル 3"/>
          <p:cNvSpPr>
            <a:spLocks noGrp="1"/>
          </p:cNvSpPr>
          <p:nvPr>
            <p:ph type="title"/>
          </p:nvPr>
        </p:nvSpPr>
        <p:spPr/>
        <p:txBody>
          <a:bodyPr>
            <a:noAutofit/>
          </a:bodyPr>
          <a:lstStyle/>
          <a:p>
            <a:r>
              <a:rPr kumimoji="1" lang="en-US" altLang="ja-JP" sz="3200" dirty="0" smtClean="0"/>
              <a:t>5-7. </a:t>
            </a:r>
            <a:r>
              <a:rPr kumimoji="1" lang="ja-JP" altLang="en-US" sz="3200" dirty="0" smtClean="0"/>
              <a:t>独自のプライベート </a:t>
            </a:r>
            <a:r>
              <a:rPr kumimoji="1" lang="en-US" altLang="ja-JP" sz="3200" dirty="0" smtClean="0"/>
              <a:t>CA (</a:t>
            </a:r>
            <a:r>
              <a:rPr kumimoji="1" lang="ja-JP" altLang="en-US" sz="3200" dirty="0" smtClean="0"/>
              <a:t>認証局</a:t>
            </a:r>
            <a:r>
              <a:rPr kumimoji="1" lang="en-US" altLang="ja-JP" sz="3200" dirty="0" smtClean="0"/>
              <a:t>) </a:t>
            </a:r>
            <a:r>
              <a:rPr kumimoji="1" lang="ja-JP" altLang="en-US" sz="3200" dirty="0" smtClean="0"/>
              <a:t>の証明書の利用</a:t>
            </a:r>
            <a:endParaRPr kumimoji="1" lang="ja-JP" altLang="en-US" sz="3200" dirty="0"/>
          </a:p>
        </p:txBody>
      </p:sp>
      <p:sp>
        <p:nvSpPr>
          <p:cNvPr id="5" name="テキスト ボックス 4"/>
          <p:cNvSpPr txBox="1"/>
          <p:nvPr/>
        </p:nvSpPr>
        <p:spPr>
          <a:xfrm>
            <a:off x="5297213" y="2949544"/>
            <a:ext cx="3137338" cy="1754326"/>
          </a:xfrm>
          <a:prstGeom prst="rect">
            <a:avLst/>
          </a:prstGeom>
          <a:solidFill>
            <a:srgbClr val="FFFFCC"/>
          </a:solidFill>
          <a:ln w="19050">
            <a:solidFill>
              <a:schemeClr val="tx1"/>
            </a:solidFill>
          </a:ln>
        </p:spPr>
        <p:txBody>
          <a:bodyPr wrap="square" rtlCol="0">
            <a:spAutoFit/>
          </a:bodyPr>
          <a:lstStyle/>
          <a:p>
            <a:r>
              <a:rPr kumimoji="1" lang="ja-JP" altLang="en-US" sz="1200" dirty="0" smtClean="0"/>
              <a:t>ゲートウェイ側</a:t>
            </a:r>
            <a:endParaRPr kumimoji="1" lang="en-US" altLang="ja-JP" sz="1200" dirty="0" smtClean="0"/>
          </a:p>
          <a:p>
            <a:pPr marL="285750" indent="-285750">
              <a:buFont typeface="Arial" panose="020B0604020202020204" pitchFamily="34" charset="0"/>
              <a:buChar char="•"/>
            </a:pPr>
            <a:r>
              <a:rPr lang="en-US" altLang="ja-JP" sz="1200" dirty="0" err="1" smtClean="0"/>
              <a:t>src</a:t>
            </a:r>
            <a:r>
              <a:rPr lang="en-US" altLang="ja-JP" sz="1200" dirty="0" smtClean="0"/>
              <a:t>/bin/ThinGate.cer</a:t>
            </a:r>
            <a:r>
              <a:rPr lang="en-US" altLang="ja-JP" sz="1200" dirty="0" smtClean="0"/>
              <a:t/>
            </a:r>
            <a:br>
              <a:rPr lang="en-US" altLang="ja-JP" sz="1200" dirty="0" smtClean="0"/>
            </a:br>
            <a:r>
              <a:rPr lang="ja-JP" altLang="en-US" sz="1200" dirty="0" smtClean="0"/>
              <a:t>に、ゲートウェイ用の </a:t>
            </a:r>
            <a:r>
              <a:rPr lang="en-US" altLang="ja-JP" sz="1200" dirty="0" smtClean="0"/>
              <a:t>X.509 </a:t>
            </a:r>
            <a:r>
              <a:rPr lang="ja-JP" altLang="en-US" sz="1200" dirty="0" smtClean="0"/>
              <a:t>証明書 </a:t>
            </a:r>
            <a:r>
              <a:rPr lang="en-US" altLang="ja-JP" sz="1200" dirty="0" smtClean="0"/>
              <a:t>(</a:t>
            </a:r>
            <a:r>
              <a:rPr lang="ja-JP" altLang="en-US" sz="1200" dirty="0" smtClean="0"/>
              <a:t>つまり、公開鍵</a:t>
            </a:r>
            <a:r>
              <a:rPr lang="en-US" altLang="ja-JP" sz="1200" dirty="0" smtClean="0"/>
              <a:t>) </a:t>
            </a:r>
            <a:r>
              <a:rPr lang="ja-JP" altLang="en-US" sz="1200" dirty="0" smtClean="0"/>
              <a:t>を置くこと。</a:t>
            </a:r>
            <a:endParaRPr lang="en-US" altLang="ja-JP" sz="1200" dirty="0" smtClean="0"/>
          </a:p>
          <a:p>
            <a:pPr marL="285750" indent="-285750">
              <a:buFont typeface="Arial" panose="020B0604020202020204" pitchFamily="34" charset="0"/>
              <a:buChar char="•"/>
            </a:pPr>
            <a:r>
              <a:rPr lang="en-US" altLang="ja-JP" sz="1200" dirty="0" err="1" smtClean="0"/>
              <a:t>src</a:t>
            </a:r>
            <a:r>
              <a:rPr lang="en-US" altLang="ja-JP" sz="1200" dirty="0" smtClean="0"/>
              <a:t>/bin/</a:t>
            </a:r>
            <a:r>
              <a:rPr lang="en-US" altLang="ja-JP" sz="1200" dirty="0" err="1" smtClean="0"/>
              <a:t>ThinGate.key</a:t>
            </a:r>
            <a:r>
              <a:rPr lang="en-US" altLang="ja-JP" sz="1200" dirty="0" smtClean="0"/>
              <a:t/>
            </a:r>
            <a:br>
              <a:rPr lang="en-US" altLang="ja-JP" sz="1200" dirty="0" smtClean="0"/>
            </a:br>
            <a:r>
              <a:rPr lang="ja-JP" altLang="en-US" sz="1200" dirty="0" smtClean="0"/>
              <a:t>に、ゲートウェイ用の </a:t>
            </a:r>
            <a:r>
              <a:rPr lang="en-US" altLang="ja-JP" sz="1200" dirty="0" smtClean="0"/>
              <a:t>X.509 </a:t>
            </a:r>
            <a:r>
              <a:rPr lang="ja-JP" altLang="en-US" sz="1200" dirty="0" smtClean="0"/>
              <a:t>証明書に対応する秘密鍵を置くこと。</a:t>
            </a:r>
            <a:endParaRPr lang="en-US" altLang="ja-JP" sz="1200" dirty="0" smtClean="0"/>
          </a:p>
          <a:p>
            <a:r>
              <a:rPr lang="ja-JP" altLang="en-US" sz="1200" dirty="0"/>
              <a:t>上記を実施した後、</a:t>
            </a:r>
            <a:r>
              <a:rPr lang="ja-JP" altLang="en-US" sz="1200" dirty="0" smtClean="0"/>
              <a:t>「</a:t>
            </a:r>
            <a:r>
              <a:rPr lang="en-US" altLang="ja-JP" sz="1200" dirty="0" smtClean="0"/>
              <a:t>3-4</a:t>
            </a:r>
            <a:r>
              <a:rPr lang="ja-JP" altLang="en-US" sz="1200" dirty="0" smtClean="0"/>
              <a:t>」</a:t>
            </a:r>
            <a:r>
              <a:rPr lang="ja-JP" altLang="en-US" sz="1200" dirty="0"/>
              <a:t>に従い、中継ゲートウェイのデーモンを再起動すること</a:t>
            </a:r>
            <a:r>
              <a:rPr lang="ja-JP" altLang="en-US" sz="1200" dirty="0" smtClean="0"/>
              <a:t>。</a:t>
            </a:r>
            <a:endParaRPr lang="ja-JP" altLang="en-US" sz="1200" dirty="0"/>
          </a:p>
        </p:txBody>
      </p:sp>
      <p:sp>
        <p:nvSpPr>
          <p:cNvPr id="6" name="テキスト ボックス 5"/>
          <p:cNvSpPr txBox="1"/>
          <p:nvPr/>
        </p:nvSpPr>
        <p:spPr>
          <a:xfrm>
            <a:off x="8610600" y="2949544"/>
            <a:ext cx="3326524" cy="1200329"/>
          </a:xfrm>
          <a:prstGeom prst="rect">
            <a:avLst/>
          </a:prstGeom>
          <a:solidFill>
            <a:srgbClr val="99FFCC"/>
          </a:solidFill>
          <a:ln w="19050">
            <a:solidFill>
              <a:schemeClr val="tx1"/>
            </a:solidFill>
          </a:ln>
        </p:spPr>
        <p:txBody>
          <a:bodyPr wrap="square" rtlCol="0">
            <a:spAutoFit/>
          </a:bodyPr>
          <a:lstStyle/>
          <a:p>
            <a:r>
              <a:rPr kumimoji="1" lang="ja-JP" altLang="en-US" sz="1200" dirty="0" smtClean="0"/>
              <a:t>アプリケーション側</a:t>
            </a:r>
            <a:endParaRPr kumimoji="1" lang="en-US" altLang="ja-JP" sz="1200" dirty="0" smtClean="0"/>
          </a:p>
          <a:p>
            <a:pPr marL="285750" indent="-285750">
              <a:buFont typeface="Arial" panose="020B0604020202020204" pitchFamily="34" charset="0"/>
              <a:buChar char="•"/>
            </a:pPr>
            <a:r>
              <a:rPr lang="en-US" altLang="ja-JP" sz="1200" dirty="0" err="1" smtClean="0"/>
              <a:t>src</a:t>
            </a:r>
            <a:r>
              <a:rPr lang="en-US" altLang="ja-JP" sz="1200" dirty="0" smtClean="0"/>
              <a:t>/</a:t>
            </a:r>
            <a:r>
              <a:rPr lang="en-US" altLang="ja-JP" sz="1200" dirty="0" smtClean="0"/>
              <a:t>bin/EntryPoint.dat </a:t>
            </a:r>
            <a:r>
              <a:rPr lang="ja-JP" altLang="en-US" sz="1200" dirty="0" smtClean="0"/>
              <a:t>の先頭部分の</a:t>
            </a:r>
            <a:r>
              <a:rPr lang="en-US" altLang="ja-JP" sz="1200" dirty="0"/>
              <a:t/>
            </a:r>
            <a:br>
              <a:rPr lang="en-US" altLang="ja-JP" sz="1200" dirty="0"/>
            </a:br>
            <a:r>
              <a:rPr lang="en-US" altLang="ja-JP" sz="1200" dirty="0"/>
              <a:t>-----BEGIN CERTIFICATE-----</a:t>
            </a:r>
            <a:br>
              <a:rPr lang="en-US" altLang="ja-JP" sz="1200" dirty="0"/>
            </a:br>
            <a:r>
              <a:rPr lang="en-US" altLang="ja-JP" sz="1200" dirty="0"/>
              <a:t>-----END CERTIFICATE-</a:t>
            </a:r>
            <a:r>
              <a:rPr lang="en-US" altLang="ja-JP" sz="1200" dirty="0" smtClean="0"/>
              <a:t>----</a:t>
            </a:r>
            <a:r>
              <a:rPr lang="ja-JP" altLang="en-US" sz="1200" dirty="0" smtClean="0"/>
              <a:t/>
            </a:r>
            <a:br>
              <a:rPr lang="ja-JP" altLang="en-US" sz="1200" dirty="0" smtClean="0"/>
            </a:br>
            <a:r>
              <a:rPr lang="ja-JP" altLang="en-US" sz="1200" dirty="0" smtClean="0"/>
              <a:t>で囲まれている部分を、</a:t>
            </a:r>
            <a:r>
              <a:rPr lang="en-US" altLang="ja-JP" sz="1200" dirty="0" smtClean="0"/>
              <a:t>CA </a:t>
            </a:r>
            <a:r>
              <a:rPr lang="ja-JP" altLang="en-US" sz="1200" dirty="0" smtClean="0"/>
              <a:t>の </a:t>
            </a:r>
            <a:r>
              <a:rPr lang="en-US" altLang="ja-JP" sz="1200" dirty="0" smtClean="0"/>
              <a:t>X.509 </a:t>
            </a:r>
            <a:r>
              <a:rPr lang="ja-JP" altLang="en-US" sz="1200" dirty="0" smtClean="0"/>
              <a:t>ルート証明書 </a:t>
            </a:r>
            <a:r>
              <a:rPr lang="ja-JP" altLang="en-US" sz="1200" dirty="0"/>
              <a:t> </a:t>
            </a:r>
            <a:r>
              <a:rPr lang="en-US" altLang="ja-JP" sz="1200" dirty="0"/>
              <a:t>(</a:t>
            </a:r>
            <a:r>
              <a:rPr lang="ja-JP" altLang="en-US" sz="1200" dirty="0"/>
              <a:t>つまり、公開鍵</a:t>
            </a:r>
            <a:r>
              <a:rPr lang="en-US" altLang="ja-JP" sz="1200" dirty="0" smtClean="0"/>
              <a:t>)</a:t>
            </a:r>
            <a:r>
              <a:rPr lang="ja-JP" altLang="en-US" sz="1200" dirty="0" smtClean="0"/>
              <a:t> に置換すること。</a:t>
            </a:r>
            <a:endParaRPr kumimoji="1" lang="ja-JP" altLang="en-US" sz="1200" dirty="0"/>
          </a:p>
        </p:txBody>
      </p:sp>
      <p:sp>
        <p:nvSpPr>
          <p:cNvPr id="7" name="テキスト ボックス 6"/>
          <p:cNvSpPr txBox="1"/>
          <p:nvPr/>
        </p:nvSpPr>
        <p:spPr>
          <a:xfrm>
            <a:off x="2238702" y="4967149"/>
            <a:ext cx="8868103" cy="1754326"/>
          </a:xfrm>
          <a:prstGeom prst="rect">
            <a:avLst/>
          </a:prstGeom>
          <a:solidFill>
            <a:schemeClr val="accent2">
              <a:lumMod val="20000"/>
              <a:lumOff val="80000"/>
            </a:schemeClr>
          </a:solidFill>
          <a:ln w="19050">
            <a:solidFill>
              <a:schemeClr val="tx1"/>
            </a:solidFill>
          </a:ln>
        </p:spPr>
        <p:txBody>
          <a:bodyPr wrap="square" rtlCol="0">
            <a:spAutoFit/>
          </a:bodyPr>
          <a:lstStyle/>
          <a:p>
            <a:r>
              <a:rPr lang="ja-JP" altLang="en-US" sz="1200" dirty="0"/>
              <a:t>使用できる証明書の形式等</a:t>
            </a:r>
            <a:endParaRPr lang="en-US" altLang="ja-JP" sz="1200" dirty="0"/>
          </a:p>
          <a:p>
            <a:pPr marL="285750" indent="-285750">
              <a:buFont typeface="Arial" panose="020B0604020202020204" pitchFamily="34" charset="0"/>
              <a:buChar char="•"/>
            </a:pPr>
            <a:r>
              <a:rPr lang="en-US" altLang="ja-JP" sz="1200" dirty="0"/>
              <a:t>X.509 v3 </a:t>
            </a:r>
            <a:r>
              <a:rPr lang="ja-JP" altLang="en-US" sz="1200" dirty="0"/>
              <a:t>証明書であること。</a:t>
            </a:r>
            <a:endParaRPr lang="en-US" altLang="ja-JP" sz="1200" dirty="0"/>
          </a:p>
          <a:p>
            <a:pPr marL="285750" indent="-285750">
              <a:buFont typeface="Arial" panose="020B0604020202020204" pitchFamily="34" charset="0"/>
              <a:buChar char="•"/>
            </a:pPr>
            <a:r>
              <a:rPr lang="en-US" altLang="ja-JP" sz="1200" dirty="0"/>
              <a:t>RSA 2048 </a:t>
            </a:r>
            <a:r>
              <a:rPr lang="ja-JP" altLang="en-US" sz="1200" dirty="0"/>
              <a:t>～ </a:t>
            </a:r>
            <a:r>
              <a:rPr lang="en-US" altLang="ja-JP" sz="1200" dirty="0"/>
              <a:t>4096 bit </a:t>
            </a:r>
            <a:r>
              <a:rPr lang="ja-JP" altLang="en-US" sz="1200" dirty="0"/>
              <a:t>が利用されており、ダイジェスト形式が </a:t>
            </a:r>
            <a:r>
              <a:rPr lang="en-US" altLang="ja-JP" sz="1200" dirty="0" smtClean="0"/>
              <a:t>SHA-256 </a:t>
            </a:r>
            <a:r>
              <a:rPr lang="ja-JP" altLang="en-US" sz="1200" dirty="0" smtClean="0"/>
              <a:t>または </a:t>
            </a:r>
            <a:r>
              <a:rPr lang="en-US" altLang="ja-JP" sz="1200" dirty="0" smtClean="0"/>
              <a:t>SHA-512 </a:t>
            </a:r>
            <a:r>
              <a:rPr lang="ja-JP" altLang="en-US" sz="1200" dirty="0"/>
              <a:t>形式であること。</a:t>
            </a:r>
            <a:endParaRPr lang="en-US" altLang="ja-JP" sz="1200" dirty="0"/>
          </a:p>
          <a:p>
            <a:pPr marL="285750" indent="-285750">
              <a:buFont typeface="Arial" panose="020B0604020202020204" pitchFamily="34" charset="0"/>
              <a:buChar char="•"/>
            </a:pPr>
            <a:r>
              <a:rPr lang="ja-JP" altLang="en-US" sz="1200" dirty="0"/>
              <a:t>証明書の用途については、制限はない。</a:t>
            </a:r>
            <a:r>
              <a:rPr lang="en-US" altLang="ja-JP" sz="1200" dirty="0"/>
              <a:t>Common Name </a:t>
            </a:r>
            <a:r>
              <a:rPr lang="ja-JP" altLang="en-US" sz="1200" dirty="0"/>
              <a:t>および </a:t>
            </a:r>
            <a:r>
              <a:rPr lang="en-US" altLang="ja-JP" sz="1200" dirty="0"/>
              <a:t>Alternative Subject Name </a:t>
            </a:r>
            <a:r>
              <a:rPr lang="ja-JP" altLang="en-US" sz="1200" dirty="0"/>
              <a:t>の値は、チェックされない。</a:t>
            </a:r>
            <a:endParaRPr lang="en-US" altLang="ja-JP" sz="1200" dirty="0"/>
          </a:p>
          <a:p>
            <a:pPr marL="285750" indent="-285750">
              <a:buFont typeface="Arial" panose="020B0604020202020204" pitchFamily="34" charset="0"/>
              <a:buChar char="•"/>
            </a:pPr>
            <a:r>
              <a:rPr lang="ja-JP" altLang="en-US" sz="1200" dirty="0" smtClean="0"/>
              <a:t>ゲートウェイ用</a:t>
            </a:r>
            <a:r>
              <a:rPr lang="ja-JP" altLang="en-US" sz="1200" dirty="0"/>
              <a:t>の証明書の有効期限は、チェックされる。</a:t>
            </a:r>
            <a:r>
              <a:rPr lang="en-US" altLang="ja-JP" sz="1200" dirty="0"/>
              <a:t>CA </a:t>
            </a:r>
            <a:r>
              <a:rPr lang="ja-JP" altLang="en-US" sz="1200" dirty="0"/>
              <a:t>の証明書の有効期限は検証されない。</a:t>
            </a:r>
            <a:endParaRPr lang="en-US" altLang="ja-JP" sz="1200" dirty="0"/>
          </a:p>
          <a:p>
            <a:pPr marL="285750" indent="-285750">
              <a:buFont typeface="Arial" panose="020B0604020202020204" pitchFamily="34" charset="0"/>
              <a:buChar char="•"/>
            </a:pPr>
            <a:r>
              <a:rPr lang="en-US" altLang="ja-JP" sz="1200" dirty="0" smtClean="0"/>
              <a:t>CRL, OCSP </a:t>
            </a:r>
            <a:r>
              <a:rPr lang="ja-JP" altLang="en-US" sz="1200" dirty="0" smtClean="0"/>
              <a:t>機能</a:t>
            </a:r>
            <a:r>
              <a:rPr lang="ja-JP" altLang="en-US" sz="1200" dirty="0"/>
              <a:t>は利用できない</a:t>
            </a:r>
            <a:r>
              <a:rPr lang="ja-JP" altLang="en-US" sz="1200" dirty="0" smtClean="0"/>
              <a:t>。中継</a:t>
            </a:r>
            <a:r>
              <a:rPr lang="ja-JP" altLang="en-US" sz="1200" dirty="0"/>
              <a:t>ゲートウェイ側の機密性の管理体制が信頼できない場合 </a:t>
            </a:r>
            <a:r>
              <a:rPr lang="en-US" altLang="ja-JP" sz="1200" dirty="0"/>
              <a:t>(</a:t>
            </a:r>
            <a:r>
              <a:rPr lang="ja-JP" altLang="en-US" sz="1200" dirty="0"/>
              <a:t>ホスト証明書の秘密鍵が漏えいする可能性がある場合</a:t>
            </a:r>
            <a:r>
              <a:rPr lang="en-US" altLang="ja-JP" sz="1200" dirty="0"/>
              <a:t>) </a:t>
            </a:r>
            <a:r>
              <a:rPr lang="ja-JP" altLang="en-US" sz="1200" dirty="0"/>
              <a:t>で、リスクを最小にしたい場合は、ホスト証明書の有効期限は短くしておき、定期的に交換するという手法が利用できる。ただし、有効期限の更新を忘れていたときにエラーが発生するというリスクが発生する。</a:t>
            </a:r>
            <a:endParaRPr lang="en-US" altLang="ja-JP" sz="1200" dirty="0"/>
          </a:p>
          <a:p>
            <a:pPr marL="285750" indent="-285750">
              <a:buFont typeface="Arial" panose="020B0604020202020204" pitchFamily="34" charset="0"/>
              <a:buChar char="•"/>
            </a:pPr>
            <a:r>
              <a:rPr lang="ja-JP" altLang="en-US" sz="1200" dirty="0"/>
              <a:t>中間証明書は機能しない。</a:t>
            </a:r>
            <a:r>
              <a:rPr lang="en-US" altLang="ja-JP" sz="1200" dirty="0"/>
              <a:t>CA </a:t>
            </a:r>
            <a:r>
              <a:rPr lang="ja-JP" altLang="en-US" sz="1200" dirty="0"/>
              <a:t>のルート証明書によって署名されている証明書のみが、ホスト用の証明書として利用できる</a:t>
            </a:r>
            <a:r>
              <a:rPr lang="ja-JP" altLang="en-US" sz="1200" dirty="0" smtClean="0"/>
              <a:t>。</a:t>
            </a:r>
            <a:endParaRPr lang="en-US" altLang="ja-JP" sz="1200" dirty="0"/>
          </a:p>
        </p:txBody>
      </p:sp>
      <p:sp>
        <p:nvSpPr>
          <p:cNvPr id="8" name="テキスト ボックス 7"/>
          <p:cNvSpPr txBox="1"/>
          <p:nvPr/>
        </p:nvSpPr>
        <p:spPr>
          <a:xfrm>
            <a:off x="437964" y="2930608"/>
            <a:ext cx="4416843" cy="1938992"/>
          </a:xfrm>
          <a:prstGeom prst="rect">
            <a:avLst/>
          </a:prstGeom>
          <a:solidFill>
            <a:schemeClr val="accent3">
              <a:lumMod val="20000"/>
              <a:lumOff val="80000"/>
            </a:schemeClr>
          </a:solidFill>
          <a:ln w="19050">
            <a:solidFill>
              <a:schemeClr val="tx1"/>
            </a:solidFill>
          </a:ln>
        </p:spPr>
        <p:txBody>
          <a:bodyPr wrap="square" rtlCol="0">
            <a:spAutoFit/>
          </a:bodyPr>
          <a:lstStyle/>
          <a:p>
            <a:r>
              <a:rPr lang="en-US" altLang="ja-JP" sz="1200" b="1" dirty="0" smtClean="0"/>
              <a:t>HTML5 </a:t>
            </a:r>
            <a:r>
              <a:rPr lang="ja-JP" altLang="en-US" sz="1200" b="1" dirty="0"/>
              <a:t>版 </a:t>
            </a:r>
            <a:r>
              <a:rPr lang="en-US" altLang="ja-JP" sz="1200" b="1" dirty="0"/>
              <a:t>Web </a:t>
            </a:r>
            <a:r>
              <a:rPr lang="ja-JP" altLang="en-US" sz="1200" b="1" dirty="0"/>
              <a:t>クライアント用 </a:t>
            </a:r>
            <a:r>
              <a:rPr lang="en-US" altLang="ja-JP" sz="1200" b="1" dirty="0"/>
              <a:t>Web </a:t>
            </a:r>
            <a:r>
              <a:rPr lang="ja-JP" altLang="en-US" sz="1200" b="1" dirty="0"/>
              <a:t>サーバー側</a:t>
            </a:r>
            <a:endParaRPr kumimoji="1" lang="en-US" altLang="ja-JP" sz="1200" b="1" dirty="0" smtClean="0"/>
          </a:p>
          <a:p>
            <a:r>
              <a:rPr lang="ja-JP" altLang="en-US" sz="1200" dirty="0" smtClean="0"/>
              <a:t>「</a:t>
            </a:r>
            <a:r>
              <a:rPr lang="en-US" altLang="ja-JP" sz="1200" dirty="0"/>
              <a:t> </a:t>
            </a:r>
            <a:r>
              <a:rPr lang="en-US" altLang="ja-JP" sz="1200" dirty="0" smtClean="0"/>
              <a:t>IPA-DN-</a:t>
            </a:r>
            <a:r>
              <a:rPr lang="en-US" altLang="ja-JP" sz="1200" dirty="0" err="1" smtClean="0"/>
              <a:t>ThinController</a:t>
            </a:r>
            <a:r>
              <a:rPr lang="en-US" altLang="ja-JP" sz="1200" dirty="0" smtClean="0"/>
              <a:t>-Private/</a:t>
            </a:r>
            <a:r>
              <a:rPr lang="en-US" altLang="ja-JP" sz="1200" dirty="0" err="1" smtClean="0"/>
              <a:t>Vars</a:t>
            </a:r>
            <a:r>
              <a:rPr lang="en-US" altLang="ja-JP" sz="1200" dirty="0" smtClean="0"/>
              <a:t>/</a:t>
            </a:r>
            <a:r>
              <a:rPr lang="en-US" altLang="ja-JP" sz="1200" dirty="0" err="1" smtClean="0"/>
              <a:t>VarResources</a:t>
            </a:r>
            <a:r>
              <a:rPr lang="en-US" altLang="ja-JP" sz="1200" dirty="0" smtClean="0"/>
              <a:t>/</a:t>
            </a:r>
            <a:r>
              <a:rPr lang="en-US" altLang="ja-JP" sz="1200" dirty="0" err="1" smtClean="0"/>
              <a:t>VarResources</a:t>
            </a:r>
            <a:r>
              <a:rPr lang="en-US" altLang="ja-JP" sz="1200" dirty="0" smtClean="0"/>
              <a:t>/</a:t>
            </a:r>
            <a:r>
              <a:rPr lang="en-US" altLang="ja-JP" sz="1200" dirty="0" err="1" smtClean="0"/>
              <a:t>ThinControllerCerts</a:t>
            </a:r>
            <a:r>
              <a:rPr lang="en-US" altLang="ja-JP" sz="1200" dirty="0" smtClean="0"/>
              <a:t>/</a:t>
            </a:r>
            <a:r>
              <a:rPr lang="ja-JP" altLang="en-US" sz="1200" dirty="0" smtClean="0"/>
              <a:t>」 にある</a:t>
            </a:r>
            <a:endParaRPr lang="en-US" altLang="ja-JP" sz="1200" dirty="0" smtClean="0"/>
          </a:p>
          <a:p>
            <a:pPr marL="285750" indent="-285750">
              <a:buFont typeface="Arial" panose="020B0604020202020204" pitchFamily="34" charset="0"/>
              <a:buChar char="•"/>
            </a:pPr>
            <a:r>
              <a:rPr lang="en-US" altLang="ja-JP" sz="1200" dirty="0" smtClean="0"/>
              <a:t>00_Master.cer </a:t>
            </a:r>
            <a:r>
              <a:rPr lang="ja-JP" altLang="en-US" sz="1200" dirty="0" smtClean="0"/>
              <a:t>を、</a:t>
            </a:r>
            <a:r>
              <a:rPr lang="en-US" altLang="ja-JP" sz="1200" dirty="0"/>
              <a:t>CA </a:t>
            </a:r>
            <a:r>
              <a:rPr lang="ja-JP" altLang="en-US" sz="1200" dirty="0"/>
              <a:t>の </a:t>
            </a:r>
            <a:r>
              <a:rPr lang="en-US" altLang="ja-JP" sz="1200" dirty="0"/>
              <a:t>X.509 </a:t>
            </a:r>
            <a:r>
              <a:rPr lang="ja-JP" altLang="en-US" sz="1200" dirty="0"/>
              <a:t>ルート証明書  </a:t>
            </a:r>
            <a:r>
              <a:rPr lang="en-US" altLang="ja-JP" sz="1200" dirty="0"/>
              <a:t>(</a:t>
            </a:r>
            <a:r>
              <a:rPr lang="ja-JP" altLang="en-US" sz="1200" dirty="0"/>
              <a:t>つまり、公開鍵</a:t>
            </a:r>
            <a:r>
              <a:rPr lang="en-US" altLang="ja-JP" sz="1200" dirty="0"/>
              <a:t>)</a:t>
            </a:r>
            <a:r>
              <a:rPr lang="ja-JP" altLang="en-US" sz="1200" dirty="0"/>
              <a:t> に置換すること</a:t>
            </a:r>
            <a:r>
              <a:rPr lang="ja-JP" altLang="en-US" sz="1200" dirty="0" smtClean="0"/>
              <a:t>。 </a:t>
            </a:r>
            <a:r>
              <a:rPr lang="en-US" altLang="ja-JP" sz="1200" dirty="0" smtClean="0"/>
              <a:t>(</a:t>
            </a:r>
            <a:r>
              <a:rPr lang="en-US" altLang="ja-JP" sz="1200" dirty="0"/>
              <a:t>BASE64 </a:t>
            </a:r>
            <a:r>
              <a:rPr lang="ja-JP" altLang="en-US" sz="1200" dirty="0"/>
              <a:t>エンコード</a:t>
            </a:r>
            <a:r>
              <a:rPr lang="en-US" altLang="ja-JP" sz="1200" dirty="0"/>
              <a:t>)</a:t>
            </a:r>
            <a:endParaRPr lang="ja-JP" altLang="en-US" sz="1200" dirty="0"/>
          </a:p>
          <a:p>
            <a:pPr marL="285750" indent="-285750">
              <a:buFont typeface="Arial" panose="020B0604020202020204" pitchFamily="34" charset="0"/>
              <a:buChar char="•"/>
            </a:pPr>
            <a:r>
              <a:rPr lang="en-US" altLang="ja-JP" sz="1200" dirty="0" smtClean="0"/>
              <a:t>02_Controller.pfx </a:t>
            </a:r>
            <a:r>
              <a:rPr lang="ja-JP" altLang="en-US" sz="1200" dirty="0" smtClean="0"/>
              <a:t>ファイルは、</a:t>
            </a:r>
            <a:r>
              <a:rPr lang="en-US" altLang="ja-JP" sz="1200" dirty="0" smtClean="0"/>
              <a:t>HTML5 </a:t>
            </a:r>
            <a:r>
              <a:rPr lang="ja-JP" altLang="en-US" sz="1200" dirty="0" smtClean="0"/>
              <a:t>版 </a:t>
            </a:r>
            <a:r>
              <a:rPr lang="en-US" altLang="ja-JP" sz="1200" dirty="0" smtClean="0"/>
              <a:t>Web </a:t>
            </a:r>
            <a:r>
              <a:rPr lang="ja-JP" altLang="en-US" sz="1200" dirty="0" smtClean="0"/>
              <a:t>クライアント用 </a:t>
            </a:r>
            <a:r>
              <a:rPr lang="en-US" altLang="ja-JP" sz="1200" dirty="0" smtClean="0"/>
              <a:t>Web </a:t>
            </a:r>
            <a:r>
              <a:rPr lang="ja-JP" altLang="en-US" sz="1200" dirty="0" smtClean="0"/>
              <a:t>サーバーでは未使用なので、変更しなくてよい。</a:t>
            </a:r>
            <a:endParaRPr lang="en-US" altLang="ja-JP" sz="1200" dirty="0" smtClean="0"/>
          </a:p>
          <a:p>
            <a:r>
              <a:rPr lang="ja-JP" altLang="en-US" sz="1200" dirty="0" smtClean="0"/>
              <a:t>上記の鍵ファイルを更新した後、「</a:t>
            </a:r>
            <a:r>
              <a:rPr lang="en-US" altLang="ja-JP" sz="1200" dirty="0" smtClean="0"/>
              <a:t>3B-6</a:t>
            </a:r>
            <a:r>
              <a:rPr lang="ja-JP" altLang="en-US" sz="1200" dirty="0" smtClean="0"/>
              <a:t>」の手順によりデーモンを停止し、再コンパイルを行ない、デーモンを再開すること。</a:t>
            </a:r>
            <a:endParaRPr lang="ja-JP" altLang="en-US" sz="1200" dirty="0"/>
          </a:p>
        </p:txBody>
      </p:sp>
    </p:spTree>
    <p:extLst>
      <p:ext uri="{BB962C8B-B14F-4D97-AF65-F5344CB8AC3E}">
        <p14:creationId xmlns:p14="http://schemas.microsoft.com/office/powerpoint/2010/main" val="158353362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2647652"/>
          </a:xfrm>
        </p:spPr>
        <p:txBody>
          <a:bodyPr>
            <a:normAutofit fontScale="92500" lnSpcReduction="10000"/>
          </a:bodyPr>
          <a:lstStyle/>
          <a:p>
            <a:r>
              <a:rPr lang="ja-JP" altLang="en-US" sz="2000" dirty="0" smtClean="0"/>
              <a:t>アプリケーション側では、</a:t>
            </a:r>
            <a:r>
              <a:rPr kumimoji="1" lang="ja-JP" altLang="en-US" sz="2000" dirty="0" smtClean="0"/>
              <a:t>「</a:t>
            </a:r>
            <a:r>
              <a:rPr lang="en-US" altLang="ja-JP" sz="2000" dirty="0"/>
              <a:t>4-4. </a:t>
            </a:r>
            <a:r>
              <a:rPr lang="ja-JP" altLang="en-US" sz="2000" dirty="0"/>
              <a:t>中継ゲートウェイの </a:t>
            </a:r>
            <a:r>
              <a:rPr lang="en-US" altLang="ja-JP" sz="2000" dirty="0"/>
              <a:t>IP </a:t>
            </a:r>
            <a:r>
              <a:rPr lang="ja-JP" altLang="en-US" sz="2000" dirty="0"/>
              <a:t>アドレス等の</a:t>
            </a:r>
            <a:r>
              <a:rPr lang="ja-JP" altLang="en-US" sz="2000" dirty="0" smtClean="0"/>
              <a:t>指定」で </a:t>
            </a:r>
            <a:r>
              <a:rPr lang="en-US" altLang="ja-JP" sz="2000" dirty="0" smtClean="0"/>
              <a:t>EntryPoint.dat </a:t>
            </a:r>
            <a:r>
              <a:rPr lang="ja-JP" altLang="en-US" sz="2000" dirty="0" smtClean="0"/>
              <a:t>に中継ゲートウェイの </a:t>
            </a:r>
            <a:r>
              <a:rPr lang="en-US" altLang="ja-JP" sz="2000" dirty="0" smtClean="0"/>
              <a:t>IP </a:t>
            </a:r>
            <a:r>
              <a:rPr lang="ja-JP" altLang="en-US" sz="2000" dirty="0" smtClean="0"/>
              <a:t>アドレスを指定したが、</a:t>
            </a:r>
            <a:r>
              <a:rPr lang="en-US" altLang="ja-JP" sz="2000" dirty="0" smtClean="0"/>
              <a:t>DNS </a:t>
            </a:r>
            <a:r>
              <a:rPr lang="ja-JP" altLang="en-US" sz="2000" dirty="0" smtClean="0"/>
              <a:t>ホスト名 </a:t>
            </a:r>
            <a:r>
              <a:rPr lang="en-US" altLang="ja-JP" sz="2000" dirty="0" smtClean="0"/>
              <a:t>(FQDN) </a:t>
            </a:r>
            <a:r>
              <a:rPr lang="ja-JP" altLang="en-US" sz="2000" dirty="0" smtClean="0"/>
              <a:t>が利用可能であれば、</a:t>
            </a:r>
            <a:r>
              <a:rPr lang="en-US" altLang="ja-JP" sz="2000" dirty="0" smtClean="0"/>
              <a:t>DNS </a:t>
            </a:r>
            <a:r>
              <a:rPr lang="ja-JP" altLang="en-US" sz="2000" dirty="0" smtClean="0"/>
              <a:t>名を指定することも可能である。</a:t>
            </a:r>
            <a:r>
              <a:rPr lang="en-US" altLang="ja-JP" sz="2000" dirty="0" smtClean="0"/>
              <a:t/>
            </a:r>
            <a:br>
              <a:rPr lang="en-US" altLang="ja-JP" sz="2000" dirty="0" smtClean="0"/>
            </a:br>
            <a:r>
              <a:rPr lang="ja-JP" altLang="en-US" sz="2000" dirty="0" smtClean="0"/>
              <a:t>例</a:t>
            </a:r>
            <a:r>
              <a:rPr lang="en-US" altLang="ja-JP" sz="2000" dirty="0" smtClean="0"/>
              <a:t>: </a:t>
            </a:r>
            <a:r>
              <a:rPr lang="en-US" altLang="ja-JP" sz="2000" b="1" dirty="0" smtClean="0">
                <a:solidFill>
                  <a:schemeClr val="accent6">
                    <a:lumMod val="75000"/>
                  </a:schemeClr>
                </a:solidFill>
              </a:rPr>
              <a:t>https://</a:t>
            </a:r>
            <a:r>
              <a:rPr lang="en-US" altLang="ja-JP" sz="2000" b="1" dirty="0" smtClean="0">
                <a:solidFill>
                  <a:srgbClr val="FF0000"/>
                </a:solidFill>
              </a:rPr>
              <a:t>abc.example.org</a:t>
            </a:r>
            <a:r>
              <a:rPr lang="en-US" altLang="ja-JP" sz="2000" b="1" dirty="0" smtClean="0">
                <a:solidFill>
                  <a:schemeClr val="accent6">
                    <a:lumMod val="75000"/>
                  </a:schemeClr>
                </a:solidFill>
              </a:rPr>
              <a:t>/thingate/</a:t>
            </a:r>
          </a:p>
          <a:p>
            <a:pPr lvl="1"/>
            <a:r>
              <a:rPr lang="ja-JP" altLang="en-US" sz="1800" dirty="0" smtClean="0"/>
              <a:t>これにより、中継ゲートウェイが可変 </a:t>
            </a:r>
            <a:r>
              <a:rPr lang="en-US" altLang="ja-JP" sz="1800" dirty="0" smtClean="0"/>
              <a:t>IP </a:t>
            </a:r>
            <a:r>
              <a:rPr lang="ja-JP" altLang="en-US" sz="1800" dirty="0" smtClean="0"/>
              <a:t>アドレスであっても、</a:t>
            </a:r>
            <a:r>
              <a:rPr lang="en-US" altLang="ja-JP" sz="1800" dirty="0" smtClean="0"/>
              <a:t>Dynamic DNS </a:t>
            </a:r>
            <a:r>
              <a:rPr lang="ja-JP" altLang="en-US" sz="1800" dirty="0" smtClean="0"/>
              <a:t>による運用が可能となる。</a:t>
            </a:r>
            <a:endParaRPr lang="en-US" altLang="ja-JP" sz="1800" dirty="0" smtClean="0"/>
          </a:p>
          <a:p>
            <a:pPr lvl="1"/>
            <a:r>
              <a:rPr lang="ja-JP" altLang="en-US" sz="1800" dirty="0" smtClean="0"/>
              <a:t>長期的に利用される可能性があるサービスを構築するときは、</a:t>
            </a:r>
            <a:r>
              <a:rPr lang="en-US" altLang="ja-JP" sz="1800" dirty="0" smtClean="0"/>
              <a:t>IP </a:t>
            </a:r>
            <a:r>
              <a:rPr lang="ja-JP" altLang="en-US" sz="1800" dirty="0" smtClean="0"/>
              <a:t>アドレス直打ちではなく、</a:t>
            </a:r>
            <a:r>
              <a:rPr lang="en-US" altLang="ja-JP" sz="1800" dirty="0" smtClean="0"/>
              <a:t>DNS </a:t>
            </a:r>
            <a:r>
              <a:rPr lang="ja-JP" altLang="en-US" sz="1800" dirty="0" smtClean="0"/>
              <a:t>名による運用を推奨する。</a:t>
            </a:r>
            <a:endParaRPr lang="en-US" altLang="ja-JP" sz="1800" dirty="0" smtClean="0"/>
          </a:p>
          <a:p>
            <a:r>
              <a:rPr kumimoji="1" lang="ja-JP" altLang="en-US" sz="2000" dirty="0" smtClean="0"/>
              <a:t>中継ゲートウェイを </a:t>
            </a:r>
            <a:r>
              <a:rPr kumimoji="1" lang="en-US" altLang="ja-JP" sz="2000" dirty="0" smtClean="0"/>
              <a:t>443 (https) </a:t>
            </a:r>
            <a:r>
              <a:rPr kumimoji="1" lang="ja-JP" altLang="en-US" sz="2000" dirty="0" smtClean="0"/>
              <a:t>以外のポートで動作させる設定 </a:t>
            </a:r>
            <a:r>
              <a:rPr kumimoji="1" lang="en-US" altLang="ja-JP" sz="2000" dirty="0" smtClean="0"/>
              <a:t>(5-6)</a:t>
            </a:r>
            <a:r>
              <a:rPr kumimoji="1" lang="ja-JP" altLang="en-US" sz="2000" dirty="0" smtClean="0"/>
              <a:t> などを行なっている場合、アプリケーション側では、以下のような </a:t>
            </a:r>
            <a:r>
              <a:rPr kumimoji="1" lang="en-US" altLang="ja-JP" sz="2000" dirty="0" smtClean="0"/>
              <a:t>URL </a:t>
            </a:r>
            <a:r>
              <a:rPr kumimoji="1" lang="ja-JP" altLang="en-US" sz="2000" dirty="0" smtClean="0"/>
              <a:t>でポート番号を指定することが可能である。</a:t>
            </a:r>
            <a:r>
              <a:rPr kumimoji="1" lang="en-US" altLang="ja-JP" sz="2000" dirty="0" smtClean="0"/>
              <a:t/>
            </a:r>
            <a:br>
              <a:rPr kumimoji="1" lang="en-US" altLang="ja-JP" sz="2000" dirty="0" smtClean="0"/>
            </a:br>
            <a:r>
              <a:rPr kumimoji="1" lang="ja-JP" altLang="en-US" sz="2000" dirty="0" smtClean="0"/>
              <a:t>例</a:t>
            </a:r>
            <a:r>
              <a:rPr kumimoji="1" lang="en-US" altLang="ja-JP" sz="2000" dirty="0" smtClean="0"/>
              <a:t>: </a:t>
            </a:r>
            <a:r>
              <a:rPr kumimoji="1" lang="en-US" altLang="ja-JP" sz="2000" b="1" dirty="0" smtClean="0">
                <a:solidFill>
                  <a:schemeClr val="accent6">
                    <a:lumMod val="75000"/>
                  </a:schemeClr>
                </a:solidFill>
              </a:rPr>
              <a:t>https://</a:t>
            </a:r>
            <a:r>
              <a:rPr kumimoji="1" lang="en-US" altLang="ja-JP" sz="2000" b="1" dirty="0" smtClean="0">
                <a:solidFill>
                  <a:srgbClr val="FF0000"/>
                </a:solidFill>
              </a:rPr>
              <a:t>abc.example.org</a:t>
            </a:r>
            <a:r>
              <a:rPr kumimoji="1" lang="en-US" altLang="ja-JP" sz="2000" b="1" dirty="0" smtClean="0">
                <a:solidFill>
                  <a:srgbClr val="0000FF"/>
                </a:solidFill>
              </a:rPr>
              <a:t>:1234</a:t>
            </a:r>
            <a:r>
              <a:rPr kumimoji="1" lang="en-US" altLang="ja-JP" sz="2000" b="1" dirty="0" smtClean="0">
                <a:solidFill>
                  <a:schemeClr val="accent6">
                    <a:lumMod val="75000"/>
                  </a:schemeClr>
                </a:solidFill>
              </a:rPr>
              <a:t>/thingate/</a:t>
            </a:r>
            <a:r>
              <a:rPr kumimoji="1" lang="en-US" altLang="ja-JP" sz="2000" dirty="0" smtClean="0"/>
              <a:t/>
            </a:r>
            <a:br>
              <a:rPr kumimoji="1" lang="en-US" altLang="ja-JP" sz="2000" dirty="0" smtClean="0"/>
            </a:br>
            <a:r>
              <a:rPr kumimoji="1" lang="ja-JP" altLang="en-US" sz="2000" dirty="0" smtClean="0"/>
              <a:t>ただし、サーバーまたはクライアントの利用環境で </a:t>
            </a:r>
            <a:r>
              <a:rPr kumimoji="1" lang="en-US" altLang="ja-JP" sz="2000" dirty="0" smtClean="0"/>
              <a:t>HTTP, HTTPS </a:t>
            </a:r>
            <a:r>
              <a:rPr kumimoji="1" lang="ja-JP" altLang="en-US" sz="2000" dirty="0" smtClean="0"/>
              <a:t>しか疎通しないようなファイアウォールやプロキシサーバーが想定されるので、中継ゲートウェイは、できる限り </a:t>
            </a:r>
            <a:r>
              <a:rPr kumimoji="1" lang="en-US" altLang="ja-JP" sz="2000" dirty="0" smtClean="0"/>
              <a:t>HTTPS (443) </a:t>
            </a:r>
            <a:r>
              <a:rPr kumimoji="1" lang="ja-JP" altLang="en-US" sz="2000" dirty="0" smtClean="0"/>
              <a:t>ポートで運用することを推奨する。</a:t>
            </a:r>
            <a:endParaRPr kumimoji="1" lang="ja-JP" altLang="en-US"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63</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sz="3200" dirty="0" smtClean="0"/>
              <a:t>5-8. </a:t>
            </a:r>
            <a:r>
              <a:rPr lang="en-US" altLang="ja-JP" sz="3200" dirty="0" smtClean="0"/>
              <a:t>EntryPoint.dat </a:t>
            </a:r>
            <a:r>
              <a:rPr lang="ja-JP" altLang="en-US" sz="3200" dirty="0" smtClean="0"/>
              <a:t>ファイルにおいて </a:t>
            </a:r>
            <a:r>
              <a:rPr kumimoji="1" lang="en-US" altLang="ja-JP" sz="3200" dirty="0" smtClean="0"/>
              <a:t>IP </a:t>
            </a:r>
            <a:r>
              <a:rPr kumimoji="1" lang="ja-JP" altLang="en-US" sz="3200" dirty="0" smtClean="0"/>
              <a:t>アドレスの代わりに </a:t>
            </a:r>
            <a:r>
              <a:rPr lang="en-US" altLang="ja-JP" sz="3200" dirty="0" smtClean="0"/>
              <a:t>DNS FQDN </a:t>
            </a:r>
            <a:r>
              <a:rPr lang="ja-JP" altLang="en-US" sz="3200" dirty="0" smtClean="0"/>
              <a:t>を指定する方法 等</a:t>
            </a:r>
            <a:endParaRPr kumimoji="1" lang="ja-JP" altLang="en-US" sz="3200" dirty="0"/>
          </a:p>
        </p:txBody>
      </p:sp>
      <p:sp>
        <p:nvSpPr>
          <p:cNvPr id="5" name="テキスト ボックス 4"/>
          <p:cNvSpPr txBox="1"/>
          <p:nvPr/>
        </p:nvSpPr>
        <p:spPr>
          <a:xfrm>
            <a:off x="835571" y="3859153"/>
            <a:ext cx="10452539" cy="2862322"/>
          </a:xfrm>
          <a:prstGeom prst="rect">
            <a:avLst/>
          </a:prstGeom>
          <a:solidFill>
            <a:srgbClr val="FFFFCC"/>
          </a:solidFill>
          <a:ln>
            <a:solidFill>
              <a:schemeClr val="tx1"/>
            </a:solidFill>
          </a:ln>
        </p:spPr>
        <p:txBody>
          <a:bodyPr wrap="square" rtlCol="0">
            <a:spAutoFit/>
          </a:bodyPr>
          <a:lstStyle/>
          <a:p>
            <a:r>
              <a:rPr kumimoji="1" lang="ja-JP" altLang="en-US" sz="1200" b="1" dirty="0" smtClean="0"/>
              <a:t>注意事項 </a:t>
            </a:r>
            <a:r>
              <a:rPr kumimoji="1" lang="en-US" altLang="ja-JP" sz="1200" b="1" dirty="0" smtClean="0"/>
              <a:t>- EntryPoint.dat </a:t>
            </a:r>
            <a:r>
              <a:rPr kumimoji="1" lang="ja-JP" altLang="en-US" sz="1200" b="1" dirty="0" smtClean="0"/>
              <a:t>に記載する </a:t>
            </a:r>
            <a:r>
              <a:rPr kumimoji="1" lang="en-US" altLang="ja-JP" sz="1200" b="1" dirty="0" smtClean="0"/>
              <a:t>URL </a:t>
            </a:r>
            <a:r>
              <a:rPr kumimoji="1" lang="ja-JP" altLang="en-US" sz="1200" b="1" dirty="0" smtClean="0"/>
              <a:t>に含まれる </a:t>
            </a:r>
            <a:r>
              <a:rPr kumimoji="1" lang="en-US" altLang="ja-JP" sz="1200" b="1" dirty="0" smtClean="0"/>
              <a:t>DNS FQDN </a:t>
            </a:r>
            <a:r>
              <a:rPr kumimoji="1" lang="ja-JP" altLang="en-US" sz="1200" b="1" dirty="0" smtClean="0"/>
              <a:t>名では、一部、使用できない文字列がある。</a:t>
            </a:r>
            <a:endParaRPr kumimoji="1" lang="en-US" altLang="ja-JP" sz="1200" b="1" dirty="0" smtClean="0"/>
          </a:p>
          <a:p>
            <a:r>
              <a:rPr lang="ja-JP" altLang="en-US" sz="1200" dirty="0" smtClean="0"/>
              <a:t>上記の </a:t>
            </a:r>
            <a:r>
              <a:rPr lang="en-US" altLang="ja-JP" sz="1200" b="1" dirty="0" smtClean="0">
                <a:solidFill>
                  <a:srgbClr val="FF0000"/>
                </a:solidFill>
              </a:rPr>
              <a:t>abc.example.org</a:t>
            </a:r>
            <a:r>
              <a:rPr lang="en-US" altLang="ja-JP" sz="1200" dirty="0" smtClean="0"/>
              <a:t> </a:t>
            </a:r>
            <a:r>
              <a:rPr lang="ja-JP" altLang="en-US" sz="1200" dirty="0" smtClean="0"/>
              <a:t>に相当するホスト名 </a:t>
            </a:r>
            <a:r>
              <a:rPr lang="en-US" altLang="ja-JP" sz="1200" dirty="0" smtClean="0"/>
              <a:t>(DNS FQDN) </a:t>
            </a:r>
            <a:r>
              <a:rPr lang="ja-JP" altLang="en-US" sz="1200" dirty="0" smtClean="0"/>
              <a:t>部分は、利用可能な任意のものを使用できる。しかしながら、スタンドアロン版においては、中継ゲートウェイが </a:t>
            </a:r>
            <a:r>
              <a:rPr lang="en-US" altLang="ja-JP" sz="1200" dirty="0" smtClean="0"/>
              <a:t>HTML5 </a:t>
            </a:r>
            <a:r>
              <a:rPr lang="ja-JP" altLang="en-US" sz="1200" dirty="0" smtClean="0"/>
              <a:t>版 </a:t>
            </a:r>
            <a:r>
              <a:rPr lang="en-US" altLang="ja-JP" sz="1200" dirty="0" smtClean="0"/>
              <a:t>Web </a:t>
            </a:r>
            <a:r>
              <a:rPr lang="ja-JP" altLang="en-US" sz="1200" dirty="0" smtClean="0"/>
              <a:t>クライアント用 </a:t>
            </a:r>
            <a:r>
              <a:rPr lang="en-US" altLang="ja-JP" sz="1200" dirty="0" smtClean="0"/>
              <a:t>Web </a:t>
            </a:r>
            <a:r>
              <a:rPr lang="ja-JP" altLang="en-US" sz="1200" dirty="0" smtClean="0"/>
              <a:t>サーバーに対するリバースプロキシも兼ねているため、</a:t>
            </a:r>
            <a:r>
              <a:rPr lang="en-US" altLang="ja-JP" sz="1200" dirty="0" smtClean="0"/>
              <a:t>EntryPoint.dat </a:t>
            </a:r>
            <a:r>
              <a:rPr lang="ja-JP" altLang="en-US" sz="1200" dirty="0" smtClean="0"/>
              <a:t>において指定する </a:t>
            </a:r>
            <a:r>
              <a:rPr lang="en-US" altLang="ja-JP" sz="1200" dirty="0" smtClean="0"/>
              <a:t>URL </a:t>
            </a:r>
            <a:r>
              <a:rPr lang="ja-JP" altLang="en-US" sz="1200" dirty="0" smtClean="0"/>
              <a:t>としては、</a:t>
            </a:r>
            <a:r>
              <a:rPr lang="en-US" altLang="ja-JP" sz="1200" dirty="0" smtClean="0"/>
              <a:t>HTML5 </a:t>
            </a:r>
            <a:r>
              <a:rPr lang="ja-JP" altLang="en-US" sz="1200" dirty="0"/>
              <a:t>版 </a:t>
            </a:r>
            <a:r>
              <a:rPr lang="en-US" altLang="ja-JP" sz="1200" dirty="0"/>
              <a:t>Web </a:t>
            </a:r>
            <a:r>
              <a:rPr lang="ja-JP" altLang="en-US" sz="1200" dirty="0"/>
              <a:t>クライアント用 </a:t>
            </a:r>
            <a:r>
              <a:rPr lang="en-US" altLang="ja-JP" sz="1200" dirty="0"/>
              <a:t>Web </a:t>
            </a:r>
            <a:r>
              <a:rPr lang="ja-JP" altLang="en-US" sz="1200" dirty="0" smtClean="0"/>
              <a:t>サーバーに対するアクセスであると認識される </a:t>
            </a:r>
            <a:r>
              <a:rPr lang="en-US" altLang="ja-JP" sz="1200" dirty="0" smtClean="0"/>
              <a:t>DNS FQDN </a:t>
            </a:r>
            <a:r>
              <a:rPr lang="ja-JP" altLang="en-US" sz="1200" dirty="0" smtClean="0"/>
              <a:t>名は使用することができない。具体的には、ドット </a:t>
            </a:r>
            <a:r>
              <a:rPr lang="en-US" altLang="ja-JP" sz="1200" dirty="0" smtClean="0"/>
              <a:t>(.) </a:t>
            </a:r>
            <a:r>
              <a:rPr lang="ja-JP" altLang="en-US" sz="1200" dirty="0" smtClean="0"/>
              <a:t>で区切られた </a:t>
            </a:r>
            <a:r>
              <a:rPr lang="en-US" altLang="ja-JP" sz="1200" dirty="0" smtClean="0"/>
              <a:t>1 </a:t>
            </a:r>
            <a:r>
              <a:rPr lang="ja-JP" altLang="en-US" sz="1200" dirty="0" smtClean="0"/>
              <a:t>個目 </a:t>
            </a:r>
            <a:r>
              <a:rPr lang="en-US" altLang="ja-JP" sz="1200" dirty="0" smtClean="0"/>
              <a:t>(</a:t>
            </a:r>
            <a:r>
              <a:rPr lang="ja-JP" altLang="en-US" sz="1200" dirty="0" smtClean="0"/>
              <a:t>先頭</a:t>
            </a:r>
            <a:r>
              <a:rPr lang="en-US" altLang="ja-JP" sz="1200" dirty="0" smtClean="0"/>
              <a:t>) </a:t>
            </a:r>
            <a:r>
              <a:rPr lang="ja-JP" altLang="en-US" sz="1200" dirty="0" smtClean="0"/>
              <a:t>のラベル文字列が</a:t>
            </a:r>
          </a:p>
          <a:p>
            <a:pPr marL="285750" indent="-285750">
              <a:buFont typeface="Arial" panose="020B0604020202020204" pitchFamily="34" charset="0"/>
              <a:buChar char="•"/>
            </a:pPr>
            <a:r>
              <a:rPr lang="en-US" altLang="ja-JP" sz="1200" dirty="0" smtClean="0">
                <a:solidFill>
                  <a:schemeClr val="accent2">
                    <a:lumMod val="50000"/>
                  </a:schemeClr>
                </a:solidFill>
              </a:rPr>
              <a:t>"</a:t>
            </a:r>
            <a:r>
              <a:rPr lang="en-US" altLang="ja-JP" sz="1200" dirty="0" err="1" smtClean="0">
                <a:solidFill>
                  <a:schemeClr val="accent2">
                    <a:lumMod val="50000"/>
                  </a:schemeClr>
                </a:solidFill>
              </a:rPr>
              <a:t>webapp</a:t>
            </a:r>
            <a:r>
              <a:rPr lang="en-US" altLang="ja-JP" sz="1200" dirty="0" smtClean="0">
                <a:solidFill>
                  <a:schemeClr val="accent2">
                    <a:lumMod val="50000"/>
                  </a:schemeClr>
                </a:solidFill>
              </a:rPr>
              <a:t>-", "app-", "web-", "login-", "telework-", "www" </a:t>
            </a:r>
            <a:r>
              <a:rPr lang="ja-JP" altLang="en-US" sz="1200" dirty="0" smtClean="0">
                <a:solidFill>
                  <a:schemeClr val="accent2">
                    <a:lumMod val="50000"/>
                  </a:schemeClr>
                </a:solidFill>
              </a:rPr>
              <a:t>のいずれかの文字列で始まる</a:t>
            </a:r>
            <a:endParaRPr lang="en-US" altLang="ja-JP" sz="1200" dirty="0" smtClean="0">
              <a:solidFill>
                <a:schemeClr val="accent2">
                  <a:lumMod val="50000"/>
                </a:schemeClr>
              </a:solidFill>
            </a:endParaRPr>
          </a:p>
          <a:p>
            <a:pPr marL="285750" indent="-285750">
              <a:buFont typeface="Arial" panose="020B0604020202020204" pitchFamily="34" charset="0"/>
              <a:buChar char="•"/>
            </a:pPr>
            <a:r>
              <a:rPr kumimoji="1" lang="en-US" altLang="ja-JP" sz="1200" dirty="0" smtClean="0">
                <a:solidFill>
                  <a:schemeClr val="accent2">
                    <a:lumMod val="50000"/>
                  </a:schemeClr>
                </a:solidFill>
              </a:rPr>
              <a:t>"-</a:t>
            </a:r>
            <a:r>
              <a:rPr kumimoji="1" lang="en-US" altLang="ja-JP" sz="1200" dirty="0" err="1" smtClean="0">
                <a:solidFill>
                  <a:schemeClr val="accent2">
                    <a:lumMod val="50000"/>
                  </a:schemeClr>
                </a:solidFill>
              </a:rPr>
              <a:t>webapp</a:t>
            </a:r>
            <a:r>
              <a:rPr kumimoji="1" lang="en-US" altLang="ja-JP" sz="1200" dirty="0" smtClean="0">
                <a:solidFill>
                  <a:schemeClr val="accent2">
                    <a:lumMod val="50000"/>
                  </a:schemeClr>
                </a:solidFill>
              </a:rPr>
              <a:t>", "-app", "-web", "-login", "-telework" </a:t>
            </a:r>
            <a:r>
              <a:rPr kumimoji="1" lang="ja-JP" altLang="en-US" sz="1200" dirty="0" smtClean="0">
                <a:solidFill>
                  <a:schemeClr val="accent2">
                    <a:lumMod val="50000"/>
                  </a:schemeClr>
                </a:solidFill>
              </a:rPr>
              <a:t>のいずれかの文字列で終わる</a:t>
            </a:r>
            <a:endParaRPr kumimoji="1" lang="en-US" altLang="ja-JP" sz="1200" dirty="0" smtClean="0">
              <a:solidFill>
                <a:schemeClr val="accent2">
                  <a:lumMod val="50000"/>
                </a:schemeClr>
              </a:solidFill>
            </a:endParaRPr>
          </a:p>
          <a:p>
            <a:r>
              <a:rPr kumimoji="1" lang="ja-JP" altLang="en-US" sz="1200" dirty="0" smtClean="0"/>
              <a:t>のいずれかの条件に一致する </a:t>
            </a:r>
            <a:r>
              <a:rPr kumimoji="1" lang="en-US" altLang="ja-JP" sz="1200" dirty="0" smtClean="0"/>
              <a:t>DNS FQDN</a:t>
            </a:r>
            <a:r>
              <a:rPr kumimoji="1" lang="ja-JP" altLang="en-US" sz="1200" dirty="0" smtClean="0"/>
              <a:t> 名は使用することができない。</a:t>
            </a:r>
            <a:endParaRPr kumimoji="1" lang="en-US" altLang="ja-JP" sz="1200" dirty="0" smtClean="0"/>
          </a:p>
          <a:p>
            <a:r>
              <a:rPr kumimoji="1" lang="en-US" altLang="ja-JP" sz="1200" dirty="0" smtClean="0"/>
              <a:t>(</a:t>
            </a:r>
            <a:r>
              <a:rPr kumimoji="1" lang="ja-JP" altLang="en-US" sz="1200" dirty="0" smtClean="0"/>
              <a:t>例</a:t>
            </a:r>
            <a:r>
              <a:rPr kumimoji="1" lang="en-US" altLang="ja-JP" sz="1200" dirty="0" smtClean="0"/>
              <a:t>: https://</a:t>
            </a:r>
            <a:r>
              <a:rPr kumimoji="1" lang="en-US" altLang="ja-JP" sz="1200" b="1" dirty="0" smtClean="0">
                <a:solidFill>
                  <a:srgbClr val="FF0000"/>
                </a:solidFill>
              </a:rPr>
              <a:t>webapp-neko</a:t>
            </a:r>
            <a:r>
              <a:rPr kumimoji="1" lang="en-US" altLang="ja-JP" sz="1200" dirty="0" smtClean="0"/>
              <a:t>.example.org/ </a:t>
            </a:r>
            <a:r>
              <a:rPr kumimoji="1" lang="ja-JP" altLang="en-US" sz="1200" dirty="0" smtClean="0"/>
              <a:t>は、第一ラベルが </a:t>
            </a:r>
            <a:r>
              <a:rPr kumimoji="1" lang="en-US" altLang="ja-JP" sz="1200" dirty="0" smtClean="0"/>
              <a:t>"</a:t>
            </a:r>
            <a:r>
              <a:rPr kumimoji="1" lang="en-US" altLang="ja-JP" sz="1200" dirty="0" err="1" smtClean="0"/>
              <a:t>webapp</a:t>
            </a:r>
            <a:r>
              <a:rPr kumimoji="1" lang="en-US" altLang="ja-JP" sz="1200" dirty="0" smtClean="0"/>
              <a:t>-" </a:t>
            </a:r>
            <a:r>
              <a:rPr kumimoji="1" lang="ja-JP" altLang="en-US" sz="1200" dirty="0" smtClean="0"/>
              <a:t>で始まるため、</a:t>
            </a:r>
            <a:r>
              <a:rPr lang="en-US" altLang="ja-JP" sz="1200" dirty="0"/>
              <a:t> </a:t>
            </a:r>
            <a:r>
              <a:rPr lang="ja-JP" altLang="en-US" sz="1200" dirty="0" smtClean="0"/>
              <a:t>上記条件に一致する。そのため、</a:t>
            </a:r>
            <a:r>
              <a:rPr lang="en-US" altLang="ja-JP" sz="1200" dirty="0" smtClean="0"/>
              <a:t>HTML5 </a:t>
            </a:r>
            <a:r>
              <a:rPr lang="ja-JP" altLang="en-US" sz="1200" dirty="0"/>
              <a:t>版 </a:t>
            </a:r>
            <a:r>
              <a:rPr lang="en-US" altLang="ja-JP" sz="1200" dirty="0"/>
              <a:t>Web </a:t>
            </a:r>
            <a:r>
              <a:rPr lang="ja-JP" altLang="en-US" sz="1200" dirty="0"/>
              <a:t>クライアント用 </a:t>
            </a:r>
            <a:r>
              <a:rPr lang="en-US" altLang="ja-JP" sz="1200" dirty="0"/>
              <a:t>Web </a:t>
            </a:r>
            <a:r>
              <a:rPr lang="ja-JP" altLang="en-US" sz="1200" dirty="0"/>
              <a:t>サーバーに対するアクセスであると認識</a:t>
            </a:r>
            <a:r>
              <a:rPr lang="ja-JP" altLang="en-US" sz="1200" dirty="0" smtClean="0"/>
              <a:t>されてしまい、使用できない。</a:t>
            </a:r>
            <a:r>
              <a:rPr lang="en-US" altLang="ja-JP" sz="1200" dirty="0" smtClean="0"/>
              <a:t>)</a:t>
            </a:r>
          </a:p>
          <a:p>
            <a:r>
              <a:rPr kumimoji="1" lang="ja-JP" altLang="en-US" sz="1200" dirty="0" smtClean="0"/>
              <a:t>したがって、</a:t>
            </a:r>
            <a:r>
              <a:rPr lang="en-US" altLang="ja-JP" sz="1200" dirty="0"/>
              <a:t> EntryPoint.dat </a:t>
            </a:r>
            <a:r>
              <a:rPr lang="ja-JP" altLang="en-US" sz="1200" dirty="0"/>
              <a:t>において指定する </a:t>
            </a:r>
            <a:r>
              <a:rPr lang="en-US" altLang="ja-JP" sz="1200" dirty="0"/>
              <a:t>URL </a:t>
            </a:r>
            <a:r>
              <a:rPr lang="ja-JP" altLang="en-US" sz="1200" dirty="0" smtClean="0"/>
              <a:t>における </a:t>
            </a:r>
            <a:r>
              <a:rPr lang="en-US" altLang="ja-JP" sz="1200" dirty="0" smtClean="0"/>
              <a:t>DNS FQDN </a:t>
            </a:r>
            <a:r>
              <a:rPr lang="ja-JP" altLang="en-US" sz="1200" dirty="0" smtClean="0"/>
              <a:t>名としては、上記条件に一致しないものを使用すること</a:t>
            </a:r>
            <a:r>
              <a:rPr lang="ja-JP" altLang="en-US" sz="1200" dirty="0" smtClean="0"/>
              <a:t>。</a:t>
            </a:r>
            <a:br>
              <a:rPr lang="ja-JP" altLang="en-US" sz="1200" dirty="0" smtClean="0"/>
            </a:br>
            <a:endParaRPr lang="en-US" altLang="ja-JP" sz="1200" dirty="0" smtClean="0"/>
          </a:p>
          <a:p>
            <a:r>
              <a:rPr kumimoji="1" lang="ja-JP" altLang="en-US" sz="1200" dirty="0" smtClean="0"/>
              <a:t>なお、上記の </a:t>
            </a:r>
            <a:r>
              <a:rPr kumimoji="1" lang="en-US" altLang="ja-JP" sz="1200" dirty="0" smtClean="0"/>
              <a:t>FQDN </a:t>
            </a:r>
            <a:r>
              <a:rPr kumimoji="1" lang="ja-JP" altLang="en-US" sz="1200" dirty="0" smtClean="0"/>
              <a:t>名の規則は、デフォルトの規則であり、中継ゲートウェイのビルド前において、ソースコード中の以下に該当するテキストを編集することにより、構築者によって自由にカスタマイズすることも可能である。</a:t>
            </a:r>
            <a:endParaRPr kumimoji="1" lang="en-US" altLang="ja-JP" sz="1200" dirty="0" smtClean="0"/>
          </a:p>
          <a:p>
            <a:pPr marL="171450" indent="-171450">
              <a:buFont typeface="Arial" panose="020B0604020202020204" pitchFamily="34" charset="0"/>
              <a:buChar char="•"/>
            </a:pPr>
            <a:r>
              <a:rPr lang="en-US" altLang="ja-JP" sz="1200" u="sng" dirty="0">
                <a:solidFill>
                  <a:srgbClr val="0000FF"/>
                </a:solidFill>
              </a:rPr>
              <a:t>https://github.com/IPA-CyberLab/IPA-DN-Ultra/blob/e45c645d8d9b53c52b2f611fb835ce2e2f18a7d6/src/Cedar/WtGate.c#L3173</a:t>
            </a:r>
          </a:p>
          <a:p>
            <a:pPr marL="171450" indent="-171450">
              <a:buFont typeface="Arial" panose="020B0604020202020204" pitchFamily="34" charset="0"/>
              <a:buChar char="•"/>
            </a:pPr>
            <a:r>
              <a:rPr lang="en-US" altLang="ja-JP" sz="1200" u="sng" dirty="0">
                <a:solidFill>
                  <a:srgbClr val="0000FF"/>
                </a:solidFill>
              </a:rPr>
              <a:t>https://</a:t>
            </a:r>
            <a:r>
              <a:rPr lang="en-US" altLang="ja-JP" sz="1200" u="sng" dirty="0" smtClean="0">
                <a:solidFill>
                  <a:srgbClr val="0000FF"/>
                </a:solidFill>
              </a:rPr>
              <a:t>github.com/IPA-CyberLab/IPA-DN-Ultra/blob/e45c645d8d9b53c52b2f611fb835ce2e2f18a7d6/src/Cedar/Wide.h#L98</a:t>
            </a:r>
            <a:endParaRPr lang="en-US" altLang="ja-JP" sz="1200" u="sng" dirty="0">
              <a:solidFill>
                <a:srgbClr val="0000FF"/>
              </a:solidFill>
            </a:endParaRPr>
          </a:p>
        </p:txBody>
      </p:sp>
    </p:spTree>
    <p:extLst>
      <p:ext uri="{BB962C8B-B14F-4D97-AF65-F5344CB8AC3E}">
        <p14:creationId xmlns:p14="http://schemas.microsoft.com/office/powerpoint/2010/main" val="8061712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197069" y="1136074"/>
            <a:ext cx="11895083" cy="2182568"/>
          </a:xfrm>
        </p:spPr>
        <p:txBody>
          <a:bodyPr>
            <a:normAutofit/>
          </a:bodyPr>
          <a:lstStyle/>
          <a:p>
            <a:r>
              <a:rPr kumimoji="1" lang="ja-JP" altLang="en-US" sz="1600" dirty="0" smtClean="0"/>
              <a:t>「</a:t>
            </a:r>
            <a:r>
              <a:rPr lang="en-US" altLang="ja-JP" sz="1600" dirty="0"/>
              <a:t>3-4. </a:t>
            </a:r>
            <a:r>
              <a:rPr lang="ja-JP" altLang="en-US" sz="1600" dirty="0"/>
              <a:t>中継ゲートウェイプログラムの起動と</a:t>
            </a:r>
            <a:r>
              <a:rPr lang="ja-JP" altLang="en-US" sz="1600" dirty="0" smtClean="0"/>
              <a:t>終了」で説明した </a:t>
            </a:r>
            <a:r>
              <a:rPr lang="en-US" altLang="ja-JP" sz="1600" dirty="0" err="1" smtClean="0"/>
              <a:t>thingate</a:t>
            </a:r>
            <a:r>
              <a:rPr lang="en-US" altLang="ja-JP" sz="1600" dirty="0" smtClean="0"/>
              <a:t> </a:t>
            </a:r>
            <a:r>
              <a:rPr lang="ja-JP" altLang="en-US" sz="1600" dirty="0" smtClean="0"/>
              <a:t>プロセスは、一度起動すると、終了するまで継続して稼働する。</a:t>
            </a:r>
            <a:r>
              <a:rPr kumimoji="1" lang="ja-JP" altLang="en-US" sz="1600" dirty="0" smtClean="0"/>
              <a:t>しかしながら、</a:t>
            </a:r>
            <a:r>
              <a:rPr lang="en-US" altLang="ja-JP" sz="1600" dirty="0" smtClean="0"/>
              <a:t>Linux </a:t>
            </a:r>
            <a:r>
              <a:rPr kumimoji="1" lang="ja-JP" altLang="en-US" sz="1600" dirty="0" smtClean="0"/>
              <a:t>を一度シャットダウンした場合、何らかの方法で、次回起動時に自動起動するようにしておく必要がある。</a:t>
            </a:r>
            <a:endParaRPr kumimoji="1" lang="en-US" altLang="ja-JP" sz="1600" dirty="0" smtClean="0"/>
          </a:p>
          <a:p>
            <a:r>
              <a:rPr lang="en-US" altLang="ja-JP" sz="1600" dirty="0" smtClean="0"/>
              <a:t>Linux </a:t>
            </a:r>
            <a:r>
              <a:rPr lang="ja-JP" altLang="en-US" sz="1600" dirty="0" smtClean="0"/>
              <a:t>の起動時に自動的に </a:t>
            </a:r>
            <a:r>
              <a:rPr lang="en-US" altLang="ja-JP" sz="1600" dirty="0" err="1" smtClean="0"/>
              <a:t>thingate</a:t>
            </a:r>
            <a:r>
              <a:rPr lang="en-US" altLang="ja-JP" sz="1600" dirty="0" smtClean="0"/>
              <a:t> </a:t>
            </a:r>
            <a:r>
              <a:rPr lang="ja-JP" altLang="en-US" sz="1600" dirty="0" smtClean="0"/>
              <a:t>プロセスを起動する方法は、</a:t>
            </a:r>
            <a:r>
              <a:rPr lang="en-US" altLang="ja-JP" sz="1600" dirty="0" smtClean="0"/>
              <a:t>OS </a:t>
            </a:r>
            <a:r>
              <a:rPr lang="ja-JP" altLang="en-US" sz="1600" dirty="0" smtClean="0"/>
              <a:t>のディストリビューションによって様々であるが、一般には以下の方法が利用される。</a:t>
            </a:r>
            <a:endParaRPr lang="en-US" altLang="ja-JP" sz="1600" dirty="0" smtClean="0"/>
          </a:p>
          <a:p>
            <a:pPr marL="800100" lvl="1" indent="-342900">
              <a:buFont typeface="+mj-lt"/>
              <a:buAutoNum type="arabicPeriod"/>
            </a:pPr>
            <a:r>
              <a:rPr kumimoji="1" lang="ja-JP" altLang="en-US" sz="1200" dirty="0" smtClean="0"/>
              <a:t>簡易</a:t>
            </a:r>
            <a:r>
              <a:rPr kumimoji="1" lang="en-US" altLang="ja-JP" sz="1200" dirty="0" smtClean="0"/>
              <a:t>: /</a:t>
            </a:r>
            <a:r>
              <a:rPr kumimoji="1" lang="en-US" altLang="ja-JP" sz="1200" dirty="0" err="1" smtClean="0"/>
              <a:t>etc</a:t>
            </a:r>
            <a:r>
              <a:rPr kumimoji="1" lang="en-US" altLang="ja-JP" sz="1200" dirty="0" smtClean="0"/>
              <a:t>/</a:t>
            </a:r>
            <a:r>
              <a:rPr kumimoji="1" lang="en-US" altLang="ja-JP" sz="1200" dirty="0" err="1" smtClean="0"/>
              <a:t>rc.local</a:t>
            </a:r>
            <a:r>
              <a:rPr kumimoji="1" lang="en-US" altLang="ja-JP" sz="1200" dirty="0" smtClean="0"/>
              <a:t> </a:t>
            </a:r>
            <a:r>
              <a:rPr kumimoji="1" lang="ja-JP" altLang="en-US" sz="1200" dirty="0" smtClean="0"/>
              <a:t>ファイル </a:t>
            </a:r>
            <a:r>
              <a:rPr kumimoji="1" lang="en-US" altLang="ja-JP" sz="1200" dirty="0" smtClean="0"/>
              <a:t>(</a:t>
            </a:r>
            <a:r>
              <a:rPr kumimoji="1" lang="ja-JP" altLang="en-US" sz="1200" dirty="0" smtClean="0"/>
              <a:t>シェルスクリプト</a:t>
            </a:r>
            <a:r>
              <a:rPr kumimoji="1" lang="en-US" altLang="ja-JP" sz="1200" dirty="0" smtClean="0"/>
              <a:t>)</a:t>
            </a:r>
            <a:r>
              <a:rPr kumimoji="1" lang="ja-JP" altLang="en-US" sz="1200" dirty="0" smtClean="0"/>
              <a:t> を作成し、これに記載しておく方法。</a:t>
            </a:r>
            <a:endParaRPr kumimoji="1" lang="en-US" altLang="ja-JP" sz="1200" dirty="0" smtClean="0"/>
          </a:p>
          <a:p>
            <a:pPr marL="800100" lvl="1" indent="-342900">
              <a:buFont typeface="+mj-lt"/>
              <a:buAutoNum type="arabicPeriod"/>
            </a:pPr>
            <a:r>
              <a:rPr kumimoji="1" lang="ja-JP" altLang="en-US" sz="1200" dirty="0" smtClean="0"/>
              <a:t>本格</a:t>
            </a:r>
            <a:r>
              <a:rPr kumimoji="1" lang="en-US" altLang="ja-JP" sz="1200" dirty="0" smtClean="0"/>
              <a:t>: UNIX </a:t>
            </a:r>
            <a:r>
              <a:rPr kumimoji="1" lang="ja-JP" altLang="en-US" sz="1200" dirty="0" smtClean="0"/>
              <a:t>用デーモンスクリプトを記述し、</a:t>
            </a:r>
            <a:r>
              <a:rPr kumimoji="1" lang="en-US" altLang="ja-JP" sz="1200" dirty="0" smtClean="0"/>
              <a:t>”/</a:t>
            </a:r>
            <a:r>
              <a:rPr kumimoji="1" lang="en-US" altLang="ja-JP" sz="1200" dirty="0" err="1" smtClean="0"/>
              <a:t>etc</a:t>
            </a:r>
            <a:r>
              <a:rPr kumimoji="1" lang="en-US" altLang="ja-JP" sz="1200" dirty="0" smtClean="0"/>
              <a:t>/</a:t>
            </a:r>
            <a:r>
              <a:rPr kumimoji="1" lang="en-US" altLang="ja-JP" sz="1200" dirty="0" err="1" smtClean="0"/>
              <a:t>init.d</a:t>
            </a:r>
            <a:r>
              <a:rPr kumimoji="1" lang="en-US" altLang="ja-JP" sz="1200" dirty="0" smtClean="0"/>
              <a:t>/</a:t>
            </a:r>
            <a:r>
              <a:rPr kumimoji="1" lang="ja-JP" altLang="en-US" sz="1200" dirty="0" smtClean="0"/>
              <a:t>デーモン名 </a:t>
            </a:r>
            <a:r>
              <a:rPr kumimoji="1" lang="en-US" altLang="ja-JP" sz="1200" dirty="0" smtClean="0"/>
              <a:t>start” </a:t>
            </a:r>
            <a:r>
              <a:rPr kumimoji="1" lang="ja-JP" altLang="en-US" sz="1200" dirty="0" smtClean="0"/>
              <a:t>や </a:t>
            </a:r>
            <a:r>
              <a:rPr kumimoji="1" lang="en-US" altLang="ja-JP" sz="1200" dirty="0" smtClean="0"/>
              <a:t>“</a:t>
            </a:r>
            <a:r>
              <a:rPr kumimoji="1" lang="en-US" altLang="ja-JP" sz="1200" dirty="0" err="1" smtClean="0"/>
              <a:t>chkconfig</a:t>
            </a:r>
            <a:r>
              <a:rPr kumimoji="1" lang="en-US" altLang="ja-JP" sz="1200" dirty="0" smtClean="0"/>
              <a:t> </a:t>
            </a:r>
            <a:r>
              <a:rPr kumimoji="1" lang="ja-JP" altLang="en-US" sz="1200" dirty="0" smtClean="0"/>
              <a:t>デーモン名 </a:t>
            </a:r>
            <a:r>
              <a:rPr kumimoji="1" lang="en-US" altLang="ja-JP" sz="1200" dirty="0" smtClean="0"/>
              <a:t>start</a:t>
            </a:r>
            <a:r>
              <a:rPr lang="en-US" altLang="ja-JP" sz="1200" dirty="0" smtClean="0"/>
              <a:t>” </a:t>
            </a:r>
            <a:r>
              <a:rPr lang="ja-JP" altLang="en-US" sz="1200" dirty="0" smtClean="0"/>
              <a:t>等で起動するようにして、</a:t>
            </a:r>
            <a:br>
              <a:rPr lang="ja-JP" altLang="en-US" sz="1200" dirty="0" smtClean="0"/>
            </a:br>
            <a:r>
              <a:rPr lang="ja-JP" altLang="en-US" sz="1200" dirty="0" smtClean="0"/>
              <a:t>デーモンを </a:t>
            </a:r>
            <a:r>
              <a:rPr lang="en-US" altLang="ja-JP" sz="1200" dirty="0" smtClean="0"/>
              <a:t>OS </a:t>
            </a:r>
            <a:r>
              <a:rPr lang="ja-JP" altLang="en-US" sz="1200" dirty="0" smtClean="0"/>
              <a:t>起動時に自動起動するように設定する方法。</a:t>
            </a:r>
            <a:endParaRPr lang="en-US" altLang="ja-JP" sz="1200" dirty="0" smtClean="0"/>
          </a:p>
          <a:p>
            <a:r>
              <a:rPr kumimoji="1" lang="ja-JP" altLang="en-US" sz="1600" dirty="0" smtClean="0"/>
              <a:t>上記 </a:t>
            </a:r>
            <a:r>
              <a:rPr lang="en-US" altLang="ja-JP" sz="1600" dirty="0" smtClean="0"/>
              <a:t>2. </a:t>
            </a:r>
            <a:r>
              <a:rPr lang="ja-JP" altLang="en-US" sz="1600" dirty="0" smtClean="0"/>
              <a:t>は </a:t>
            </a:r>
            <a:r>
              <a:rPr lang="en-US" altLang="ja-JP" sz="1600" dirty="0" smtClean="0"/>
              <a:t>OS </a:t>
            </a:r>
            <a:r>
              <a:rPr lang="ja-JP" altLang="en-US" sz="1600" dirty="0" smtClean="0"/>
              <a:t>によって異なるため、以下では、</a:t>
            </a:r>
            <a:r>
              <a:rPr lang="en-US" altLang="ja-JP" sz="1600" dirty="0" smtClean="0"/>
              <a:t>1 </a:t>
            </a:r>
            <a:r>
              <a:rPr lang="ja-JP" altLang="en-US" sz="1600" dirty="0" smtClean="0"/>
              <a:t>の方法を解説する。</a:t>
            </a:r>
            <a:endParaRPr kumimoji="1" lang="ja-JP" altLang="en-US" sz="16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64</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5-9. </a:t>
            </a:r>
            <a:r>
              <a:rPr kumimoji="1" lang="ja-JP" altLang="en-US" dirty="0" smtClean="0"/>
              <a:t>中継ゲートウェイのプロセスの自動起動方法</a:t>
            </a:r>
            <a:endParaRPr kumimoji="1" lang="ja-JP" altLang="en-US" dirty="0"/>
          </a:p>
        </p:txBody>
      </p:sp>
      <p:sp>
        <p:nvSpPr>
          <p:cNvPr id="5" name="テキスト ボックス 4"/>
          <p:cNvSpPr txBox="1"/>
          <p:nvPr/>
        </p:nvSpPr>
        <p:spPr>
          <a:xfrm>
            <a:off x="197069" y="3318642"/>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1. </a:t>
            </a:r>
            <a:r>
              <a:rPr kumimoji="1" lang="ja-JP" altLang="en-US" dirty="0" smtClean="0"/>
              <a:t>テキストエディタで </a:t>
            </a:r>
            <a:r>
              <a:rPr kumimoji="1" lang="en-US" altLang="ja-JP" dirty="0" smtClean="0"/>
              <a:t>/</a:t>
            </a:r>
            <a:r>
              <a:rPr kumimoji="1" lang="en-US" altLang="ja-JP" dirty="0" err="1" smtClean="0"/>
              <a:t>etc</a:t>
            </a:r>
            <a:r>
              <a:rPr kumimoji="1" lang="en-US" altLang="ja-JP" dirty="0" smtClean="0"/>
              <a:t>/</a:t>
            </a:r>
            <a:r>
              <a:rPr kumimoji="1" lang="en-US" altLang="ja-JP" dirty="0" err="1" smtClean="0"/>
              <a:t>rc.local</a:t>
            </a:r>
            <a:r>
              <a:rPr kumimoji="1" lang="en-US" altLang="ja-JP" dirty="0" smtClean="0"/>
              <a:t> </a:t>
            </a:r>
            <a:r>
              <a:rPr kumimoji="1" lang="ja-JP" altLang="en-US" dirty="0" smtClean="0"/>
              <a:t>を開く </a:t>
            </a:r>
            <a:r>
              <a:rPr kumimoji="1" lang="en-US" altLang="ja-JP" dirty="0" smtClean="0"/>
              <a:t>(</a:t>
            </a:r>
            <a:r>
              <a:rPr kumimoji="1" lang="ja-JP" altLang="en-US" dirty="0" smtClean="0"/>
              <a:t>まだなければ作成する</a:t>
            </a:r>
            <a:r>
              <a:rPr kumimoji="1" lang="en-US" altLang="ja-JP" dirty="0" smtClean="0"/>
              <a:t>)</a:t>
            </a:r>
            <a:endParaRPr lang="ja-JP" altLang="en-US" dirty="0" smtClean="0"/>
          </a:p>
        </p:txBody>
      </p:sp>
      <p:sp>
        <p:nvSpPr>
          <p:cNvPr id="6" name="テキスト ボックス 5"/>
          <p:cNvSpPr txBox="1"/>
          <p:nvPr/>
        </p:nvSpPr>
        <p:spPr>
          <a:xfrm>
            <a:off x="287701" y="3801012"/>
            <a:ext cx="11353780"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a:t>
            </a:r>
            <a:r>
              <a:rPr lang="en-US" altLang="ja-JP" dirty="0" err="1">
                <a:solidFill>
                  <a:schemeClr val="bg1"/>
                </a:solidFill>
                <a:latin typeface="Consolas" panose="020B0609020204030204" pitchFamily="49" charset="0"/>
              </a:rPr>
              <a:t>nano</a:t>
            </a:r>
            <a:r>
              <a:rPr lang="en-US" altLang="ja-JP" dirty="0">
                <a:solidFill>
                  <a:schemeClr val="bg1"/>
                </a:solidFill>
                <a:latin typeface="Consolas" panose="020B0609020204030204" pitchFamily="49" charset="0"/>
              </a:rPr>
              <a:t> /</a:t>
            </a:r>
            <a:r>
              <a:rPr lang="en-US" altLang="ja-JP" dirty="0" err="1">
                <a:solidFill>
                  <a:schemeClr val="bg1"/>
                </a:solidFill>
                <a:latin typeface="Consolas" panose="020B0609020204030204" pitchFamily="49" charset="0"/>
              </a:rPr>
              <a:t>etc</a:t>
            </a:r>
            <a:r>
              <a:rPr lang="en-US" altLang="ja-JP" dirty="0">
                <a:solidFill>
                  <a:schemeClr val="bg1"/>
                </a:solidFill>
                <a:latin typeface="Consolas" panose="020B0609020204030204" pitchFamily="49" charset="0"/>
              </a:rPr>
              <a:t>/</a:t>
            </a:r>
            <a:r>
              <a:rPr lang="en-US" altLang="ja-JP" dirty="0" err="1">
                <a:solidFill>
                  <a:schemeClr val="bg1"/>
                </a:solidFill>
                <a:latin typeface="Consolas" panose="020B0609020204030204" pitchFamily="49" charset="0"/>
              </a:rPr>
              <a:t>rc.local</a:t>
            </a:r>
            <a:endParaRPr kumimoji="1" lang="ja-JP" altLang="en-US" dirty="0">
              <a:solidFill>
                <a:schemeClr val="bg1"/>
              </a:solidFill>
              <a:latin typeface="Consolas" panose="020B0609020204030204" pitchFamily="49" charset="0"/>
            </a:endParaRPr>
          </a:p>
        </p:txBody>
      </p:sp>
      <p:sp>
        <p:nvSpPr>
          <p:cNvPr id="7" name="テキスト ボックス 6"/>
          <p:cNvSpPr txBox="1"/>
          <p:nvPr/>
        </p:nvSpPr>
        <p:spPr>
          <a:xfrm>
            <a:off x="287701" y="4696297"/>
            <a:ext cx="11353780" cy="646331"/>
          </a:xfrm>
          <a:prstGeom prst="rect">
            <a:avLst/>
          </a:prstGeom>
          <a:solidFill>
            <a:schemeClr val="tx1"/>
          </a:solidFill>
        </p:spPr>
        <p:txBody>
          <a:bodyPr wrap="square" rtlCol="0">
            <a:spAutoFit/>
          </a:bodyPr>
          <a:lstStyle/>
          <a:p>
            <a:r>
              <a:rPr lang="en-US" altLang="ja-JP" dirty="0">
                <a:solidFill>
                  <a:schemeClr val="bg1"/>
                </a:solidFill>
                <a:latin typeface="Consolas" panose="020B0609020204030204" pitchFamily="49" charset="0"/>
              </a:rPr>
              <a:t>#!/bin/bash</a:t>
            </a:r>
          </a:p>
          <a:p>
            <a:r>
              <a:rPr lang="en-US" altLang="ja-JP" dirty="0">
                <a:solidFill>
                  <a:schemeClr val="bg1"/>
                </a:solidFill>
                <a:latin typeface="Consolas" panose="020B0609020204030204" pitchFamily="49" charset="0"/>
              </a:rPr>
              <a:t>/home/</a:t>
            </a:r>
            <a:r>
              <a:rPr lang="en-US" altLang="ja-JP" dirty="0" err="1">
                <a:solidFill>
                  <a:schemeClr val="bg1"/>
                </a:solidFill>
                <a:latin typeface="Consolas" panose="020B0609020204030204" pitchFamily="49" charset="0"/>
              </a:rPr>
              <a:t>ubuntu</a:t>
            </a:r>
            <a:r>
              <a:rPr lang="en-US" altLang="ja-JP" dirty="0">
                <a:solidFill>
                  <a:schemeClr val="bg1"/>
                </a:solidFill>
                <a:latin typeface="Consolas" panose="020B0609020204030204" pitchFamily="49" charset="0"/>
              </a:rPr>
              <a:t>/IPA-DN-</a:t>
            </a:r>
            <a:r>
              <a:rPr lang="en-US" altLang="ja-JP" dirty="0" err="1">
                <a:solidFill>
                  <a:schemeClr val="bg1"/>
                </a:solidFill>
                <a:latin typeface="Consolas" panose="020B0609020204030204" pitchFamily="49" charset="0"/>
              </a:rPr>
              <a:t>ThinApps</a:t>
            </a:r>
            <a:r>
              <a:rPr lang="en-US" altLang="ja-JP" dirty="0">
                <a:solidFill>
                  <a:schemeClr val="bg1"/>
                </a:solidFill>
                <a:latin typeface="Consolas" panose="020B0609020204030204" pitchFamily="49" charset="0"/>
              </a:rPr>
              <a:t>-Private/</a:t>
            </a:r>
            <a:r>
              <a:rPr lang="en-US" altLang="ja-JP" dirty="0" err="1">
                <a:solidFill>
                  <a:schemeClr val="bg1"/>
                </a:solidFill>
                <a:latin typeface="Consolas" panose="020B0609020204030204" pitchFamily="49" charset="0"/>
              </a:rPr>
              <a:t>src</a:t>
            </a:r>
            <a:r>
              <a:rPr lang="en-US" altLang="ja-JP" dirty="0">
                <a:solidFill>
                  <a:schemeClr val="bg1"/>
                </a:solidFill>
                <a:latin typeface="Consolas" panose="020B0609020204030204" pitchFamily="49" charset="0"/>
              </a:rPr>
              <a:t>/bin/</a:t>
            </a:r>
            <a:r>
              <a:rPr lang="en-US" altLang="ja-JP" dirty="0" err="1">
                <a:solidFill>
                  <a:schemeClr val="bg1"/>
                </a:solidFill>
                <a:latin typeface="Consolas" panose="020B0609020204030204" pitchFamily="49" charset="0"/>
              </a:rPr>
              <a:t>thingate</a:t>
            </a:r>
            <a:r>
              <a:rPr lang="en-US" altLang="ja-JP" dirty="0">
                <a:solidFill>
                  <a:schemeClr val="bg1"/>
                </a:solidFill>
                <a:latin typeface="Consolas" panose="020B0609020204030204" pitchFamily="49" charset="0"/>
              </a:rPr>
              <a:t> start</a:t>
            </a:r>
          </a:p>
        </p:txBody>
      </p:sp>
      <p:sp>
        <p:nvSpPr>
          <p:cNvPr id="8" name="テキスト ボックス 7"/>
          <p:cNvSpPr txBox="1"/>
          <p:nvPr/>
        </p:nvSpPr>
        <p:spPr>
          <a:xfrm>
            <a:off x="197069" y="4248654"/>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2. </a:t>
            </a:r>
            <a:r>
              <a:rPr kumimoji="1" lang="ja-JP" altLang="en-US" dirty="0" smtClean="0"/>
              <a:t>以下のような内容を記入 </a:t>
            </a:r>
            <a:r>
              <a:rPr kumimoji="1" lang="en-US" altLang="ja-JP" dirty="0" smtClean="0"/>
              <a:t>(</a:t>
            </a:r>
            <a:r>
              <a:rPr kumimoji="1" lang="ja-JP" altLang="en-US" dirty="0" smtClean="0"/>
              <a:t>必要に応じて追記</a:t>
            </a:r>
            <a:r>
              <a:rPr kumimoji="1" lang="en-US" altLang="ja-JP" dirty="0" smtClean="0"/>
              <a:t>)</a:t>
            </a:r>
            <a:r>
              <a:rPr kumimoji="1" lang="ja-JP" altLang="en-US" dirty="0" smtClean="0"/>
              <a:t> し、保存する。</a:t>
            </a:r>
            <a:endParaRPr lang="ja-JP" altLang="en-US" dirty="0" smtClean="0"/>
          </a:p>
        </p:txBody>
      </p:sp>
      <p:sp>
        <p:nvSpPr>
          <p:cNvPr id="9" name="テキスト ボックス 8"/>
          <p:cNvSpPr txBox="1"/>
          <p:nvPr/>
        </p:nvSpPr>
        <p:spPr>
          <a:xfrm>
            <a:off x="197069" y="5420939"/>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3. </a:t>
            </a:r>
            <a:r>
              <a:rPr kumimoji="1" lang="ja-JP" altLang="en-US" dirty="0" smtClean="0"/>
              <a:t>実行権限を付与する。</a:t>
            </a:r>
            <a:endParaRPr lang="ja-JP" altLang="en-US" dirty="0" smtClean="0"/>
          </a:p>
        </p:txBody>
      </p:sp>
      <p:sp>
        <p:nvSpPr>
          <p:cNvPr id="10" name="テキスト ボックス 9"/>
          <p:cNvSpPr txBox="1"/>
          <p:nvPr/>
        </p:nvSpPr>
        <p:spPr>
          <a:xfrm>
            <a:off x="332741" y="5869951"/>
            <a:ext cx="11353780"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a:t>
            </a:r>
            <a:r>
              <a:rPr lang="en-US" altLang="ja-JP" dirty="0" err="1">
                <a:solidFill>
                  <a:schemeClr val="bg1"/>
                </a:solidFill>
                <a:latin typeface="Consolas" panose="020B0609020204030204" pitchFamily="49" charset="0"/>
              </a:rPr>
              <a:t>chmod</a:t>
            </a:r>
            <a:r>
              <a:rPr lang="en-US" altLang="ja-JP" dirty="0">
                <a:solidFill>
                  <a:schemeClr val="bg1"/>
                </a:solidFill>
                <a:latin typeface="Consolas" panose="020B0609020204030204" pitchFamily="49" charset="0"/>
              </a:rPr>
              <a:t> 755 /</a:t>
            </a:r>
            <a:r>
              <a:rPr lang="en-US" altLang="ja-JP" dirty="0" err="1">
                <a:solidFill>
                  <a:schemeClr val="bg1"/>
                </a:solidFill>
                <a:latin typeface="Consolas" panose="020B0609020204030204" pitchFamily="49" charset="0"/>
              </a:rPr>
              <a:t>etc</a:t>
            </a:r>
            <a:r>
              <a:rPr lang="en-US" altLang="ja-JP" dirty="0">
                <a:solidFill>
                  <a:schemeClr val="bg1"/>
                </a:solidFill>
                <a:latin typeface="Consolas" panose="020B0609020204030204" pitchFamily="49" charset="0"/>
              </a:rPr>
              <a:t>/</a:t>
            </a:r>
            <a:r>
              <a:rPr lang="en-US" altLang="ja-JP" dirty="0" err="1">
                <a:solidFill>
                  <a:schemeClr val="bg1"/>
                </a:solidFill>
                <a:latin typeface="Consolas" panose="020B0609020204030204" pitchFamily="49" charset="0"/>
              </a:rPr>
              <a:t>rc.local</a:t>
            </a:r>
            <a:endParaRPr lang="en-US" altLang="ja-JP" dirty="0">
              <a:solidFill>
                <a:schemeClr val="bg1"/>
              </a:solidFill>
              <a:latin typeface="Consolas" panose="020B0609020204030204" pitchFamily="49" charset="0"/>
            </a:endParaRPr>
          </a:p>
        </p:txBody>
      </p:sp>
      <p:sp>
        <p:nvSpPr>
          <p:cNvPr id="11" name="テキスト ボックス 10"/>
          <p:cNvSpPr txBox="1"/>
          <p:nvPr/>
        </p:nvSpPr>
        <p:spPr>
          <a:xfrm>
            <a:off x="197069" y="6317593"/>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4. </a:t>
            </a:r>
            <a:r>
              <a:rPr kumimoji="1" lang="en-US" altLang="ja-JP" b="1" dirty="0" err="1" smtClean="0"/>
              <a:t>sudo</a:t>
            </a:r>
            <a:r>
              <a:rPr kumimoji="1" lang="en-US" altLang="ja-JP" b="1" dirty="0" smtClean="0"/>
              <a:t> reboot</a:t>
            </a:r>
            <a:r>
              <a:rPr kumimoji="1" lang="en-US" altLang="ja-JP" dirty="0" smtClean="0"/>
              <a:t> </a:t>
            </a:r>
            <a:r>
              <a:rPr kumimoji="1" lang="ja-JP" altLang="en-US" dirty="0" smtClean="0"/>
              <a:t>コマンドで </a:t>
            </a:r>
            <a:r>
              <a:rPr kumimoji="1" lang="en-US" altLang="ja-JP" dirty="0" smtClean="0"/>
              <a:t>Linux </a:t>
            </a:r>
            <a:r>
              <a:rPr kumimoji="1" lang="ja-JP" altLang="en-US" dirty="0" smtClean="0"/>
              <a:t>を再起動し、再起動後、自動的にデーモンが起動するかどうかテストする。</a:t>
            </a:r>
            <a:endParaRPr lang="ja-JP" altLang="en-US" dirty="0" smtClean="0"/>
          </a:p>
        </p:txBody>
      </p:sp>
    </p:spTree>
    <p:extLst>
      <p:ext uri="{BB962C8B-B14F-4D97-AF65-F5344CB8AC3E}">
        <p14:creationId xmlns:p14="http://schemas.microsoft.com/office/powerpoint/2010/main" val="374871437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032641"/>
            <a:ext cx="11545223" cy="1671145"/>
          </a:xfrm>
        </p:spPr>
        <p:txBody>
          <a:bodyPr>
            <a:normAutofit/>
          </a:bodyPr>
          <a:lstStyle/>
          <a:p>
            <a:r>
              <a:rPr kumimoji="1" lang="ja-JP" altLang="en-US" sz="2400" dirty="0" smtClean="0"/>
              <a:t>第 </a:t>
            </a:r>
            <a:r>
              <a:rPr kumimoji="1" lang="en-US" altLang="ja-JP" sz="2400" dirty="0" smtClean="0"/>
              <a:t>4 </a:t>
            </a:r>
            <a:r>
              <a:rPr kumimoji="1" lang="ja-JP" altLang="en-US" sz="2400" dirty="0" smtClean="0"/>
              <a:t>章では、単純にソースコードをビルドしたが、せっかくインストールした </a:t>
            </a:r>
            <a:r>
              <a:rPr kumimoji="1" lang="en-US" altLang="ja-JP" sz="2400" dirty="0" smtClean="0"/>
              <a:t>Visual Studio 2019 </a:t>
            </a:r>
            <a:r>
              <a:rPr kumimoji="1" lang="ja-JP" altLang="en-US" sz="2400" dirty="0" smtClean="0"/>
              <a:t>を用いると、ソースコードを快適に表示して読解・分析することができる。「</a:t>
            </a:r>
            <a:r>
              <a:rPr lang="en-US" altLang="ja-JP" sz="2400" dirty="0" err="1" smtClean="0"/>
              <a:t>src</a:t>
            </a:r>
            <a:r>
              <a:rPr lang="en-US" altLang="ja-JP" sz="2400" dirty="0" smtClean="0"/>
              <a:t>\IPA-DNP-ThinApps-Private.sln</a:t>
            </a:r>
            <a:r>
              <a:rPr lang="ja-JP" altLang="en-US" sz="2400" dirty="0" smtClean="0"/>
              <a:t>」ファイルをダブルクリックして起動するとよい。</a:t>
            </a:r>
            <a:endParaRPr lang="en-US" altLang="ja-JP" sz="2400" dirty="0" smtClean="0"/>
          </a:p>
          <a:p>
            <a:r>
              <a:rPr kumimoji="1" lang="ja-JP" altLang="en-US" sz="2400" dirty="0" smtClean="0"/>
              <a:t>ある処理がどのように実装されているのか知りたい場合は、ソースコードを検索するとよい。</a:t>
            </a:r>
            <a:endParaRPr kumimoji="1" lang="ja-JP" altLang="en-US" sz="24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65</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600" dirty="0" smtClean="0"/>
              <a:t>5-10. </a:t>
            </a:r>
            <a:r>
              <a:rPr kumimoji="1" lang="ja-JP" altLang="en-US" sz="3600" dirty="0" smtClean="0"/>
              <a:t>シン・テレワークシステムのソースコードを分析する</a:t>
            </a:r>
            <a:endParaRPr kumimoji="1" lang="ja-JP" altLang="en-US" sz="3600" dirty="0"/>
          </a:p>
        </p:txBody>
      </p:sp>
      <p:pic>
        <p:nvPicPr>
          <p:cNvPr id="5" name="図 4"/>
          <p:cNvPicPr>
            <a:picLocks noChangeAspect="1"/>
          </p:cNvPicPr>
          <p:nvPr/>
        </p:nvPicPr>
        <p:blipFill>
          <a:blip r:embed="rId2"/>
          <a:stretch>
            <a:fillRect/>
          </a:stretch>
        </p:blipFill>
        <p:spPr>
          <a:xfrm>
            <a:off x="3768097" y="2641712"/>
            <a:ext cx="7102227" cy="3993053"/>
          </a:xfrm>
          <a:prstGeom prst="rect">
            <a:avLst/>
          </a:prstGeom>
        </p:spPr>
      </p:pic>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72225" y="5174035"/>
            <a:ext cx="1397999" cy="1460730"/>
          </a:xfrm>
          <a:prstGeom prst="rect">
            <a:avLst/>
          </a:prstGeom>
        </p:spPr>
      </p:pic>
    </p:spTree>
    <p:extLst>
      <p:ext uri="{BB962C8B-B14F-4D97-AF65-F5344CB8AC3E}">
        <p14:creationId xmlns:p14="http://schemas.microsoft.com/office/powerpoint/2010/main" val="211176426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013890"/>
            <a:ext cx="11545223" cy="2253513"/>
          </a:xfrm>
        </p:spPr>
        <p:txBody>
          <a:bodyPr>
            <a:normAutofit/>
          </a:bodyPr>
          <a:lstStyle/>
          <a:p>
            <a:r>
              <a:rPr kumimoji="1" lang="ja-JP" altLang="en-US" sz="2000" dirty="0" smtClean="0"/>
              <a:t>第 </a:t>
            </a:r>
            <a:r>
              <a:rPr kumimoji="1" lang="en-US" altLang="ja-JP" sz="2000" dirty="0" smtClean="0"/>
              <a:t>3 </a:t>
            </a:r>
            <a:r>
              <a:rPr kumimoji="1" lang="ja-JP" altLang="en-US" sz="2000" dirty="0" smtClean="0"/>
              <a:t>章では、</a:t>
            </a:r>
            <a:r>
              <a:rPr kumimoji="1" lang="en-US" altLang="ja-JP" sz="2000" dirty="0" smtClean="0"/>
              <a:t>Linux</a:t>
            </a:r>
            <a:r>
              <a:rPr kumimoji="1" lang="ja-JP" altLang="en-US" sz="2000" dirty="0" smtClean="0"/>
              <a:t> 版中継ゲートウェイの構築方法を述べた。</a:t>
            </a:r>
          </a:p>
          <a:p>
            <a:r>
              <a:rPr kumimoji="1" lang="ja-JP" altLang="en-US" sz="2000" dirty="0" smtClean="0"/>
              <a:t>本節では、</a:t>
            </a:r>
            <a:r>
              <a:rPr kumimoji="1" lang="en-US" altLang="ja-JP" sz="2000" dirty="0" smtClean="0"/>
              <a:t>Windows </a:t>
            </a:r>
            <a:r>
              <a:rPr kumimoji="1" lang="ja-JP" altLang="en-US" sz="2000" dirty="0" smtClean="0"/>
              <a:t>版中継ゲートウェイの構築方法を述べる。</a:t>
            </a:r>
            <a:endParaRPr kumimoji="1" lang="en-US" altLang="ja-JP" sz="2000" dirty="0" smtClean="0"/>
          </a:p>
          <a:p>
            <a:pPr lvl="1"/>
            <a:r>
              <a:rPr lang="ja-JP" altLang="en-US" sz="1800" dirty="0" smtClean="0"/>
              <a:t>なお、</a:t>
            </a:r>
            <a:r>
              <a:rPr lang="en-US" altLang="ja-JP" sz="1800" dirty="0" smtClean="0"/>
              <a:t>Windows </a:t>
            </a:r>
            <a:r>
              <a:rPr lang="ja-JP" altLang="en-US" sz="1800" dirty="0" smtClean="0"/>
              <a:t>版中継ゲートウェイは、</a:t>
            </a:r>
            <a:r>
              <a:rPr lang="en-US" altLang="ja-JP" sz="1800" dirty="0" smtClean="0"/>
              <a:t>IPA </a:t>
            </a:r>
            <a:r>
              <a:rPr lang="ja-JP" altLang="en-US" sz="1800" dirty="0" smtClean="0"/>
              <a:t>にて</a:t>
            </a:r>
            <a:r>
              <a:rPr lang="ja-JP" altLang="en-US" sz="1800" dirty="0"/>
              <a:t> </a:t>
            </a:r>
            <a:r>
              <a:rPr lang="en-US" altLang="ja-JP" sz="1800" dirty="0" smtClean="0"/>
              <a:t>Linux </a:t>
            </a:r>
            <a:r>
              <a:rPr lang="ja-JP" altLang="en-US" sz="1800" dirty="0" smtClean="0"/>
              <a:t>版と同等の安定性の検証を行なっていない。</a:t>
            </a:r>
            <a:br>
              <a:rPr lang="ja-JP" altLang="en-US" sz="1800" dirty="0" smtClean="0"/>
            </a:br>
            <a:r>
              <a:rPr lang="ja-JP" altLang="en-US" sz="1800" dirty="0" smtClean="0"/>
              <a:t>シン・テレワークシステム パブリック版でも利用していない。</a:t>
            </a:r>
            <a:endParaRPr lang="en-US" altLang="ja-JP" sz="1800" dirty="0" smtClean="0"/>
          </a:p>
          <a:p>
            <a:pPr lvl="1"/>
            <a:r>
              <a:rPr kumimoji="1" lang="ja-JP" altLang="en-US" sz="1800" dirty="0" smtClean="0"/>
              <a:t>安定して動作する可能性が高いものの、</a:t>
            </a:r>
            <a:r>
              <a:rPr lang="en-US" altLang="ja-JP" sz="1800" dirty="0" smtClean="0"/>
              <a:t>Linux </a:t>
            </a:r>
            <a:r>
              <a:rPr lang="ja-JP" altLang="en-US" sz="1800" dirty="0" smtClean="0"/>
              <a:t>版と比較して枯れていないシステムである</a:t>
            </a:r>
            <a:r>
              <a:rPr kumimoji="1" lang="ja-JP" altLang="en-US" sz="1800" dirty="0" smtClean="0"/>
              <a:t>。</a:t>
            </a:r>
            <a:r>
              <a:rPr kumimoji="1" lang="en-US" altLang="ja-JP" sz="1800" dirty="0" smtClean="0"/>
              <a:t/>
            </a:r>
            <a:br>
              <a:rPr kumimoji="1" lang="en-US" altLang="ja-JP" sz="1800" dirty="0" smtClean="0"/>
            </a:br>
            <a:r>
              <a:rPr kumimoji="1" lang="en-US" altLang="ja-JP" sz="1800" dirty="0" smtClean="0"/>
              <a:t>(</a:t>
            </a:r>
            <a:r>
              <a:rPr kumimoji="1" lang="ja-JP" altLang="en-US" sz="1800" dirty="0" smtClean="0"/>
              <a:t>不具合があった場合は、是非報告をお願いいたします。原因を究明して対応したいと思います。</a:t>
            </a:r>
            <a:r>
              <a:rPr kumimoji="1" lang="en-US" altLang="ja-JP" sz="1800" dirty="0" smtClean="0"/>
              <a:t>)</a:t>
            </a:r>
            <a:endParaRPr kumimoji="1" lang="ja-JP" altLang="en-US" sz="18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66</a:t>
            </a:fld>
            <a:endParaRPr kumimoji="1" lang="ja-JP" altLang="en-US" dirty="0"/>
          </a:p>
        </p:txBody>
      </p:sp>
      <p:sp>
        <p:nvSpPr>
          <p:cNvPr id="4" name="タイトル 3"/>
          <p:cNvSpPr>
            <a:spLocks noGrp="1"/>
          </p:cNvSpPr>
          <p:nvPr>
            <p:ph type="title"/>
          </p:nvPr>
        </p:nvSpPr>
        <p:spPr/>
        <p:txBody>
          <a:bodyPr>
            <a:noAutofit/>
          </a:bodyPr>
          <a:lstStyle/>
          <a:p>
            <a:r>
              <a:rPr kumimoji="1" lang="en-US" altLang="ja-JP" sz="3200" dirty="0" smtClean="0"/>
              <a:t>5-11. Windows </a:t>
            </a:r>
            <a:r>
              <a:rPr kumimoji="1" lang="ja-JP" altLang="en-US" sz="3200" dirty="0" smtClean="0"/>
              <a:t>版中継ゲートウェイ</a:t>
            </a:r>
            <a:r>
              <a:rPr kumimoji="1" lang="ja-JP" altLang="en-US" sz="3200" dirty="0" smtClean="0"/>
              <a:t>の構築方法</a:t>
            </a:r>
            <a:r>
              <a:rPr kumimoji="1" lang="ja-JP" altLang="en-US" sz="3200" dirty="0" smtClean="0"/>
              <a:t>について</a:t>
            </a:r>
            <a:endParaRPr kumimoji="1" lang="ja-JP" altLang="en-US" sz="3200" dirty="0"/>
          </a:p>
        </p:txBody>
      </p:sp>
      <p:sp>
        <p:nvSpPr>
          <p:cNvPr id="5" name="角丸四角形 4"/>
          <p:cNvSpPr/>
          <p:nvPr/>
        </p:nvSpPr>
        <p:spPr>
          <a:xfrm>
            <a:off x="520262" y="2954063"/>
            <a:ext cx="2656490" cy="45943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800" b="1" dirty="0" smtClean="0">
                <a:solidFill>
                  <a:schemeClr val="bg1"/>
                </a:solidFill>
              </a:rPr>
              <a:t>構築方法</a:t>
            </a:r>
            <a:endParaRPr kumimoji="1" lang="ja-JP" altLang="en-US" sz="2800" b="1" dirty="0">
              <a:solidFill>
                <a:schemeClr val="bg1"/>
              </a:solidFill>
            </a:endParaRPr>
          </a:p>
        </p:txBody>
      </p:sp>
      <p:sp>
        <p:nvSpPr>
          <p:cNvPr id="6" name="コンテンツ プレースホルダー 1"/>
          <p:cNvSpPr txBox="1">
            <a:spLocks/>
          </p:cNvSpPr>
          <p:nvPr/>
        </p:nvSpPr>
        <p:spPr>
          <a:xfrm>
            <a:off x="332741" y="3515743"/>
            <a:ext cx="6927280" cy="183792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514350" indent="-514350">
              <a:buFont typeface="+mj-lt"/>
              <a:buAutoNum type="arabicPeriod"/>
            </a:pPr>
            <a:r>
              <a:rPr lang="ja-JP" altLang="en-US" sz="1800" dirty="0" smtClean="0"/>
              <a:t>手元にある適当な開発用 </a:t>
            </a:r>
            <a:r>
              <a:rPr lang="en-US" altLang="ja-JP" sz="1800" dirty="0" smtClean="0"/>
              <a:t>Windows PC </a:t>
            </a:r>
            <a:r>
              <a:rPr lang="ja-JP" altLang="en-US" sz="1800" dirty="0" smtClean="0"/>
              <a:t>で、「</a:t>
            </a:r>
            <a:r>
              <a:rPr lang="en-US" altLang="ja-JP" sz="1800" dirty="0" smtClean="0"/>
              <a:t>4</a:t>
            </a:r>
            <a:r>
              <a:rPr lang="en-US" altLang="ja-JP" sz="1800" dirty="0"/>
              <a:t>. </a:t>
            </a:r>
            <a:r>
              <a:rPr lang="ja-JP" altLang="en-US" sz="1800" dirty="0"/>
              <a:t>アプリケーションをビルド</a:t>
            </a:r>
            <a:r>
              <a:rPr lang="ja-JP" altLang="en-US" sz="1800" dirty="0" smtClean="0"/>
              <a:t>しよう」に基づき、アプリケーション一式をビルドします。</a:t>
            </a:r>
            <a:endParaRPr lang="en-US" altLang="ja-JP" sz="1800" dirty="0" smtClean="0"/>
          </a:p>
          <a:p>
            <a:pPr marL="514350" indent="-514350">
              <a:buFont typeface="+mj-lt"/>
              <a:buAutoNum type="arabicPeriod"/>
            </a:pPr>
            <a:r>
              <a:rPr lang="en-US" altLang="ja-JP" sz="1800" dirty="0"/>
              <a:t>“</a:t>
            </a:r>
            <a:r>
              <a:rPr lang="en-US" altLang="ja-JP" sz="1800" dirty="0" smtClean="0"/>
              <a:t>IPA-DN-</a:t>
            </a:r>
            <a:r>
              <a:rPr lang="en-US" altLang="ja-JP" sz="1800" dirty="0" err="1" smtClean="0"/>
              <a:t>ThinApps</a:t>
            </a:r>
            <a:r>
              <a:rPr lang="en-US" altLang="ja-JP" sz="1800" dirty="0" smtClean="0"/>
              <a:t>-Private\</a:t>
            </a:r>
            <a:r>
              <a:rPr lang="en-US" altLang="ja-JP" sz="1800" dirty="0" err="1" smtClean="0"/>
              <a:t>src</a:t>
            </a:r>
            <a:r>
              <a:rPr lang="en-US" altLang="ja-JP" sz="1800" dirty="0" smtClean="0"/>
              <a:t>\bin” </a:t>
            </a:r>
            <a:r>
              <a:rPr lang="ja-JP" altLang="en-US" sz="1800" dirty="0" smtClean="0"/>
              <a:t>ディレクトリ内に生成された以下の </a:t>
            </a:r>
            <a:r>
              <a:rPr lang="en-US" altLang="ja-JP" sz="1800" dirty="0" smtClean="0"/>
              <a:t>7 </a:t>
            </a:r>
            <a:r>
              <a:rPr lang="ja-JP" altLang="en-US" sz="1800" dirty="0" smtClean="0"/>
              <a:t>個のファイルを、任意の方法で抽出 </a:t>
            </a:r>
            <a:r>
              <a:rPr lang="en-US" altLang="ja-JP" sz="1800" dirty="0" smtClean="0"/>
              <a:t>(</a:t>
            </a:r>
            <a:r>
              <a:rPr lang="ja-JP" altLang="en-US" sz="1800" dirty="0" smtClean="0"/>
              <a:t>コピー</a:t>
            </a:r>
            <a:r>
              <a:rPr lang="en-US" altLang="ja-JP" sz="1800" dirty="0" smtClean="0"/>
              <a:t>) </a:t>
            </a:r>
            <a:r>
              <a:rPr lang="ja-JP" altLang="en-US" sz="1800" dirty="0" smtClean="0"/>
              <a:t>します。</a:t>
            </a:r>
            <a:endParaRPr lang="en-US" altLang="ja-JP" sz="1800" dirty="0" smtClean="0"/>
          </a:p>
          <a:p>
            <a:pPr lvl="1"/>
            <a:r>
              <a:rPr lang="en-US" altLang="ja-JP" sz="1400" dirty="0" smtClean="0"/>
              <a:t>EntryPoint.dat, hamcore.se2, ThinGate.cer</a:t>
            </a:r>
          </a:p>
          <a:p>
            <a:pPr lvl="1"/>
            <a:r>
              <a:rPr lang="en-US" altLang="ja-JP" sz="1400" dirty="0" smtClean="0"/>
              <a:t>ThinGate.exe, ThinGate.ini, </a:t>
            </a:r>
            <a:r>
              <a:rPr lang="en-US" altLang="ja-JP" sz="1400" dirty="0" err="1" smtClean="0"/>
              <a:t>ThinGate.key</a:t>
            </a:r>
            <a:r>
              <a:rPr lang="en-US" altLang="ja-JP" sz="1400" dirty="0" smtClean="0"/>
              <a:t>, ThinGate_x64.exe</a:t>
            </a:r>
            <a:endParaRPr lang="ja-JP" altLang="en-US" sz="1400" dirty="0"/>
          </a:p>
        </p:txBody>
      </p:sp>
      <p:pic>
        <p:nvPicPr>
          <p:cNvPr id="7" name="図 6"/>
          <p:cNvPicPr>
            <a:picLocks noChangeAspect="1"/>
          </p:cNvPicPr>
          <p:nvPr/>
        </p:nvPicPr>
        <p:blipFill>
          <a:blip r:embed="rId2"/>
          <a:stretch>
            <a:fillRect/>
          </a:stretch>
        </p:blipFill>
        <p:spPr>
          <a:xfrm>
            <a:off x="7542814" y="3389586"/>
            <a:ext cx="3761061" cy="3366090"/>
          </a:xfrm>
          <a:prstGeom prst="rect">
            <a:avLst/>
          </a:prstGeom>
        </p:spPr>
      </p:pic>
      <p:sp>
        <p:nvSpPr>
          <p:cNvPr id="8" name="右矢印 7"/>
          <p:cNvSpPr/>
          <p:nvPr/>
        </p:nvSpPr>
        <p:spPr>
          <a:xfrm>
            <a:off x="4693689" y="5230812"/>
            <a:ext cx="1150883" cy="404867"/>
          </a:xfrm>
          <a:prstGeom prst="rightArrow">
            <a:avLst/>
          </a:prstGeom>
          <a:solidFill>
            <a:schemeClr val="accent4">
              <a:lumMod val="40000"/>
              <a:lumOff val="6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5994345" y="5248579"/>
            <a:ext cx="1513489" cy="369332"/>
          </a:xfrm>
          <a:prstGeom prst="rect">
            <a:avLst/>
          </a:prstGeom>
          <a:noFill/>
        </p:spPr>
        <p:txBody>
          <a:bodyPr wrap="square" rtlCol="0">
            <a:spAutoFit/>
          </a:bodyPr>
          <a:lstStyle/>
          <a:p>
            <a:r>
              <a:rPr kumimoji="1" lang="ja-JP" altLang="en-US" dirty="0" smtClean="0"/>
              <a:t>次ページに続く</a:t>
            </a:r>
            <a:endParaRPr kumimoji="1" lang="ja-JP" altLang="en-US" dirty="0"/>
          </a:p>
        </p:txBody>
      </p:sp>
      <p:sp>
        <p:nvSpPr>
          <p:cNvPr id="10" name="正方形/長方形 9"/>
          <p:cNvSpPr/>
          <p:nvPr/>
        </p:nvSpPr>
        <p:spPr>
          <a:xfrm>
            <a:off x="7594548" y="3633951"/>
            <a:ext cx="3709327" cy="302698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546129" y="5586125"/>
            <a:ext cx="6863665" cy="1169551"/>
          </a:xfrm>
          <a:prstGeom prst="rect">
            <a:avLst/>
          </a:prstGeom>
          <a:solidFill>
            <a:srgbClr val="FFFFCC"/>
          </a:solidFill>
          <a:ln>
            <a:solidFill>
              <a:schemeClr val="tx1">
                <a:lumMod val="50000"/>
                <a:lumOff val="50000"/>
              </a:schemeClr>
            </a:solidFill>
          </a:ln>
        </p:spPr>
        <p:txBody>
          <a:bodyPr wrap="square" rtlCol="0">
            <a:spAutoFit/>
          </a:bodyPr>
          <a:lstStyle/>
          <a:p>
            <a:r>
              <a:rPr kumimoji="1" lang="en-US" altLang="ja-JP" sz="1000" b="1" dirty="0" smtClean="0">
                <a:solidFill>
                  <a:schemeClr val="accent5">
                    <a:lumMod val="75000"/>
                  </a:schemeClr>
                </a:solidFill>
              </a:rPr>
              <a:t>Windows </a:t>
            </a:r>
            <a:r>
              <a:rPr kumimoji="1" lang="ja-JP" altLang="en-US" sz="1000" b="1" dirty="0" smtClean="0">
                <a:solidFill>
                  <a:schemeClr val="accent5">
                    <a:lumMod val="75000"/>
                  </a:schemeClr>
                </a:solidFill>
              </a:rPr>
              <a:t>クライアント版でも、シン・テレワークシステム 中継ゲートウェイの動作は可能である。</a:t>
            </a:r>
            <a:endParaRPr kumimoji="1" lang="en-US" altLang="ja-JP" sz="1000" b="1" dirty="0" smtClean="0">
              <a:solidFill>
                <a:schemeClr val="accent5">
                  <a:lumMod val="75000"/>
                </a:schemeClr>
              </a:solidFill>
            </a:endParaRPr>
          </a:p>
          <a:p>
            <a:pPr marL="171450" indent="-171450">
              <a:buFont typeface="Arial" panose="020B0604020202020204" pitchFamily="34" charset="0"/>
              <a:buChar char="•"/>
            </a:pPr>
            <a:r>
              <a:rPr kumimoji="1" lang="en-US" altLang="ja-JP" sz="1000" dirty="0" smtClean="0"/>
              <a:t>Windows Server </a:t>
            </a:r>
            <a:r>
              <a:rPr kumimoji="1" lang="ja-JP" altLang="en-US" sz="1000" dirty="0" err="1" smtClean="0"/>
              <a:t>でなく</a:t>
            </a:r>
            <a:r>
              <a:rPr kumimoji="1" lang="ja-JP" altLang="en-US" sz="1000" dirty="0" smtClean="0"/>
              <a:t>とも、</a:t>
            </a:r>
            <a:r>
              <a:rPr kumimoji="1" lang="en-US" altLang="ja-JP" sz="1000" dirty="0" smtClean="0"/>
              <a:t>Windows </a:t>
            </a:r>
            <a:r>
              <a:rPr kumimoji="1" lang="ja-JP" altLang="en-US" sz="1000" dirty="0" smtClean="0"/>
              <a:t>のクライアント版 </a:t>
            </a:r>
            <a:r>
              <a:rPr kumimoji="1" lang="en-US" altLang="ja-JP" sz="1000" dirty="0" smtClean="0"/>
              <a:t>(Windows 10</a:t>
            </a:r>
            <a:r>
              <a:rPr kumimoji="1" lang="ja-JP" altLang="en-US" sz="1000" dirty="0" smtClean="0"/>
              <a:t> 等</a:t>
            </a:r>
            <a:r>
              <a:rPr kumimoji="1" lang="en-US" altLang="ja-JP" sz="1000" dirty="0" smtClean="0"/>
              <a:t>) </a:t>
            </a:r>
            <a:r>
              <a:rPr lang="ja-JP" altLang="en-US" sz="1000" dirty="0"/>
              <a:t>でも、中継ゲートウェイを</a:t>
            </a:r>
            <a:r>
              <a:rPr kumimoji="1" lang="ja-JP" altLang="en-US" sz="1000" dirty="0" smtClean="0"/>
              <a:t>動作させることは技術的に可能である。しかしながら、</a:t>
            </a:r>
            <a:r>
              <a:rPr kumimoji="1" lang="en-US" altLang="ja-JP" sz="1000" dirty="0" smtClean="0"/>
              <a:t>Windows </a:t>
            </a:r>
            <a:r>
              <a:rPr kumimoji="1" lang="ja-JP" altLang="en-US" sz="1000" dirty="0" smtClean="0"/>
              <a:t>のクライアント版について、ユーザー </a:t>
            </a:r>
            <a:r>
              <a:rPr kumimoji="1" lang="en-US" altLang="ja-JP" sz="1000" dirty="0" smtClean="0"/>
              <a:t>(</a:t>
            </a:r>
            <a:r>
              <a:rPr kumimoji="1" lang="ja-JP" altLang="en-US" sz="1000" dirty="0" smtClean="0"/>
              <a:t>読者</a:t>
            </a:r>
            <a:r>
              <a:rPr kumimoji="1" lang="en-US" altLang="ja-JP" sz="1000" dirty="0" smtClean="0"/>
              <a:t>) </a:t>
            </a:r>
            <a:r>
              <a:rPr kumimoji="1" lang="ja-JP" altLang="en-US" sz="1000" dirty="0" smtClean="0"/>
              <a:t>と </a:t>
            </a:r>
            <a:r>
              <a:rPr kumimoji="1" lang="en-US" altLang="ja-JP" sz="1000" dirty="0" smtClean="0"/>
              <a:t>Microsoft </a:t>
            </a:r>
            <a:r>
              <a:rPr kumimoji="1" lang="ja-JP" altLang="en-US" sz="1000" dirty="0" smtClean="0"/>
              <a:t>社との間の契約・売買条件 </a:t>
            </a:r>
            <a:r>
              <a:rPr kumimoji="1" lang="en-US" altLang="ja-JP" sz="1000" dirty="0" smtClean="0"/>
              <a:t>(</a:t>
            </a:r>
            <a:r>
              <a:rPr kumimoji="1" lang="ja-JP" altLang="en-US" sz="1000" dirty="0" smtClean="0"/>
              <a:t>二者間の合意内容</a:t>
            </a:r>
            <a:r>
              <a:rPr kumimoji="1" lang="en-US" altLang="ja-JP" sz="1000" dirty="0" smtClean="0"/>
              <a:t>) </a:t>
            </a:r>
            <a:r>
              <a:rPr kumimoji="1" lang="ja-JP" altLang="en-US" sz="1000" dirty="0" smtClean="0"/>
              <a:t>によっては、クライアント </a:t>
            </a:r>
            <a:r>
              <a:rPr kumimoji="1" lang="en-US" altLang="ja-JP" sz="1000" dirty="0" smtClean="0"/>
              <a:t>Windows </a:t>
            </a:r>
            <a:r>
              <a:rPr kumimoji="1" lang="ja-JP" altLang="en-US" sz="1000" dirty="0" smtClean="0"/>
              <a:t>をサーバーとして使用する際に何らか</a:t>
            </a:r>
            <a:r>
              <a:rPr kumimoji="1" lang="ja-JP" altLang="en-US" sz="1000" smtClean="0"/>
              <a:t>の制約を設けることに、</a:t>
            </a:r>
            <a:r>
              <a:rPr kumimoji="1" lang="ja-JP" altLang="en-US" sz="1000" dirty="0" smtClean="0"/>
              <a:t>ユーザー </a:t>
            </a:r>
            <a:r>
              <a:rPr lang="en-US" altLang="ja-JP" sz="1000" dirty="0" smtClean="0"/>
              <a:t>(</a:t>
            </a:r>
            <a:r>
              <a:rPr lang="ja-JP" altLang="en-US" sz="1000" dirty="0"/>
              <a:t>読者</a:t>
            </a:r>
            <a:r>
              <a:rPr lang="en-US" altLang="ja-JP" sz="1000" dirty="0" smtClean="0"/>
              <a:t>) </a:t>
            </a:r>
            <a:r>
              <a:rPr kumimoji="1" lang="ja-JP" altLang="en-US" sz="1000" dirty="0" smtClean="0"/>
              <a:t>はすでに合意している可能性がある。このことについては、</a:t>
            </a:r>
            <a:r>
              <a:rPr lang="ja-JP" altLang="en-US" sz="1000" dirty="0" smtClean="0"/>
              <a:t>二者間</a:t>
            </a:r>
            <a:r>
              <a:rPr lang="ja-JP" altLang="en-US" sz="1000" dirty="0"/>
              <a:t>の</a:t>
            </a:r>
            <a:r>
              <a:rPr kumimoji="1" lang="ja-JP" altLang="en-US" sz="1000" dirty="0" smtClean="0"/>
              <a:t>合意内容の書類 </a:t>
            </a:r>
            <a:r>
              <a:rPr kumimoji="1" lang="en-US" altLang="ja-JP" sz="1000" dirty="0" smtClean="0"/>
              <a:t>(EULA </a:t>
            </a:r>
            <a:r>
              <a:rPr kumimoji="1" lang="ja-JP" altLang="en-US" sz="1000" dirty="0" smtClean="0"/>
              <a:t>等</a:t>
            </a:r>
            <a:r>
              <a:rPr kumimoji="1" lang="en-US" altLang="ja-JP" sz="1000" dirty="0" smtClean="0"/>
              <a:t>) </a:t>
            </a:r>
            <a:r>
              <a:rPr kumimoji="1" lang="ja-JP" altLang="en-US" sz="1000" dirty="0" smtClean="0"/>
              <a:t>を確認することで、有益な情報が得られる場合がある。</a:t>
            </a:r>
            <a:endParaRPr lang="en-US" altLang="ja-JP" sz="1000" dirty="0" smtClean="0"/>
          </a:p>
          <a:p>
            <a:pPr marL="171450" indent="-171450">
              <a:buFont typeface="Arial" panose="020B0604020202020204" pitchFamily="34" charset="0"/>
              <a:buChar char="•"/>
            </a:pPr>
            <a:r>
              <a:rPr kumimoji="1" lang="en-US" altLang="ja-JP" sz="1000" dirty="0" smtClean="0"/>
              <a:t>Windows Server </a:t>
            </a:r>
            <a:r>
              <a:rPr kumimoji="1" lang="ja-JP" altLang="en-US" sz="1000" dirty="0" smtClean="0"/>
              <a:t>は </a:t>
            </a:r>
            <a:r>
              <a:rPr kumimoji="1" lang="en-US" altLang="ja-JP" sz="1000" dirty="0" smtClean="0"/>
              <a:t>Administrator </a:t>
            </a:r>
            <a:r>
              <a:rPr kumimoji="1" lang="ja-JP" altLang="en-US" sz="1000" dirty="0" smtClean="0"/>
              <a:t>ユーザーは自動的に特権昇格しているが、</a:t>
            </a:r>
            <a:r>
              <a:rPr kumimoji="1" lang="en-US" altLang="ja-JP" sz="1000" dirty="0" smtClean="0"/>
              <a:t>Windows </a:t>
            </a:r>
            <a:r>
              <a:rPr kumimoji="1" lang="ja-JP" altLang="en-US" sz="1000" dirty="0" smtClean="0"/>
              <a:t>クライアントではコマンドプロンプトでの操作時に </a:t>
            </a:r>
            <a:r>
              <a:rPr kumimoji="1" lang="en-US" altLang="ja-JP" sz="1000" dirty="0" smtClean="0"/>
              <a:t>UAC </a:t>
            </a:r>
            <a:r>
              <a:rPr kumimoji="1" lang="ja-JP" altLang="en-US" sz="1000" dirty="0" smtClean="0"/>
              <a:t>による特権昇格が必要である。コマンドプロンプトを開くときは、「管理者として実行」を選択すること。</a:t>
            </a:r>
            <a:endParaRPr kumimoji="1" lang="ja-JP" altLang="en-US" sz="1000" dirty="0"/>
          </a:p>
        </p:txBody>
      </p:sp>
    </p:spTree>
    <p:extLst>
      <p:ext uri="{BB962C8B-B14F-4D97-AF65-F5344CB8AC3E}">
        <p14:creationId xmlns:p14="http://schemas.microsoft.com/office/powerpoint/2010/main" val="253497312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606972" y="3011213"/>
            <a:ext cx="11270992" cy="3165749"/>
          </a:xfrm>
        </p:spPr>
        <p:txBody>
          <a:bodyPr>
            <a:normAutofit fontScale="85000" lnSpcReduction="20000"/>
          </a:bodyPr>
          <a:lstStyle/>
          <a:p>
            <a:pPr marL="514350" indent="-514350">
              <a:buFont typeface="+mj-lt"/>
              <a:buAutoNum type="arabicPeriod" startAt="3"/>
            </a:pPr>
            <a:r>
              <a:rPr lang="ja-JP" altLang="en-US" sz="2000" dirty="0" smtClean="0"/>
              <a:t>中継ゲートウェイにしたい </a:t>
            </a:r>
            <a:r>
              <a:rPr lang="en-US" altLang="ja-JP" sz="2000" dirty="0" smtClean="0"/>
              <a:t>Windows </a:t>
            </a:r>
            <a:r>
              <a:rPr lang="ja-JP" altLang="en-US" sz="2000" dirty="0" smtClean="0"/>
              <a:t>マシンで、</a:t>
            </a:r>
            <a:r>
              <a:rPr lang="en-US" altLang="ja-JP" sz="2000" dirty="0" smtClean="0"/>
              <a:t>2. </a:t>
            </a:r>
            <a:r>
              <a:rPr lang="ja-JP" altLang="en-US" sz="2000" dirty="0" smtClean="0"/>
              <a:t>で取り出した </a:t>
            </a:r>
            <a:r>
              <a:rPr lang="en-US" altLang="ja-JP" sz="2000" dirty="0" smtClean="0"/>
              <a:t>7 </a:t>
            </a:r>
            <a:r>
              <a:rPr lang="ja-JP" altLang="en-US" sz="2000" dirty="0" smtClean="0"/>
              <a:t>個のファイルを、適当なディレクトリ </a:t>
            </a:r>
            <a:r>
              <a:rPr lang="en-US" altLang="ja-JP" sz="2000" dirty="0" smtClean="0"/>
              <a:t>(</a:t>
            </a:r>
            <a:r>
              <a:rPr lang="ja-JP" altLang="en-US" sz="2000" dirty="0" smtClean="0"/>
              <a:t>例</a:t>
            </a:r>
            <a:r>
              <a:rPr lang="en-US" altLang="ja-JP" sz="2000" dirty="0" smtClean="0"/>
              <a:t>: C:\thin_gate\ </a:t>
            </a:r>
            <a:r>
              <a:rPr lang="ja-JP" altLang="en-US" sz="2000" dirty="0" smtClean="0"/>
              <a:t>等</a:t>
            </a:r>
            <a:r>
              <a:rPr lang="en-US" altLang="ja-JP" sz="2000" dirty="0" smtClean="0"/>
              <a:t>) </a:t>
            </a:r>
            <a:r>
              <a:rPr lang="ja-JP" altLang="en-US" sz="2000" dirty="0" err="1" smtClean="0"/>
              <a:t>に置</a:t>
            </a:r>
            <a:r>
              <a:rPr lang="ja-JP" altLang="en-US" sz="2000" dirty="0" smtClean="0"/>
              <a:t>きます。</a:t>
            </a:r>
            <a:endParaRPr lang="en-US" altLang="ja-JP" sz="2000" dirty="0" smtClean="0"/>
          </a:p>
          <a:p>
            <a:pPr marL="514350" indent="-514350">
              <a:buFont typeface="+mj-lt"/>
              <a:buAutoNum type="arabicPeriod" startAt="3"/>
            </a:pPr>
            <a:r>
              <a:rPr kumimoji="1" lang="en-US" altLang="ja-JP" sz="2000" dirty="0" smtClean="0"/>
              <a:t>ThinGate.exe (</a:t>
            </a:r>
            <a:r>
              <a:rPr kumimoji="1" lang="ja-JP" altLang="en-US" sz="2000" dirty="0" smtClean="0"/>
              <a:t>または </a:t>
            </a:r>
            <a:r>
              <a:rPr kumimoji="1" lang="en-US" altLang="ja-JP" sz="2000" dirty="0" smtClean="0"/>
              <a:t>ThinGate_x64.exe) ※ </a:t>
            </a:r>
            <a:r>
              <a:rPr kumimoji="1" lang="ja-JP" altLang="en-US" sz="2000" dirty="0" smtClean="0"/>
              <a:t>をダブルクリックすると、インストール方法等のメッセージが出ます。</a:t>
            </a:r>
            <a:endParaRPr kumimoji="1" lang="en-US" altLang="ja-JP" sz="2000" dirty="0" smtClean="0"/>
          </a:p>
          <a:p>
            <a:pPr marL="514350" indent="-514350">
              <a:buFont typeface="+mj-lt"/>
              <a:buAutoNum type="arabicPeriod" startAt="3"/>
            </a:pPr>
            <a:r>
              <a:rPr kumimoji="1" lang="ja-JP" altLang="en-US" sz="2000" dirty="0" smtClean="0"/>
              <a:t>コマンドプロンプト </a:t>
            </a:r>
            <a:r>
              <a:rPr kumimoji="1" lang="en-US" altLang="ja-JP" sz="2000" dirty="0" smtClean="0"/>
              <a:t>(</a:t>
            </a:r>
            <a:r>
              <a:rPr kumimoji="1" lang="en-US" altLang="ja-JP" sz="2000" dirty="0" err="1" smtClean="0"/>
              <a:t>cmd</a:t>
            </a:r>
            <a:r>
              <a:rPr kumimoji="1" lang="en-US" altLang="ja-JP" sz="2000" dirty="0" smtClean="0"/>
              <a:t>) </a:t>
            </a:r>
            <a:r>
              <a:rPr kumimoji="1" lang="ja-JP" altLang="en-US" sz="2000" dirty="0" smtClean="0"/>
              <a:t>を管理者権限で起動し、</a:t>
            </a:r>
            <a:r>
              <a:rPr kumimoji="1" lang="en-US" altLang="ja-JP" sz="2000" dirty="0" smtClean="0"/>
              <a:t>ThinGate.exe (</a:t>
            </a:r>
            <a:r>
              <a:rPr kumimoji="1" lang="ja-JP" altLang="en-US" sz="2000" dirty="0" smtClean="0"/>
              <a:t>または </a:t>
            </a:r>
            <a:r>
              <a:rPr kumimoji="1" lang="en-US" altLang="ja-JP" sz="2000" dirty="0" smtClean="0"/>
              <a:t>ThinGate_x64.exe) </a:t>
            </a:r>
            <a:r>
              <a:rPr kumimoji="1" lang="ja-JP" altLang="en-US" sz="2000" dirty="0" smtClean="0"/>
              <a:t>に </a:t>
            </a:r>
            <a:r>
              <a:rPr kumimoji="1" lang="en-US" altLang="ja-JP" sz="2000" dirty="0" smtClean="0"/>
              <a:t>/install </a:t>
            </a:r>
            <a:r>
              <a:rPr kumimoji="1" lang="ja-JP" altLang="en-US" sz="2000" dirty="0" smtClean="0"/>
              <a:t>オプションを付けて起動します。サービスとしてインストールに成功すると、その旨のメッセージが表示されます。</a:t>
            </a:r>
            <a:endParaRPr kumimoji="1" lang="en-US" altLang="ja-JP" sz="2000" dirty="0" smtClean="0"/>
          </a:p>
          <a:p>
            <a:pPr marL="514350" indent="-514350">
              <a:buFont typeface="+mj-lt"/>
              <a:buAutoNum type="arabicPeriod" startAt="3"/>
            </a:pPr>
            <a:r>
              <a:rPr kumimoji="1" lang="ja-JP" altLang="en-US" sz="2000" dirty="0" smtClean="0"/>
              <a:t>スタートメニューの「</a:t>
            </a:r>
            <a:r>
              <a:rPr kumimoji="1" lang="en-US" altLang="ja-JP" sz="2000" dirty="0" smtClean="0"/>
              <a:t>Windows </a:t>
            </a:r>
            <a:r>
              <a:rPr kumimoji="1" lang="ja-JP" altLang="en-US" sz="2000" dirty="0" smtClean="0"/>
              <a:t>管理ツール」→「サービス」を開き、「</a:t>
            </a:r>
            <a:r>
              <a:rPr kumimoji="1" lang="en-US" altLang="ja-JP" sz="2000" dirty="0" err="1" smtClean="0"/>
              <a:t>thingate</a:t>
            </a:r>
            <a:r>
              <a:rPr kumimoji="1" lang="ja-JP" altLang="en-US" sz="2000" dirty="0" smtClean="0"/>
              <a:t>」サービスがインストールされ、実行中になっていることを確認します。</a:t>
            </a:r>
            <a:endParaRPr kumimoji="1" lang="en-US" altLang="ja-JP" sz="2000" dirty="0" smtClean="0"/>
          </a:p>
          <a:p>
            <a:pPr marL="514350" indent="-514350">
              <a:buFont typeface="+mj-lt"/>
              <a:buAutoNum type="arabicPeriod" startAt="3"/>
            </a:pPr>
            <a:r>
              <a:rPr kumimoji="1" lang="ja-JP" altLang="en-US" sz="2000" dirty="0" smtClean="0"/>
              <a:t>この状態</a:t>
            </a:r>
            <a:r>
              <a:rPr lang="ja-JP" altLang="en-US" sz="2000" dirty="0"/>
              <a:t>で、 </a:t>
            </a:r>
            <a:r>
              <a:rPr lang="en-US" altLang="ja-JP" sz="2000" dirty="0"/>
              <a:t>Linux </a:t>
            </a:r>
            <a:r>
              <a:rPr lang="ja-JP" altLang="en-US" sz="2000" dirty="0"/>
              <a:t>版 「</a:t>
            </a:r>
            <a:r>
              <a:rPr lang="en-US" altLang="ja-JP" sz="2000" dirty="0"/>
              <a:t>3-4. </a:t>
            </a:r>
            <a:r>
              <a:rPr lang="ja-JP" altLang="en-US" sz="2000" dirty="0"/>
              <a:t>中継ゲートウェイプログラムの起動と終了」</a:t>
            </a:r>
            <a:r>
              <a:rPr lang="ja-JP" altLang="en-US" sz="2000" dirty="0" smtClean="0"/>
              <a:t>と全く均しい</a:t>
            </a:r>
            <a:r>
              <a:rPr lang="ja-JP" altLang="en-US" sz="2000" dirty="0"/>
              <a:t>状態になっていることになります</a:t>
            </a:r>
            <a:r>
              <a:rPr lang="ja-JP" altLang="en-US" sz="2000" dirty="0" smtClean="0"/>
              <a:t>。</a:t>
            </a:r>
            <a:r>
              <a:rPr lang="en-US" altLang="ja-JP" sz="2000" dirty="0" smtClean="0"/>
              <a:t/>
            </a:r>
            <a:br>
              <a:rPr lang="en-US" altLang="ja-JP" sz="2000" dirty="0" smtClean="0"/>
            </a:br>
            <a:r>
              <a:rPr lang="ja-JP" altLang="en-US" sz="2000" dirty="0" smtClean="0"/>
              <a:t>そこ</a:t>
            </a:r>
            <a:r>
              <a:rPr lang="ja-JP" altLang="en-US" sz="2000" dirty="0"/>
              <a:t>で、「</a:t>
            </a:r>
            <a:r>
              <a:rPr lang="en-US" altLang="ja-JP" sz="2000" dirty="0"/>
              <a:t>3-5. </a:t>
            </a:r>
            <a:r>
              <a:rPr lang="ja-JP" altLang="en-US" sz="2000" dirty="0"/>
              <a:t>中継ゲートウェイシステム起動後の稼働チェック」と同様に、動作をチェックします。</a:t>
            </a:r>
          </a:p>
          <a:p>
            <a:pPr marL="514350" indent="-514350">
              <a:buFont typeface="+mj-lt"/>
              <a:buAutoNum type="arabicPeriod" startAt="3"/>
            </a:pPr>
            <a:r>
              <a:rPr lang="ja-JP" altLang="en-US" sz="2000" dirty="0"/>
              <a:t>これ以降は、</a:t>
            </a:r>
            <a:r>
              <a:rPr lang="en-US" altLang="ja-JP" sz="2000" dirty="0"/>
              <a:t>Linux </a:t>
            </a:r>
            <a:r>
              <a:rPr lang="ja-JP" altLang="en-US" sz="2000" dirty="0"/>
              <a:t>版</a:t>
            </a:r>
            <a:r>
              <a:rPr lang="ja-JP" altLang="en-US" sz="2000" dirty="0" smtClean="0"/>
              <a:t>と全く同様</a:t>
            </a:r>
            <a:r>
              <a:rPr lang="ja-JP" altLang="en-US" sz="2000" dirty="0"/>
              <a:t>です。</a:t>
            </a:r>
          </a:p>
          <a:p>
            <a:pPr marL="514350" indent="-514350">
              <a:buFont typeface="+mj-lt"/>
              <a:buAutoNum type="arabicPeriod" startAt="3"/>
            </a:pPr>
            <a:r>
              <a:rPr lang="ja-JP" altLang="en-US" sz="2000" dirty="0"/>
              <a:t>サービスを停止するには、</a:t>
            </a:r>
            <a:r>
              <a:rPr lang="en-US" altLang="ja-JP" sz="2000" dirty="0"/>
              <a:t>Windows </a:t>
            </a:r>
            <a:r>
              <a:rPr lang="ja-JP" altLang="en-US" sz="2000" dirty="0"/>
              <a:t>のサービス画面または </a:t>
            </a:r>
            <a:r>
              <a:rPr lang="en-US" altLang="ja-JP" sz="2000" dirty="0"/>
              <a:t>net stop </a:t>
            </a:r>
            <a:r>
              <a:rPr lang="ja-JP" altLang="en-US" sz="2000" dirty="0"/>
              <a:t>コマンドを使用します。</a:t>
            </a:r>
          </a:p>
          <a:p>
            <a:pPr marL="514350" indent="-514350">
              <a:buFont typeface="+mj-lt"/>
              <a:buAutoNum type="arabicPeriod" startAt="3"/>
            </a:pPr>
            <a:r>
              <a:rPr lang="ja-JP" altLang="en-US" sz="2000" dirty="0"/>
              <a:t>サービスをアンインストールするには、</a:t>
            </a:r>
            <a:r>
              <a:rPr lang="en-US" altLang="ja-JP" sz="2000" dirty="0"/>
              <a:t>ThinGate.exe (</a:t>
            </a:r>
            <a:r>
              <a:rPr lang="ja-JP" altLang="en-US" sz="2000" dirty="0"/>
              <a:t>または </a:t>
            </a:r>
            <a:r>
              <a:rPr lang="en-US" altLang="ja-JP" sz="2000" dirty="0"/>
              <a:t>ThinGate_x64.exe) </a:t>
            </a:r>
            <a:r>
              <a:rPr lang="ja-JP" altLang="en-US" sz="2000" dirty="0"/>
              <a:t>に </a:t>
            </a:r>
            <a:r>
              <a:rPr lang="en-US" altLang="ja-JP" sz="2000" dirty="0"/>
              <a:t>/uninstall </a:t>
            </a:r>
            <a:r>
              <a:rPr lang="ja-JP" altLang="en-US" sz="2000" dirty="0"/>
              <a:t>オプションを付けて起動します。</a:t>
            </a:r>
            <a:endParaRPr kumimoji="1" lang="ja-JP" altLang="en-US"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67</a:t>
            </a:fld>
            <a:endParaRPr kumimoji="1" lang="ja-JP" altLang="en-US" dirty="0"/>
          </a:p>
        </p:txBody>
      </p:sp>
      <p:pic>
        <p:nvPicPr>
          <p:cNvPr id="6" name="図 5"/>
          <p:cNvPicPr>
            <a:picLocks noChangeAspect="1"/>
          </p:cNvPicPr>
          <p:nvPr/>
        </p:nvPicPr>
        <p:blipFill>
          <a:blip r:embed="rId2"/>
          <a:stretch>
            <a:fillRect/>
          </a:stretch>
        </p:blipFill>
        <p:spPr>
          <a:xfrm>
            <a:off x="236143" y="274456"/>
            <a:ext cx="4856600" cy="2557369"/>
          </a:xfrm>
          <a:prstGeom prst="rect">
            <a:avLst/>
          </a:prstGeom>
        </p:spPr>
      </p:pic>
      <p:pic>
        <p:nvPicPr>
          <p:cNvPr id="7" name="図 6"/>
          <p:cNvPicPr>
            <a:picLocks noChangeAspect="1"/>
          </p:cNvPicPr>
          <p:nvPr/>
        </p:nvPicPr>
        <p:blipFill>
          <a:blip r:embed="rId3"/>
          <a:stretch>
            <a:fillRect/>
          </a:stretch>
        </p:blipFill>
        <p:spPr>
          <a:xfrm>
            <a:off x="5804995" y="294498"/>
            <a:ext cx="2243302" cy="2537327"/>
          </a:xfrm>
          <a:prstGeom prst="rect">
            <a:avLst/>
          </a:prstGeom>
        </p:spPr>
      </p:pic>
      <p:pic>
        <p:nvPicPr>
          <p:cNvPr id="8" name="図 7"/>
          <p:cNvPicPr>
            <a:picLocks noChangeAspect="1"/>
          </p:cNvPicPr>
          <p:nvPr/>
        </p:nvPicPr>
        <p:blipFill>
          <a:blip r:embed="rId4"/>
          <a:stretch>
            <a:fillRect/>
          </a:stretch>
        </p:blipFill>
        <p:spPr>
          <a:xfrm>
            <a:off x="8605039" y="1064173"/>
            <a:ext cx="3431451" cy="1699691"/>
          </a:xfrm>
          <a:prstGeom prst="rect">
            <a:avLst/>
          </a:prstGeom>
        </p:spPr>
      </p:pic>
      <p:sp>
        <p:nvSpPr>
          <p:cNvPr id="9" name="右矢印 8"/>
          <p:cNvSpPr/>
          <p:nvPr/>
        </p:nvSpPr>
        <p:spPr>
          <a:xfrm>
            <a:off x="5305907" y="1474077"/>
            <a:ext cx="343578" cy="338958"/>
          </a:xfrm>
          <a:prstGeom prst="rightArrow">
            <a:avLst/>
          </a:prstGeom>
          <a:solidFill>
            <a:schemeClr val="accent4">
              <a:lumMod val="40000"/>
              <a:lumOff val="6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右矢印 9"/>
          <p:cNvSpPr/>
          <p:nvPr/>
        </p:nvSpPr>
        <p:spPr>
          <a:xfrm>
            <a:off x="8154879" y="1553140"/>
            <a:ext cx="343578" cy="338958"/>
          </a:xfrm>
          <a:prstGeom prst="rightArrow">
            <a:avLst/>
          </a:prstGeom>
          <a:solidFill>
            <a:schemeClr val="accent4">
              <a:lumMod val="40000"/>
              <a:lumOff val="6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p:cNvSpPr/>
          <p:nvPr/>
        </p:nvSpPr>
        <p:spPr>
          <a:xfrm>
            <a:off x="1256810" y="1387365"/>
            <a:ext cx="3709327" cy="19706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p:cNvSpPr/>
          <p:nvPr/>
        </p:nvSpPr>
        <p:spPr>
          <a:xfrm>
            <a:off x="1240454" y="1763822"/>
            <a:ext cx="3709327" cy="19706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p:cNvSpPr/>
          <p:nvPr/>
        </p:nvSpPr>
        <p:spPr>
          <a:xfrm>
            <a:off x="5986805" y="1176683"/>
            <a:ext cx="1974782" cy="19706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p:cNvSpPr/>
          <p:nvPr/>
        </p:nvSpPr>
        <p:spPr>
          <a:xfrm>
            <a:off x="9258150" y="1615966"/>
            <a:ext cx="2707878" cy="19706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p:cNvSpPr txBox="1"/>
          <p:nvPr/>
        </p:nvSpPr>
        <p:spPr>
          <a:xfrm>
            <a:off x="1174530" y="6176962"/>
            <a:ext cx="10397359" cy="738664"/>
          </a:xfrm>
          <a:prstGeom prst="rect">
            <a:avLst/>
          </a:prstGeom>
          <a:noFill/>
        </p:spPr>
        <p:txBody>
          <a:bodyPr wrap="square" rtlCol="0">
            <a:spAutoFit/>
          </a:bodyPr>
          <a:lstStyle/>
          <a:p>
            <a:r>
              <a:rPr kumimoji="1" lang="en-US" altLang="ja-JP" sz="1400" dirty="0" smtClean="0"/>
              <a:t>※ ThinGate.exe </a:t>
            </a:r>
            <a:r>
              <a:rPr kumimoji="1" lang="ja-JP" altLang="en-US" sz="1400" dirty="0" smtClean="0"/>
              <a:t>は </a:t>
            </a:r>
            <a:r>
              <a:rPr kumimoji="1" lang="en-US" altLang="ja-JP" sz="1400" dirty="0" smtClean="0"/>
              <a:t>32</a:t>
            </a:r>
            <a:r>
              <a:rPr kumimoji="1" lang="ja-JP" altLang="en-US" sz="1400" dirty="0" smtClean="0"/>
              <a:t> ビット版、</a:t>
            </a:r>
            <a:r>
              <a:rPr kumimoji="1" lang="en-US" altLang="ja-JP" sz="1400" dirty="0" smtClean="0"/>
              <a:t>ThinGate_x64.exe </a:t>
            </a:r>
            <a:r>
              <a:rPr kumimoji="1" lang="ja-JP" altLang="en-US" sz="1400" dirty="0" smtClean="0"/>
              <a:t>は </a:t>
            </a:r>
            <a:r>
              <a:rPr kumimoji="1" lang="en-US" altLang="ja-JP" sz="1400" dirty="0" smtClean="0"/>
              <a:t>64 </a:t>
            </a:r>
            <a:r>
              <a:rPr kumimoji="1" lang="ja-JP" altLang="en-US" sz="1400" dirty="0" smtClean="0"/>
              <a:t>ビット版です。お使いのプロセッサに基づいて選択してください。いずれか一方のみをご使用ください。メモリが </a:t>
            </a:r>
            <a:r>
              <a:rPr kumimoji="1" lang="en-US" altLang="ja-JP" sz="1400" dirty="0" smtClean="0"/>
              <a:t>4GB </a:t>
            </a:r>
            <a:r>
              <a:rPr kumimoji="1" lang="ja-JP" altLang="en-US" sz="1400" dirty="0" smtClean="0"/>
              <a:t>以上ある場合、</a:t>
            </a:r>
            <a:r>
              <a:rPr lang="en-US" altLang="ja-JP" sz="1400" dirty="0" smtClean="0"/>
              <a:t>64 </a:t>
            </a:r>
            <a:r>
              <a:rPr lang="ja-JP" altLang="en-US" sz="1400" dirty="0" smtClean="0"/>
              <a:t>ビット版をお勧めします。</a:t>
            </a:r>
            <a:r>
              <a:rPr lang="en-US" altLang="ja-JP" sz="1400" dirty="0" smtClean="0"/>
              <a:t>(32 </a:t>
            </a:r>
            <a:r>
              <a:rPr lang="ja-JP" altLang="en-US" sz="1400" dirty="0" smtClean="0"/>
              <a:t>ビット版のほうが、メモリ消費量は若干少なくなりますが、問題になるほどではありません。</a:t>
            </a:r>
            <a:r>
              <a:rPr lang="en-US" altLang="ja-JP" sz="1400" dirty="0" smtClean="0"/>
              <a:t>)</a:t>
            </a:r>
            <a:endParaRPr kumimoji="1" lang="ja-JP" altLang="en-US" sz="1400" dirty="0"/>
          </a:p>
        </p:txBody>
      </p:sp>
    </p:spTree>
    <p:extLst>
      <p:ext uri="{BB962C8B-B14F-4D97-AF65-F5344CB8AC3E}">
        <p14:creationId xmlns:p14="http://schemas.microsoft.com/office/powerpoint/2010/main" val="187655735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5"/>
          <p:cNvSpPr>
            <a:spLocks noGrp="1"/>
          </p:cNvSpPr>
          <p:nvPr>
            <p:ph idx="1"/>
          </p:nvPr>
        </p:nvSpPr>
        <p:spPr>
          <a:xfrm>
            <a:off x="332741" y="1136073"/>
            <a:ext cx="11545223" cy="1878347"/>
          </a:xfrm>
        </p:spPr>
        <p:txBody>
          <a:bodyPr>
            <a:normAutofit lnSpcReduction="10000"/>
          </a:bodyPr>
          <a:lstStyle/>
          <a:p>
            <a:r>
              <a:rPr lang="ja-JP" altLang="en-US" sz="2000" dirty="0"/>
              <a:t>第 </a:t>
            </a:r>
            <a:r>
              <a:rPr lang="en-US" altLang="ja-JP" sz="2000" dirty="0" smtClean="0"/>
              <a:t>3B </a:t>
            </a:r>
            <a:r>
              <a:rPr lang="ja-JP" altLang="en-US" sz="2000" dirty="0"/>
              <a:t>章では、</a:t>
            </a:r>
            <a:r>
              <a:rPr lang="en-US" altLang="ja-JP" sz="2000" dirty="0"/>
              <a:t>Linux</a:t>
            </a:r>
            <a:r>
              <a:rPr lang="ja-JP" altLang="en-US" sz="2000" dirty="0"/>
              <a:t> </a:t>
            </a:r>
            <a:r>
              <a:rPr lang="ja-JP" altLang="en-US" sz="2000" dirty="0" smtClean="0"/>
              <a:t>版 </a:t>
            </a:r>
            <a:r>
              <a:rPr lang="en-US" altLang="ja-JP" sz="2000" dirty="0" smtClean="0"/>
              <a:t>HTML5 </a:t>
            </a:r>
            <a:r>
              <a:rPr lang="ja-JP" altLang="en-US" sz="2000" dirty="0"/>
              <a:t>版 </a:t>
            </a:r>
            <a:r>
              <a:rPr lang="en-US" altLang="ja-JP" sz="2000" dirty="0"/>
              <a:t>Web </a:t>
            </a:r>
            <a:r>
              <a:rPr lang="ja-JP" altLang="en-US" sz="2000" dirty="0" smtClean="0"/>
              <a:t>クライアント用 </a:t>
            </a:r>
            <a:r>
              <a:rPr lang="en-US" altLang="ja-JP" sz="2000" dirty="0" smtClean="0"/>
              <a:t>Web </a:t>
            </a:r>
            <a:r>
              <a:rPr lang="ja-JP" altLang="en-US" sz="2000" dirty="0"/>
              <a:t>サーバーの構築方法を述べた。</a:t>
            </a:r>
          </a:p>
          <a:p>
            <a:r>
              <a:rPr lang="ja-JP" altLang="en-US" sz="2000" dirty="0"/>
              <a:t>本節では、</a:t>
            </a:r>
            <a:r>
              <a:rPr lang="en-US" altLang="ja-JP" sz="2000" dirty="0"/>
              <a:t>Windows </a:t>
            </a:r>
            <a:r>
              <a:rPr lang="ja-JP" altLang="en-US" sz="2000" dirty="0" smtClean="0"/>
              <a:t>版 </a:t>
            </a:r>
            <a:r>
              <a:rPr lang="en-US" altLang="ja-JP" sz="2000" dirty="0"/>
              <a:t>HTML5 </a:t>
            </a:r>
            <a:r>
              <a:rPr lang="ja-JP" altLang="en-US" sz="2000" dirty="0"/>
              <a:t>版 </a:t>
            </a:r>
            <a:r>
              <a:rPr lang="en-US" altLang="ja-JP" sz="2000" dirty="0"/>
              <a:t>Web </a:t>
            </a:r>
            <a:r>
              <a:rPr lang="ja-JP" altLang="en-US" sz="2000" dirty="0"/>
              <a:t>クライアント用 </a:t>
            </a:r>
            <a:r>
              <a:rPr lang="en-US" altLang="ja-JP" sz="2000" dirty="0"/>
              <a:t>Web </a:t>
            </a:r>
            <a:r>
              <a:rPr lang="ja-JP" altLang="en-US" sz="2000" dirty="0"/>
              <a:t>サーバー</a:t>
            </a:r>
            <a:r>
              <a:rPr lang="ja-JP" altLang="en-US" sz="2000" dirty="0" smtClean="0"/>
              <a:t>の</a:t>
            </a:r>
            <a:r>
              <a:rPr lang="ja-JP" altLang="en-US" sz="2000" dirty="0"/>
              <a:t>構築方法を述べる。</a:t>
            </a:r>
            <a:endParaRPr lang="en-US" altLang="ja-JP" sz="2000" dirty="0"/>
          </a:p>
          <a:p>
            <a:pPr lvl="1"/>
            <a:r>
              <a:rPr lang="ja-JP" altLang="en-US" sz="1800" dirty="0"/>
              <a:t>なお、</a:t>
            </a:r>
            <a:r>
              <a:rPr lang="en-US" altLang="ja-JP" sz="1800" dirty="0"/>
              <a:t>Windows </a:t>
            </a:r>
            <a:r>
              <a:rPr lang="ja-JP" altLang="en-US" sz="1800" dirty="0" smtClean="0"/>
              <a:t>版 </a:t>
            </a:r>
            <a:r>
              <a:rPr lang="en-US" altLang="ja-JP" sz="1800" dirty="0"/>
              <a:t>HTML5 </a:t>
            </a:r>
            <a:r>
              <a:rPr lang="ja-JP" altLang="en-US" sz="1800" dirty="0"/>
              <a:t>版 </a:t>
            </a:r>
            <a:r>
              <a:rPr lang="en-US" altLang="ja-JP" sz="1800" dirty="0"/>
              <a:t>Web </a:t>
            </a:r>
            <a:r>
              <a:rPr lang="ja-JP" altLang="en-US" sz="1800" dirty="0"/>
              <a:t>クライアント用 </a:t>
            </a:r>
            <a:r>
              <a:rPr lang="en-US" altLang="ja-JP" sz="1800" dirty="0"/>
              <a:t>Web </a:t>
            </a:r>
            <a:r>
              <a:rPr lang="ja-JP" altLang="en-US" sz="1800" dirty="0"/>
              <a:t>サーバー</a:t>
            </a:r>
            <a:r>
              <a:rPr lang="ja-JP" altLang="en-US" sz="1800" dirty="0" smtClean="0"/>
              <a:t>は</a:t>
            </a:r>
            <a:r>
              <a:rPr lang="ja-JP" altLang="en-US" sz="1800" dirty="0"/>
              <a:t>、</a:t>
            </a:r>
            <a:r>
              <a:rPr lang="en-US" altLang="ja-JP" sz="1800" dirty="0"/>
              <a:t>IPA </a:t>
            </a:r>
            <a:r>
              <a:rPr lang="ja-JP" altLang="en-US" sz="1800" dirty="0"/>
              <a:t>にて </a:t>
            </a:r>
            <a:r>
              <a:rPr lang="en-US" altLang="ja-JP" sz="1800" dirty="0"/>
              <a:t>Linux </a:t>
            </a:r>
            <a:r>
              <a:rPr lang="ja-JP" altLang="en-US" sz="1800" dirty="0"/>
              <a:t>版と同等の安定性の検証を行なっていない</a:t>
            </a:r>
            <a:r>
              <a:rPr lang="ja-JP" altLang="en-US" sz="1800" dirty="0" smtClean="0"/>
              <a:t>。シン</a:t>
            </a:r>
            <a:r>
              <a:rPr lang="ja-JP" altLang="en-US" sz="1800" dirty="0"/>
              <a:t>・テレワークシステム パブリック版でも利用していない。</a:t>
            </a:r>
            <a:endParaRPr lang="en-US" altLang="ja-JP" sz="1800" dirty="0"/>
          </a:p>
          <a:p>
            <a:pPr lvl="1"/>
            <a:r>
              <a:rPr lang="ja-JP" altLang="en-US" sz="1800" dirty="0"/>
              <a:t>安定して動作する可能性が高いものの、</a:t>
            </a:r>
            <a:r>
              <a:rPr lang="en-US" altLang="ja-JP" sz="1800" dirty="0"/>
              <a:t>Linux </a:t>
            </a:r>
            <a:r>
              <a:rPr lang="ja-JP" altLang="en-US" sz="1800" dirty="0"/>
              <a:t>版と比較して枯れていないシステムである。</a:t>
            </a:r>
            <a:r>
              <a:rPr lang="en-US" altLang="ja-JP" sz="1800" dirty="0"/>
              <a:t/>
            </a:r>
            <a:br>
              <a:rPr lang="en-US" altLang="ja-JP" sz="1800" dirty="0"/>
            </a:br>
            <a:r>
              <a:rPr lang="en-US" altLang="ja-JP" sz="1800" dirty="0"/>
              <a:t>(</a:t>
            </a:r>
            <a:r>
              <a:rPr lang="ja-JP" altLang="en-US" sz="1800" dirty="0"/>
              <a:t>不具合があった場合は、是非報告をお願いいたします。原因を究明して対応したいと思います。</a:t>
            </a:r>
            <a:r>
              <a:rPr lang="en-US" altLang="ja-JP" sz="1800" dirty="0"/>
              <a:t>)</a:t>
            </a:r>
            <a:endParaRPr lang="ja-JP" altLang="en-US" sz="1800" dirty="0"/>
          </a:p>
          <a:p>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68</a:t>
            </a:fld>
            <a:endParaRPr kumimoji="1" lang="ja-JP" altLang="en-US" dirty="0"/>
          </a:p>
        </p:txBody>
      </p:sp>
      <p:sp>
        <p:nvSpPr>
          <p:cNvPr id="5" name="タイトル 4"/>
          <p:cNvSpPr>
            <a:spLocks noGrp="1"/>
          </p:cNvSpPr>
          <p:nvPr>
            <p:ph type="title"/>
          </p:nvPr>
        </p:nvSpPr>
        <p:spPr/>
        <p:txBody>
          <a:bodyPr>
            <a:noAutofit/>
          </a:bodyPr>
          <a:lstStyle/>
          <a:p>
            <a:r>
              <a:rPr kumimoji="1" lang="en-US" altLang="ja-JP" sz="3200" dirty="0" smtClean="0"/>
              <a:t>5-12. Windows </a:t>
            </a:r>
            <a:r>
              <a:rPr kumimoji="1" lang="ja-JP" altLang="en-US" sz="3200" dirty="0" smtClean="0"/>
              <a:t>版 </a:t>
            </a:r>
            <a:r>
              <a:rPr kumimoji="1" lang="en-US" altLang="ja-JP" sz="3200" dirty="0" smtClean="0"/>
              <a:t>HTML5 </a:t>
            </a:r>
            <a:r>
              <a:rPr kumimoji="1" lang="ja-JP" altLang="en-US" sz="3200" dirty="0" smtClean="0"/>
              <a:t>版 </a:t>
            </a:r>
            <a:r>
              <a:rPr kumimoji="1" lang="en-US" altLang="ja-JP" sz="3200" dirty="0" smtClean="0"/>
              <a:t>Web </a:t>
            </a:r>
            <a:r>
              <a:rPr kumimoji="1" lang="ja-JP" altLang="en-US" sz="3200" dirty="0" smtClean="0"/>
              <a:t>クライアント用 </a:t>
            </a:r>
            <a:r>
              <a:rPr kumimoji="1" lang="en-US" altLang="ja-JP" sz="3200" dirty="0" smtClean="0"/>
              <a:t>Web </a:t>
            </a:r>
            <a:r>
              <a:rPr kumimoji="1" lang="ja-JP" altLang="en-US" sz="3200" dirty="0" smtClean="0"/>
              <a:t>サーバーの構築方法について</a:t>
            </a:r>
            <a:endParaRPr kumimoji="1" lang="ja-JP" altLang="en-US" sz="3200" dirty="0"/>
          </a:p>
        </p:txBody>
      </p:sp>
    </p:spTree>
    <p:extLst>
      <p:ext uri="{BB962C8B-B14F-4D97-AF65-F5344CB8AC3E}">
        <p14:creationId xmlns:p14="http://schemas.microsoft.com/office/powerpoint/2010/main" val="235330462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69</a:t>
            </a:fld>
            <a:endParaRPr kumimoji="1" lang="ja-JP" altLang="en-US" dirty="0"/>
          </a:p>
        </p:txBody>
      </p:sp>
      <p:sp>
        <p:nvSpPr>
          <p:cNvPr id="10" name="テキスト ボックス 9"/>
          <p:cNvSpPr txBox="1"/>
          <p:nvPr/>
        </p:nvSpPr>
        <p:spPr>
          <a:xfrm>
            <a:off x="222382" y="867799"/>
            <a:ext cx="11444412" cy="1200329"/>
          </a:xfrm>
          <a:prstGeom prst="rect">
            <a:avLst/>
          </a:prstGeom>
          <a:solidFill>
            <a:srgbClr val="FFFFCC"/>
          </a:solidFill>
          <a:ln w="19050">
            <a:solidFill>
              <a:schemeClr val="tx1"/>
            </a:solidFill>
          </a:ln>
        </p:spPr>
        <p:txBody>
          <a:bodyPr wrap="square" rtlCol="0">
            <a:spAutoFit/>
          </a:bodyPr>
          <a:lstStyle/>
          <a:p>
            <a:r>
              <a:rPr kumimoji="1" lang="en-US" altLang="ja-JP" dirty="0" smtClean="0"/>
              <a:t>(</a:t>
            </a:r>
            <a:r>
              <a:rPr kumimoji="1" lang="ja-JP" altLang="en-US" dirty="0" smtClean="0"/>
              <a:t>事前準備 </a:t>
            </a:r>
            <a:r>
              <a:rPr kumimoji="1" lang="en-US" altLang="ja-JP" dirty="0" smtClean="0"/>
              <a:t>1) Windows </a:t>
            </a:r>
            <a:r>
              <a:rPr kumimoji="1" lang="ja-JP" altLang="en-US" dirty="0" smtClean="0"/>
              <a:t>上で最新版の 「</a:t>
            </a:r>
            <a:r>
              <a:rPr lang="en-US" altLang="ja-JP" dirty="0" err="1" smtClean="0"/>
              <a:t>Git</a:t>
            </a:r>
            <a:r>
              <a:rPr lang="en-US" altLang="ja-JP" dirty="0" smtClean="0"/>
              <a:t> </a:t>
            </a:r>
            <a:r>
              <a:rPr lang="en-US" altLang="ja-JP" dirty="0"/>
              <a:t>for </a:t>
            </a:r>
            <a:r>
              <a:rPr lang="en-US" altLang="ja-JP" dirty="0" smtClean="0"/>
              <a:t>Windows</a:t>
            </a:r>
            <a:r>
              <a:rPr lang="ja-JP" altLang="en-US" dirty="0" smtClean="0"/>
              <a:t>」</a:t>
            </a:r>
            <a:r>
              <a:rPr lang="en-US" altLang="ja-JP" dirty="0" smtClean="0"/>
              <a:t> (x64 </a:t>
            </a:r>
            <a:r>
              <a:rPr lang="ja-JP" altLang="en-US" dirty="0" smtClean="0"/>
              <a:t>版、インストーラ版</a:t>
            </a:r>
            <a:r>
              <a:rPr lang="en-US" altLang="ja-JP" dirty="0" smtClean="0"/>
              <a:t>) </a:t>
            </a:r>
            <a:r>
              <a:rPr lang="ja-JP" altLang="en-US" dirty="0" smtClean="0"/>
              <a:t>をダウンロードし、インストールする</a:t>
            </a:r>
            <a:r>
              <a:rPr lang="ja-JP" altLang="en-US" dirty="0" smtClean="0"/>
              <a:t>。</a:t>
            </a:r>
            <a:r>
              <a:rPr lang="en-US" altLang="ja-JP" dirty="0" smtClean="0"/>
              <a:t>Web </a:t>
            </a:r>
            <a:r>
              <a:rPr lang="ja-JP" altLang="en-US" dirty="0" smtClean="0"/>
              <a:t>ブラウザで </a:t>
            </a:r>
            <a:r>
              <a:rPr lang="en-US" altLang="ja-JP" dirty="0"/>
              <a:t>https://gitforwindows.org</a:t>
            </a:r>
            <a:r>
              <a:rPr lang="en-US" altLang="ja-JP" dirty="0" smtClean="0"/>
              <a:t>/ </a:t>
            </a:r>
            <a:r>
              <a:rPr lang="ja-JP" altLang="en-US" dirty="0" smtClean="0"/>
              <a:t>にアクセスするとよい。</a:t>
            </a:r>
            <a:endParaRPr lang="en-US" altLang="ja-JP" dirty="0" smtClean="0"/>
          </a:p>
          <a:p>
            <a:r>
              <a:rPr lang="ja-JP" altLang="en-US" dirty="0" smtClean="0"/>
              <a:t>本文書作成時では、「</a:t>
            </a:r>
            <a:r>
              <a:rPr lang="en-US" altLang="ja-JP" dirty="0" smtClean="0"/>
              <a:t>Git-2.29.2.3-64-bit.exe</a:t>
            </a:r>
            <a:r>
              <a:rPr lang="ja-JP" altLang="en-US" dirty="0" smtClean="0"/>
              <a:t>」というファイルが最新版である。</a:t>
            </a:r>
            <a:endParaRPr lang="en-US" altLang="ja-JP" dirty="0" smtClean="0"/>
          </a:p>
          <a:p>
            <a:r>
              <a:rPr lang="ja-JP" altLang="en-US" dirty="0" smtClean="0"/>
              <a:t>インストーラのオプションは、すべてデフォルトのままで </a:t>
            </a:r>
            <a:r>
              <a:rPr lang="en-US" altLang="ja-JP" dirty="0" smtClean="0"/>
              <a:t>OK </a:t>
            </a:r>
            <a:r>
              <a:rPr lang="ja-JP" altLang="en-US" dirty="0" smtClean="0"/>
              <a:t>である。</a:t>
            </a:r>
            <a:endParaRPr lang="en-US" altLang="ja-JP" dirty="0" smtClean="0"/>
          </a:p>
        </p:txBody>
      </p:sp>
      <p:pic>
        <p:nvPicPr>
          <p:cNvPr id="11" name="図 10"/>
          <p:cNvPicPr>
            <a:picLocks noChangeAspect="1"/>
          </p:cNvPicPr>
          <p:nvPr/>
        </p:nvPicPr>
        <p:blipFill>
          <a:blip r:embed="rId2"/>
          <a:stretch>
            <a:fillRect/>
          </a:stretch>
        </p:blipFill>
        <p:spPr>
          <a:xfrm>
            <a:off x="4176713" y="2130864"/>
            <a:ext cx="2224088" cy="1724894"/>
          </a:xfrm>
          <a:prstGeom prst="rect">
            <a:avLst/>
          </a:prstGeom>
        </p:spPr>
      </p:pic>
      <p:sp>
        <p:nvSpPr>
          <p:cNvPr id="12" name="テキスト ボックス 11"/>
          <p:cNvSpPr txBox="1"/>
          <p:nvPr/>
        </p:nvSpPr>
        <p:spPr>
          <a:xfrm>
            <a:off x="222382" y="3918495"/>
            <a:ext cx="11444412" cy="1200329"/>
          </a:xfrm>
          <a:prstGeom prst="rect">
            <a:avLst/>
          </a:prstGeom>
          <a:solidFill>
            <a:srgbClr val="FFFFCC"/>
          </a:solidFill>
          <a:ln w="19050">
            <a:solidFill>
              <a:schemeClr val="tx1"/>
            </a:solidFill>
          </a:ln>
        </p:spPr>
        <p:txBody>
          <a:bodyPr wrap="square" rtlCol="0">
            <a:spAutoFit/>
          </a:bodyPr>
          <a:lstStyle/>
          <a:p>
            <a:r>
              <a:rPr kumimoji="1" lang="en-US" altLang="ja-JP" dirty="0" smtClean="0"/>
              <a:t>(</a:t>
            </a:r>
            <a:r>
              <a:rPr kumimoji="1" lang="ja-JP" altLang="en-US" dirty="0" smtClean="0"/>
              <a:t>事前準備 </a:t>
            </a:r>
            <a:r>
              <a:rPr kumimoji="1" lang="en-US" altLang="ja-JP" dirty="0" smtClean="0"/>
              <a:t>2) Windows </a:t>
            </a:r>
            <a:r>
              <a:rPr kumimoji="1" lang="ja-JP" altLang="en-US" dirty="0" smtClean="0"/>
              <a:t>上で最新版の 「</a:t>
            </a:r>
            <a:r>
              <a:rPr lang="en-US" altLang="ja-JP" dirty="0"/>
              <a:t>.NET 5 </a:t>
            </a:r>
            <a:r>
              <a:rPr lang="en-US" altLang="ja-JP" dirty="0" smtClean="0"/>
              <a:t>SDK 5.0.401</a:t>
            </a:r>
            <a:r>
              <a:rPr lang="ja-JP" altLang="en-US" dirty="0" smtClean="0"/>
              <a:t>」</a:t>
            </a:r>
            <a:r>
              <a:rPr lang="en-US" altLang="ja-JP" dirty="0" smtClean="0"/>
              <a:t> (x64 </a:t>
            </a:r>
            <a:r>
              <a:rPr lang="ja-JP" altLang="en-US" dirty="0" smtClean="0"/>
              <a:t>版、</a:t>
            </a:r>
            <a:r>
              <a:rPr lang="en-US" altLang="ja-JP" dirty="0" smtClean="0"/>
              <a:t>Installers </a:t>
            </a:r>
            <a:r>
              <a:rPr lang="ja-JP" altLang="en-US" dirty="0" smtClean="0"/>
              <a:t>版</a:t>
            </a:r>
            <a:r>
              <a:rPr lang="en-US" altLang="ja-JP" dirty="0" smtClean="0"/>
              <a:t>) </a:t>
            </a:r>
            <a:r>
              <a:rPr lang="ja-JP" altLang="en-US" dirty="0" smtClean="0"/>
              <a:t>をダウンロードし、インストールする。</a:t>
            </a:r>
            <a:endParaRPr lang="en-US" altLang="ja-JP" dirty="0" smtClean="0"/>
          </a:p>
          <a:p>
            <a:r>
              <a:rPr lang="ja-JP" altLang="en-US" dirty="0" smtClean="0"/>
              <a:t>そのためには、サーバー上の </a:t>
            </a:r>
            <a:r>
              <a:rPr lang="en-US" altLang="ja-JP" dirty="0" smtClean="0"/>
              <a:t>Web </a:t>
            </a:r>
            <a:r>
              <a:rPr lang="ja-JP" altLang="en-US" dirty="0" smtClean="0"/>
              <a:t>ブラウザを</a:t>
            </a:r>
            <a:r>
              <a:rPr lang="ja-JP" altLang="en-US" dirty="0" smtClean="0"/>
              <a:t>開き、</a:t>
            </a:r>
            <a:endParaRPr lang="en-US" altLang="ja-JP" dirty="0" smtClean="0"/>
          </a:p>
          <a:p>
            <a:r>
              <a:rPr lang="en-US" altLang="ja-JP" b="1" u="sng" dirty="0">
                <a:solidFill>
                  <a:srgbClr val="0000FF"/>
                </a:solidFill>
              </a:rPr>
              <a:t>https://lts.dn.ipantt.net/d/210111_002_microsoft_dotnet_sdk_12255/dotnet-sdk-5.0.401-win-x64.exe</a:t>
            </a:r>
            <a:endParaRPr lang="en-US" altLang="ja-JP" b="1" u="sng" dirty="0" smtClean="0">
              <a:solidFill>
                <a:srgbClr val="0000FF"/>
              </a:solidFill>
            </a:endParaRPr>
          </a:p>
          <a:p>
            <a:r>
              <a:rPr lang="ja-JP" altLang="en-US" dirty="0" smtClean="0"/>
              <a:t>を</a:t>
            </a:r>
            <a:r>
              <a:rPr lang="en-US" altLang="ja-JP" dirty="0"/>
              <a:t> </a:t>
            </a:r>
            <a:r>
              <a:rPr lang="en-US" altLang="ja-JP" dirty="0" smtClean="0"/>
              <a:t>URL </a:t>
            </a:r>
            <a:r>
              <a:rPr lang="ja-JP" altLang="en-US" dirty="0" smtClean="0"/>
              <a:t>に貼り付けてこのインストーラをダウンロードし、ダウンロードしたプログラムを実行する。</a:t>
            </a:r>
            <a:endParaRPr lang="en-US" altLang="ja-JP" dirty="0" smtClean="0"/>
          </a:p>
        </p:txBody>
      </p:sp>
      <p:pic>
        <p:nvPicPr>
          <p:cNvPr id="13" name="図 12"/>
          <p:cNvPicPr>
            <a:picLocks noChangeAspect="1"/>
          </p:cNvPicPr>
          <p:nvPr/>
        </p:nvPicPr>
        <p:blipFill>
          <a:blip r:embed="rId3"/>
          <a:stretch>
            <a:fillRect/>
          </a:stretch>
        </p:blipFill>
        <p:spPr>
          <a:xfrm>
            <a:off x="4176713" y="5209690"/>
            <a:ext cx="2065061" cy="1537607"/>
          </a:xfrm>
          <a:prstGeom prst="rect">
            <a:avLst/>
          </a:prstGeom>
        </p:spPr>
      </p:pic>
      <p:sp>
        <p:nvSpPr>
          <p:cNvPr id="4" name="タイトル 3"/>
          <p:cNvSpPr>
            <a:spLocks noGrp="1"/>
          </p:cNvSpPr>
          <p:nvPr>
            <p:ph type="title"/>
          </p:nvPr>
        </p:nvSpPr>
        <p:spPr/>
        <p:txBody>
          <a:bodyPr>
            <a:normAutofit fontScale="90000"/>
          </a:bodyPr>
          <a:lstStyle/>
          <a:p>
            <a:endParaRPr kumimoji="1" lang="ja-JP" altLang="en-US"/>
          </a:p>
        </p:txBody>
      </p:sp>
    </p:spTree>
    <p:extLst>
      <p:ext uri="{BB962C8B-B14F-4D97-AF65-F5344CB8AC3E}">
        <p14:creationId xmlns:p14="http://schemas.microsoft.com/office/powerpoint/2010/main" val="17725744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7</a:t>
            </a:fld>
            <a:endParaRPr kumimoji="1" lang="ja-JP" altLang="en-US" dirty="0"/>
          </a:p>
        </p:txBody>
      </p:sp>
      <p:sp>
        <p:nvSpPr>
          <p:cNvPr id="3" name="テキスト ボックス 2"/>
          <p:cNvSpPr txBox="1"/>
          <p:nvPr/>
        </p:nvSpPr>
        <p:spPr>
          <a:xfrm>
            <a:off x="275896" y="1022182"/>
            <a:ext cx="11603421" cy="1446550"/>
          </a:xfrm>
          <a:prstGeom prst="rect">
            <a:avLst/>
          </a:prstGeom>
          <a:solidFill>
            <a:schemeClr val="accent6">
              <a:lumMod val="40000"/>
              <a:lumOff val="60000"/>
            </a:schemeClr>
          </a:solidFill>
        </p:spPr>
        <p:txBody>
          <a:bodyPr wrap="square" rtlCol="0" anchor="ctr">
            <a:spAutoFit/>
          </a:bodyPr>
          <a:lstStyle/>
          <a:p>
            <a:pPr algn="ctr"/>
            <a:r>
              <a:rPr kumimoji="1" lang="en-US" altLang="ja-JP" sz="8800" dirty="0" smtClean="0"/>
              <a:t>2. </a:t>
            </a:r>
            <a:r>
              <a:rPr kumimoji="1" lang="ja-JP" altLang="en-US" sz="8800" dirty="0" smtClean="0"/>
              <a:t>必要な資源と時間</a:t>
            </a:r>
            <a:endParaRPr kumimoji="1" lang="ja-JP" altLang="en-US" sz="8800" dirty="0"/>
          </a:p>
        </p:txBody>
      </p:sp>
      <p:pic>
        <p:nvPicPr>
          <p:cNvPr id="6" name="図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985368" y="3814179"/>
            <a:ext cx="2092982" cy="2381669"/>
          </a:xfrm>
          <a:prstGeom prst="rect">
            <a:avLst/>
          </a:prstGeom>
        </p:spPr>
      </p:pic>
    </p:spTree>
    <p:extLst>
      <p:ext uri="{BB962C8B-B14F-4D97-AF65-F5344CB8AC3E}">
        <p14:creationId xmlns:p14="http://schemas.microsoft.com/office/powerpoint/2010/main" val="379162374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70</a:t>
            </a:fld>
            <a:endParaRPr kumimoji="1" lang="ja-JP" altLang="en-US" dirty="0"/>
          </a:p>
        </p:txBody>
      </p:sp>
      <p:sp>
        <p:nvSpPr>
          <p:cNvPr id="5" name="テキスト ボックス 4"/>
          <p:cNvSpPr txBox="1"/>
          <p:nvPr/>
        </p:nvSpPr>
        <p:spPr>
          <a:xfrm>
            <a:off x="348240" y="1097711"/>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1. Windows </a:t>
            </a:r>
            <a:r>
              <a:rPr kumimoji="1" lang="ja-JP" altLang="en-US" dirty="0" smtClean="0"/>
              <a:t>サーバー上のリモートデスクトップで、コマンドプロンプト </a:t>
            </a:r>
            <a:r>
              <a:rPr kumimoji="1" lang="en-US" altLang="ja-JP" dirty="0" smtClean="0"/>
              <a:t>(</a:t>
            </a:r>
            <a:r>
              <a:rPr kumimoji="1" lang="en-US" altLang="ja-JP" dirty="0" err="1" smtClean="0"/>
              <a:t>cmd</a:t>
            </a:r>
            <a:r>
              <a:rPr kumimoji="1" lang="en-US" altLang="ja-JP" dirty="0" smtClean="0"/>
              <a:t>) </a:t>
            </a:r>
            <a:r>
              <a:rPr kumimoji="1" lang="ja-JP" altLang="en-US" dirty="0" smtClean="0"/>
              <a:t>を管理者権限で実行し、以下のコマンドを実行する。</a:t>
            </a:r>
            <a:endParaRPr kumimoji="1" lang="en-US" altLang="ja-JP" dirty="0" smtClean="0"/>
          </a:p>
          <a:p>
            <a:r>
              <a:rPr lang="en-US" altLang="ja-JP" dirty="0" smtClean="0"/>
              <a:t>1 </a:t>
            </a:r>
            <a:r>
              <a:rPr lang="ja-JP" altLang="en-US" dirty="0" smtClean="0"/>
              <a:t>行ずつ実行し、エラーが出ていないかどうかよく確認してから、次を実行すること。</a:t>
            </a:r>
          </a:p>
        </p:txBody>
      </p:sp>
      <p:sp>
        <p:nvSpPr>
          <p:cNvPr id="6" name="テキスト ボックス 5"/>
          <p:cNvSpPr txBox="1"/>
          <p:nvPr/>
        </p:nvSpPr>
        <p:spPr>
          <a:xfrm>
            <a:off x="348240" y="1866500"/>
            <a:ext cx="11353780" cy="1754326"/>
          </a:xfrm>
          <a:prstGeom prst="rect">
            <a:avLst/>
          </a:prstGeom>
          <a:solidFill>
            <a:schemeClr val="tx1"/>
          </a:solidFill>
        </p:spPr>
        <p:txBody>
          <a:bodyPr wrap="square" rtlCol="0">
            <a:spAutoFit/>
          </a:bodyPr>
          <a:lstStyle/>
          <a:p>
            <a:r>
              <a:rPr lang="sv-SE" altLang="ja-JP" sz="1200" dirty="0">
                <a:solidFill>
                  <a:schemeClr val="bg1"/>
                </a:solidFill>
                <a:latin typeface="Consolas" panose="020B0609020204030204" pitchFamily="49" charset="0"/>
              </a:rPr>
              <a:t>mkdir c:\git\</a:t>
            </a:r>
          </a:p>
          <a:p>
            <a:endParaRPr lang="sv-SE" altLang="ja-JP" sz="1200" dirty="0">
              <a:solidFill>
                <a:schemeClr val="bg1"/>
              </a:solidFill>
              <a:latin typeface="Consolas" panose="020B0609020204030204" pitchFamily="49" charset="0"/>
            </a:endParaRPr>
          </a:p>
          <a:p>
            <a:r>
              <a:rPr lang="sv-SE" altLang="ja-JP" sz="1200" dirty="0">
                <a:solidFill>
                  <a:schemeClr val="bg1"/>
                </a:solidFill>
                <a:latin typeface="Consolas" panose="020B0609020204030204" pitchFamily="49" charset="0"/>
              </a:rPr>
              <a:t>cd /d c:\git\</a:t>
            </a:r>
          </a:p>
          <a:p>
            <a:endParaRPr lang="sv-SE" altLang="ja-JP" sz="1200" dirty="0">
              <a:solidFill>
                <a:schemeClr val="bg1"/>
              </a:solidFill>
              <a:latin typeface="Consolas" panose="020B0609020204030204" pitchFamily="49" charset="0"/>
            </a:endParaRPr>
          </a:p>
          <a:p>
            <a:r>
              <a:rPr lang="sv-SE" altLang="ja-JP" sz="1200" dirty="0">
                <a:solidFill>
                  <a:schemeClr val="bg1"/>
                </a:solidFill>
                <a:latin typeface="Consolas" panose="020B0609020204030204" pitchFamily="49" charset="0"/>
              </a:rPr>
              <a:t>git clone https://github.com/IPA-CyberLab/IPA-DN-ThinController-Private.git --recursive -b beta8preview2</a:t>
            </a:r>
          </a:p>
          <a:p>
            <a:endParaRPr lang="sv-SE" altLang="ja-JP" sz="1200" dirty="0">
              <a:solidFill>
                <a:schemeClr val="bg1"/>
              </a:solidFill>
              <a:latin typeface="Consolas" panose="020B0609020204030204" pitchFamily="49" charset="0"/>
            </a:endParaRPr>
          </a:p>
          <a:p>
            <a:r>
              <a:rPr lang="sv-SE" altLang="ja-JP" sz="1200" dirty="0">
                <a:solidFill>
                  <a:schemeClr val="bg1"/>
                </a:solidFill>
                <a:latin typeface="Consolas" panose="020B0609020204030204" pitchFamily="49" charset="0"/>
              </a:rPr>
              <a:t>cd /d C:\git\IPA-DN-ThinController-Private\ThinWebClientApp\</a:t>
            </a:r>
          </a:p>
          <a:p>
            <a:endParaRPr lang="sv-SE" altLang="ja-JP" sz="1200" dirty="0">
              <a:solidFill>
                <a:schemeClr val="bg1"/>
              </a:solidFill>
              <a:latin typeface="Consolas" panose="020B0609020204030204" pitchFamily="49" charset="0"/>
            </a:endParaRPr>
          </a:p>
          <a:p>
            <a:r>
              <a:rPr lang="sv-SE" altLang="ja-JP" sz="1200" dirty="0">
                <a:solidFill>
                  <a:schemeClr val="bg1"/>
                </a:solidFill>
                <a:latin typeface="Consolas" panose="020B0609020204030204" pitchFamily="49" charset="0"/>
              </a:rPr>
              <a:t>dotnet run -c Release Daemon Test</a:t>
            </a:r>
          </a:p>
        </p:txBody>
      </p:sp>
    </p:spTree>
    <p:extLst>
      <p:ext uri="{BB962C8B-B14F-4D97-AF65-F5344CB8AC3E}">
        <p14:creationId xmlns:p14="http://schemas.microsoft.com/office/powerpoint/2010/main" val="360297505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71</a:t>
            </a:fld>
            <a:endParaRPr kumimoji="1" lang="ja-JP" altLang="en-US" dirty="0"/>
          </a:p>
        </p:txBody>
      </p:sp>
      <p:sp>
        <p:nvSpPr>
          <p:cNvPr id="7" name="タイトル 3"/>
          <p:cNvSpPr>
            <a:spLocks noGrp="1"/>
          </p:cNvSpPr>
          <p:nvPr>
            <p:ph type="title"/>
          </p:nvPr>
        </p:nvSpPr>
        <p:spPr>
          <a:xfrm>
            <a:off x="332741" y="184309"/>
            <a:ext cx="10046989" cy="683490"/>
          </a:xfrm>
        </p:spPr>
        <p:txBody>
          <a:bodyPr>
            <a:normAutofit fontScale="90000"/>
          </a:bodyPr>
          <a:lstStyle/>
          <a:p>
            <a:endParaRPr kumimoji="1" lang="ja-JP" altLang="en-US"/>
          </a:p>
        </p:txBody>
      </p:sp>
      <p:sp>
        <p:nvSpPr>
          <p:cNvPr id="8" name="テキスト ボックス 7"/>
          <p:cNvSpPr txBox="1"/>
          <p:nvPr/>
        </p:nvSpPr>
        <p:spPr>
          <a:xfrm>
            <a:off x="332741" y="790489"/>
            <a:ext cx="11444412" cy="1754326"/>
          </a:xfrm>
          <a:prstGeom prst="rect">
            <a:avLst/>
          </a:prstGeom>
          <a:solidFill>
            <a:srgbClr val="FFFFCC"/>
          </a:solidFill>
          <a:ln w="19050">
            <a:solidFill>
              <a:schemeClr val="tx1"/>
            </a:solidFill>
          </a:ln>
        </p:spPr>
        <p:txBody>
          <a:bodyPr wrap="square" rtlCol="0">
            <a:spAutoFit/>
          </a:bodyPr>
          <a:lstStyle/>
          <a:p>
            <a:r>
              <a:rPr kumimoji="1" lang="en-US" altLang="ja-JP" dirty="0" smtClean="0"/>
              <a:t>2. 1 </a:t>
            </a:r>
            <a:r>
              <a:rPr kumimoji="1" lang="ja-JP" altLang="en-US" dirty="0" smtClean="0"/>
              <a:t>の最後の「</a:t>
            </a:r>
            <a:r>
              <a:rPr lang="en-US" altLang="ja-JP" dirty="0" err="1" smtClean="0"/>
              <a:t>dotnet</a:t>
            </a:r>
            <a:r>
              <a:rPr lang="en-US" altLang="ja-JP" dirty="0" smtClean="0"/>
              <a:t> </a:t>
            </a:r>
            <a:r>
              <a:rPr lang="en-US" altLang="ja-JP" dirty="0"/>
              <a:t>run -c Release Daemon </a:t>
            </a:r>
            <a:r>
              <a:rPr lang="en-US" altLang="ja-JP" dirty="0" smtClean="0"/>
              <a:t>Test</a:t>
            </a:r>
            <a:r>
              <a:rPr lang="ja-JP" altLang="en-US" dirty="0" smtClean="0"/>
              <a:t>」コマンドを実行すると、コントローラのプログラムがコンパイルされ、テストモードで実行が開始される。</a:t>
            </a:r>
            <a:r>
              <a:rPr lang="en-US" altLang="ja-JP" dirty="0" smtClean="0"/>
              <a:t>(</a:t>
            </a:r>
            <a:r>
              <a:rPr lang="ja-JP" altLang="en-US" dirty="0" smtClean="0"/>
              <a:t>初回起動時や、サーバーの </a:t>
            </a:r>
            <a:r>
              <a:rPr lang="en-US" altLang="ja-JP" dirty="0" smtClean="0"/>
              <a:t>CPU </a:t>
            </a:r>
            <a:r>
              <a:rPr lang="ja-JP" altLang="en-US" dirty="0" err="1" smtClean="0"/>
              <a:t>やメ</a:t>
            </a:r>
            <a:r>
              <a:rPr lang="ja-JP" altLang="en-US" dirty="0" smtClean="0"/>
              <a:t>モリの空き容量によっては、かなり時間がかかることがある。</a:t>
            </a:r>
            <a:r>
              <a:rPr lang="en-US" altLang="ja-JP" dirty="0" smtClean="0"/>
              <a:t>)</a:t>
            </a:r>
          </a:p>
          <a:p>
            <a:r>
              <a:rPr lang="ja-JP" altLang="en-US" dirty="0" smtClean="0"/>
              <a:t>エラーメッセージ等はリアルタイムでコンソール上に表示される。エラーが発生していないかどうかよく確認する。</a:t>
            </a:r>
            <a:endParaRPr lang="en-US" altLang="ja-JP" dirty="0" smtClean="0"/>
          </a:p>
          <a:p>
            <a:r>
              <a:rPr lang="en-US" altLang="ja-JP" dirty="0" smtClean="0"/>
              <a:t>(</a:t>
            </a:r>
            <a:r>
              <a:rPr lang="ja-JP" altLang="en-US" dirty="0" smtClean="0"/>
              <a:t>これまでの手順に誤りがなければ、エラーは発生せず、以下のように、動作に成功した旨のメッセージが表示される。もし、コンパイルエラー等が発生していれば、これまでの手順を確認をする。</a:t>
            </a:r>
            <a:r>
              <a:rPr lang="en-US" altLang="ja-JP" dirty="0" smtClean="0"/>
              <a:t>)</a:t>
            </a:r>
          </a:p>
          <a:p>
            <a:pPr marL="285750" indent="-285750">
              <a:buFont typeface="Arial" panose="020B0604020202020204" pitchFamily="34" charset="0"/>
              <a:buChar char="•"/>
            </a:pPr>
            <a:r>
              <a:rPr lang="ja-JP" altLang="en-US" b="1" dirty="0" smtClean="0"/>
              <a:t>以下のように起動し、エラーが表示されなければ、</a:t>
            </a:r>
            <a:r>
              <a:rPr lang="en-US" altLang="ja-JP" b="1" u="sng" dirty="0" smtClean="0">
                <a:solidFill>
                  <a:srgbClr val="C00000"/>
                </a:solidFill>
              </a:rPr>
              <a:t>Enter </a:t>
            </a:r>
            <a:r>
              <a:rPr lang="ja-JP" altLang="en-US" b="1" u="sng" dirty="0" smtClean="0">
                <a:solidFill>
                  <a:srgbClr val="C00000"/>
                </a:solidFill>
              </a:rPr>
              <a:t>キーを押してテスト実行を終了する。</a:t>
            </a:r>
            <a:endParaRPr lang="en-US" altLang="ja-JP" b="1" u="sng" dirty="0" smtClean="0">
              <a:solidFill>
                <a:srgbClr val="C00000"/>
              </a:solidFill>
            </a:endParaRPr>
          </a:p>
        </p:txBody>
      </p:sp>
      <p:sp>
        <p:nvSpPr>
          <p:cNvPr id="9" name="テキスト ボックス 8"/>
          <p:cNvSpPr txBox="1"/>
          <p:nvPr/>
        </p:nvSpPr>
        <p:spPr>
          <a:xfrm>
            <a:off x="727031" y="4071858"/>
            <a:ext cx="10042567" cy="369332"/>
          </a:xfrm>
          <a:prstGeom prst="rect">
            <a:avLst/>
          </a:prstGeom>
          <a:noFill/>
        </p:spPr>
        <p:txBody>
          <a:bodyPr wrap="square" rtlCol="0">
            <a:spAutoFit/>
          </a:bodyPr>
          <a:lstStyle/>
          <a:p>
            <a:r>
              <a:rPr kumimoji="1" lang="ja-JP" altLang="en-US" dirty="0" smtClean="0"/>
              <a:t>このように表示されたら、プログラムのビルドとテスト実行には、問題無く成功している。</a:t>
            </a:r>
            <a:endParaRPr kumimoji="1" lang="ja-JP" altLang="en-US" dirty="0"/>
          </a:p>
        </p:txBody>
      </p:sp>
      <p:sp>
        <p:nvSpPr>
          <p:cNvPr id="10" name="テキスト ボックス 9"/>
          <p:cNvSpPr txBox="1"/>
          <p:nvPr/>
        </p:nvSpPr>
        <p:spPr>
          <a:xfrm>
            <a:off x="727031" y="5601791"/>
            <a:ext cx="5154179" cy="369332"/>
          </a:xfrm>
          <a:prstGeom prst="rect">
            <a:avLst/>
          </a:prstGeom>
          <a:noFill/>
        </p:spPr>
        <p:txBody>
          <a:bodyPr wrap="square" rtlCol="0">
            <a:spAutoFit/>
          </a:bodyPr>
          <a:lstStyle/>
          <a:p>
            <a:r>
              <a:rPr kumimoji="1" lang="ja-JP" altLang="en-US" b="1" dirty="0" smtClean="0"/>
              <a:t>問題無ければ、</a:t>
            </a:r>
            <a:r>
              <a:rPr kumimoji="1" lang="en-US" altLang="ja-JP" b="1" dirty="0" smtClean="0"/>
              <a:t>Enter </a:t>
            </a:r>
            <a:r>
              <a:rPr kumimoji="1" lang="ja-JP" altLang="en-US" b="1" dirty="0" smtClean="0"/>
              <a:t>キーを押して終了する。</a:t>
            </a:r>
            <a:endParaRPr kumimoji="1" lang="ja-JP" altLang="en-US" b="1" dirty="0"/>
          </a:p>
        </p:txBody>
      </p:sp>
      <p:sp>
        <p:nvSpPr>
          <p:cNvPr id="11" name="テキスト ボックス 10"/>
          <p:cNvSpPr txBox="1"/>
          <p:nvPr/>
        </p:nvSpPr>
        <p:spPr>
          <a:xfrm>
            <a:off x="521654" y="2904756"/>
            <a:ext cx="10972800" cy="1015663"/>
          </a:xfrm>
          <a:prstGeom prst="rect">
            <a:avLst/>
          </a:prstGeom>
          <a:solidFill>
            <a:schemeClr val="accent5">
              <a:lumMod val="75000"/>
            </a:schemeClr>
          </a:solidFill>
        </p:spPr>
        <p:txBody>
          <a:bodyPr wrap="square" rtlCol="0">
            <a:spAutoFit/>
          </a:bodyPr>
          <a:lstStyle/>
          <a:p>
            <a:r>
              <a:rPr lang="en-US" altLang="ja-JP" sz="1200" dirty="0">
                <a:solidFill>
                  <a:schemeClr val="bg1"/>
                </a:solidFill>
                <a:latin typeface="Consolas" panose="020B0609020204030204" pitchFamily="49" charset="0"/>
              </a:rPr>
              <a:t>Starting the daemon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p>
          <a:p>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Starting...</a:t>
            </a:r>
          </a:p>
          <a:p>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Started.</a:t>
            </a:r>
          </a:p>
          <a:p>
            <a:r>
              <a:rPr lang="en-US" altLang="ja-JP" sz="1200" dirty="0">
                <a:solidFill>
                  <a:schemeClr val="bg1"/>
                </a:solidFill>
                <a:latin typeface="Consolas" panose="020B0609020204030204" pitchFamily="49" charset="0"/>
              </a:rPr>
              <a:t>The daemon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is now running.</a:t>
            </a:r>
          </a:p>
          <a:p>
            <a:r>
              <a:rPr lang="en-US" altLang="ja-JP" sz="1200" dirty="0">
                <a:solidFill>
                  <a:schemeClr val="bg1"/>
                </a:solidFill>
                <a:latin typeface="Consolas" panose="020B0609020204030204" pitchFamily="49" charset="0"/>
              </a:rPr>
              <a:t>[ Press Enter key to stop the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daemon ]</a:t>
            </a:r>
            <a:endParaRPr lang="en-US" altLang="ja-JP" sz="1200" dirty="0" smtClean="0">
              <a:solidFill>
                <a:schemeClr val="bg1"/>
              </a:solidFill>
              <a:latin typeface="Consolas" panose="020B0609020204030204" pitchFamily="49" charset="0"/>
            </a:endParaRPr>
          </a:p>
        </p:txBody>
      </p:sp>
      <p:sp>
        <p:nvSpPr>
          <p:cNvPr id="12" name="正方形/長方形 11"/>
          <p:cNvSpPr/>
          <p:nvPr/>
        </p:nvSpPr>
        <p:spPr>
          <a:xfrm>
            <a:off x="586026" y="3321539"/>
            <a:ext cx="6877666" cy="6174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右矢印 12"/>
          <p:cNvSpPr/>
          <p:nvPr/>
        </p:nvSpPr>
        <p:spPr>
          <a:xfrm rot="5400000">
            <a:off x="2497846" y="4575295"/>
            <a:ext cx="551792" cy="8923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06757443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72</a:t>
            </a:fld>
            <a:endParaRPr kumimoji="1" lang="ja-JP" altLang="en-US" dirty="0"/>
          </a:p>
        </p:txBody>
      </p:sp>
      <p:sp>
        <p:nvSpPr>
          <p:cNvPr id="5" name="テキスト ボックス 4"/>
          <p:cNvSpPr txBox="1"/>
          <p:nvPr/>
        </p:nvSpPr>
        <p:spPr>
          <a:xfrm>
            <a:off x="318641" y="179233"/>
            <a:ext cx="10318097" cy="646331"/>
          </a:xfrm>
          <a:prstGeom prst="rect">
            <a:avLst/>
          </a:prstGeom>
          <a:solidFill>
            <a:srgbClr val="FFFFCC"/>
          </a:solidFill>
          <a:ln w="19050">
            <a:solidFill>
              <a:schemeClr val="tx1"/>
            </a:solidFill>
          </a:ln>
        </p:spPr>
        <p:txBody>
          <a:bodyPr wrap="square" rtlCol="0">
            <a:spAutoFit/>
          </a:bodyPr>
          <a:lstStyle/>
          <a:p>
            <a:r>
              <a:rPr kumimoji="1" lang="en-US" altLang="ja-JP" dirty="0" smtClean="0"/>
              <a:t>3</a:t>
            </a:r>
            <a:r>
              <a:rPr lang="en-US" altLang="ja-JP" dirty="0"/>
              <a:t>. HTML5 </a:t>
            </a:r>
            <a:r>
              <a:rPr lang="ja-JP" altLang="en-US" dirty="0"/>
              <a:t>版 </a:t>
            </a:r>
            <a:r>
              <a:rPr lang="en-US" altLang="ja-JP" dirty="0"/>
              <a:t>Web </a:t>
            </a:r>
            <a:r>
              <a:rPr lang="ja-JP" altLang="en-US" dirty="0"/>
              <a:t>クライアント用 </a:t>
            </a:r>
            <a:r>
              <a:rPr lang="en-US" altLang="ja-JP" dirty="0"/>
              <a:t>Web </a:t>
            </a:r>
            <a:r>
              <a:rPr lang="ja-JP" altLang="en-US" dirty="0" smtClean="0"/>
              <a:t>サーバーの設定ファイルである </a:t>
            </a:r>
            <a:r>
              <a:rPr lang="en-US" altLang="ja-JP" dirty="0" smtClean="0"/>
              <a:t>『</a:t>
            </a:r>
            <a:r>
              <a:rPr lang="en-US" altLang="ja-JP" dirty="0" err="1" smtClean="0"/>
              <a:t>ThinWebClient.json</a:t>
            </a:r>
            <a:r>
              <a:rPr lang="en-US" altLang="ja-JP" dirty="0" smtClean="0"/>
              <a:t>』 </a:t>
            </a:r>
            <a:r>
              <a:rPr lang="ja-JP" altLang="en-US" dirty="0" smtClean="0"/>
              <a:t>をテキストエディタで編集し、</a:t>
            </a:r>
            <a:r>
              <a:rPr lang="en-US" altLang="ja-JP" dirty="0" smtClean="0"/>
              <a:t>HTML5 </a:t>
            </a:r>
            <a:r>
              <a:rPr lang="ja-JP" altLang="en-US" dirty="0"/>
              <a:t>版 </a:t>
            </a:r>
            <a:r>
              <a:rPr lang="en-US" altLang="ja-JP" dirty="0"/>
              <a:t>Web </a:t>
            </a:r>
            <a:r>
              <a:rPr lang="ja-JP" altLang="en-US" dirty="0" smtClean="0"/>
              <a:t>クライアントが接続する先のシン・テレワークシステム コントローラの </a:t>
            </a:r>
            <a:r>
              <a:rPr lang="en-US" altLang="ja-JP" dirty="0" smtClean="0"/>
              <a:t>URL</a:t>
            </a:r>
            <a:r>
              <a:rPr lang="ja-JP" altLang="en-US" dirty="0" smtClean="0"/>
              <a:t> を指定する。</a:t>
            </a:r>
            <a:endParaRPr lang="ja-JP" altLang="en-US" dirty="0"/>
          </a:p>
        </p:txBody>
      </p:sp>
      <p:sp>
        <p:nvSpPr>
          <p:cNvPr id="6" name="テキスト ボックス 5"/>
          <p:cNvSpPr txBox="1"/>
          <p:nvPr/>
        </p:nvSpPr>
        <p:spPr>
          <a:xfrm>
            <a:off x="332741" y="1206702"/>
            <a:ext cx="11353780" cy="276999"/>
          </a:xfrm>
          <a:prstGeom prst="rect">
            <a:avLst/>
          </a:prstGeom>
          <a:solidFill>
            <a:schemeClr val="tx1"/>
          </a:solidFill>
        </p:spPr>
        <p:txBody>
          <a:bodyPr wrap="square" rtlCol="0">
            <a:spAutoFit/>
          </a:bodyPr>
          <a:lstStyle/>
          <a:p>
            <a:r>
              <a:rPr lang="en-US" altLang="ja-JP" sz="1200" dirty="0" smtClean="0">
                <a:solidFill>
                  <a:schemeClr val="bg1"/>
                </a:solidFill>
                <a:latin typeface="Consolas" panose="020B0609020204030204" pitchFamily="49" charset="0"/>
              </a:rPr>
              <a:t>notepad c</a:t>
            </a:r>
            <a:r>
              <a:rPr lang="en-US" altLang="ja-JP" sz="1200" dirty="0">
                <a:solidFill>
                  <a:schemeClr val="bg1"/>
                </a:solidFill>
                <a:latin typeface="Consolas" panose="020B0609020204030204" pitchFamily="49" charset="0"/>
              </a:rPr>
              <a:t>:\git\IPA-DN-ThinController-Private\ThinWebClientApp\Local\App_IPA.App.ThinWebClientApp\Config\ThinWebClient.json</a:t>
            </a:r>
            <a:endParaRPr kumimoji="1" lang="ja-JP" altLang="en-US" sz="1200" dirty="0">
              <a:solidFill>
                <a:schemeClr val="bg1"/>
              </a:solidFill>
              <a:latin typeface="Consolas" panose="020B0609020204030204" pitchFamily="49" charset="0"/>
            </a:endParaRPr>
          </a:p>
        </p:txBody>
      </p:sp>
      <p:sp>
        <p:nvSpPr>
          <p:cNvPr id="7" name="テキスト ボックス 6"/>
          <p:cNvSpPr txBox="1"/>
          <p:nvPr/>
        </p:nvSpPr>
        <p:spPr>
          <a:xfrm>
            <a:off x="277562" y="856776"/>
            <a:ext cx="11122573" cy="369332"/>
          </a:xfrm>
          <a:prstGeom prst="rect">
            <a:avLst/>
          </a:prstGeom>
          <a:noFill/>
        </p:spPr>
        <p:txBody>
          <a:bodyPr wrap="square" rtlCol="0">
            <a:spAutoFit/>
          </a:bodyPr>
          <a:lstStyle/>
          <a:p>
            <a:r>
              <a:rPr lang="ja-JP" altLang="en-US" dirty="0" smtClean="0"/>
              <a:t>以下のコマンドを実行し、「メモ帳」を起動して </a:t>
            </a:r>
            <a:r>
              <a:rPr lang="en-US" altLang="ja-JP" dirty="0"/>
              <a:t>『</a:t>
            </a:r>
            <a:r>
              <a:rPr lang="en-US" altLang="ja-JP" dirty="0" err="1"/>
              <a:t>ThinWebClient.json</a:t>
            </a:r>
            <a:r>
              <a:rPr lang="en-US" altLang="ja-JP" dirty="0" smtClean="0"/>
              <a:t>』</a:t>
            </a:r>
            <a:r>
              <a:rPr lang="ja-JP" altLang="en-US" dirty="0" smtClean="0"/>
              <a:t> を開く。</a:t>
            </a:r>
            <a:r>
              <a:rPr lang="en-US" altLang="ja-JP" dirty="0" smtClean="0"/>
              <a:t>※</a:t>
            </a:r>
            <a:r>
              <a:rPr lang="ja-JP" altLang="en-US" dirty="0" smtClean="0"/>
              <a:t> 「メモ帳」以外のテキストエディタでもよい。</a:t>
            </a:r>
            <a:endParaRPr lang="ja-JP" altLang="en-US" dirty="0"/>
          </a:p>
        </p:txBody>
      </p:sp>
      <p:sp>
        <p:nvSpPr>
          <p:cNvPr id="8" name="テキスト ボックス 7"/>
          <p:cNvSpPr txBox="1"/>
          <p:nvPr/>
        </p:nvSpPr>
        <p:spPr>
          <a:xfrm>
            <a:off x="277562" y="1503107"/>
            <a:ext cx="11122573" cy="584775"/>
          </a:xfrm>
          <a:prstGeom prst="rect">
            <a:avLst/>
          </a:prstGeom>
          <a:noFill/>
        </p:spPr>
        <p:txBody>
          <a:bodyPr wrap="square" rtlCol="0">
            <a:spAutoFit/>
          </a:bodyPr>
          <a:lstStyle/>
          <a:p>
            <a:r>
              <a:rPr kumimoji="1" lang="ja-JP" altLang="en-US" sz="1600" dirty="0" smtClean="0"/>
              <a:t>テキストエディタ </a:t>
            </a:r>
            <a:r>
              <a:rPr kumimoji="1" lang="en-US" altLang="ja-JP" sz="1600" dirty="0" smtClean="0"/>
              <a:t>(</a:t>
            </a:r>
            <a:r>
              <a:rPr kumimoji="1" lang="ja-JP" altLang="en-US" sz="1600" dirty="0" smtClean="0"/>
              <a:t>メモ帳</a:t>
            </a:r>
            <a:r>
              <a:rPr kumimoji="1" lang="en-US" altLang="ja-JP" sz="1600" dirty="0" smtClean="0"/>
              <a:t>) </a:t>
            </a:r>
            <a:r>
              <a:rPr kumimoji="1" lang="ja-JP" altLang="en-US" sz="1600" dirty="0" smtClean="0"/>
              <a:t>が起動し、中継ゲートウェイの設定ファイルの内容が表示される。これは </a:t>
            </a:r>
            <a:r>
              <a:rPr kumimoji="1" lang="en-US" altLang="ja-JP" sz="1600" dirty="0" smtClean="0"/>
              <a:t>JSON </a:t>
            </a:r>
            <a:r>
              <a:rPr kumimoji="1" lang="ja-JP" altLang="en-US" sz="1600" dirty="0" smtClean="0"/>
              <a:t>形式である。</a:t>
            </a:r>
          </a:p>
          <a:p>
            <a:r>
              <a:rPr lang="ja-JP" altLang="en-US" sz="1600" dirty="0" smtClean="0"/>
              <a:t>「</a:t>
            </a:r>
            <a:r>
              <a:rPr lang="en-US" altLang="ja-JP" sz="1600" dirty="0" err="1"/>
              <a:t>ThinControllerUrlList</a:t>
            </a:r>
            <a:r>
              <a:rPr lang="ja-JP" altLang="en-US" sz="1600" dirty="0" smtClean="0"/>
              <a:t>」という名前の項目の中にある「</a:t>
            </a:r>
            <a:r>
              <a:rPr lang="en-US" altLang="ja-JP" sz="1600" dirty="0"/>
              <a:t>https://specify_address_here.example.org/thincontrol/</a:t>
            </a:r>
            <a:r>
              <a:rPr lang="ja-JP" altLang="en-US" sz="1600" dirty="0" smtClean="0"/>
              <a:t>」という部分を探す。</a:t>
            </a:r>
            <a:endParaRPr kumimoji="1" lang="ja-JP" altLang="en-US" sz="1600" dirty="0"/>
          </a:p>
        </p:txBody>
      </p:sp>
      <p:sp>
        <p:nvSpPr>
          <p:cNvPr id="9" name="テキスト ボックス 8"/>
          <p:cNvSpPr txBox="1"/>
          <p:nvPr/>
        </p:nvSpPr>
        <p:spPr>
          <a:xfrm>
            <a:off x="332741" y="2107288"/>
            <a:ext cx="11353780" cy="2492990"/>
          </a:xfrm>
          <a:prstGeom prst="rect">
            <a:avLst/>
          </a:prstGeom>
          <a:solidFill>
            <a:schemeClr val="tx1"/>
          </a:solidFill>
        </p:spPr>
        <p:txBody>
          <a:bodyPr wrap="square" rtlCol="0">
            <a:spAutoFit/>
          </a:bodyPr>
          <a:lstStyle/>
          <a:p>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Debug_EnableGuacdMode</a:t>
            </a:r>
            <a:r>
              <a:rPr lang="en-US" altLang="ja-JP" sz="1200" dirty="0">
                <a:solidFill>
                  <a:schemeClr val="bg1"/>
                </a:solidFill>
                <a:latin typeface="Consolas" panose="020B0609020204030204" pitchFamily="49" charset="0"/>
              </a:rPr>
              <a:t>": false,</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Debug_GuacdMode_ProxyPortListenAllowAny</a:t>
            </a:r>
            <a:r>
              <a:rPr lang="en-US" altLang="ja-JP" sz="1200" dirty="0">
                <a:solidFill>
                  <a:schemeClr val="bg1"/>
                </a:solidFill>
                <a:latin typeface="Consolas" panose="020B0609020204030204" pitchFamily="49" charset="0"/>
              </a:rPr>
              <a:t>": false,</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Debug_GuacdMode_GuacdHostname</a:t>
            </a:r>
            <a:r>
              <a:rPr lang="en-US" altLang="ja-JP" sz="1200" dirty="0">
                <a:solidFill>
                  <a:schemeClr val="bg1"/>
                </a:solidFill>
                <a:latin typeface="Consolas" panose="020B0609020204030204" pitchFamily="49" charset="0"/>
              </a:rPr>
              <a:t>": "none",</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Debug_GuacdPort</a:t>
            </a:r>
            <a:r>
              <a:rPr lang="en-US" altLang="ja-JP" sz="1200" dirty="0">
                <a:solidFill>
                  <a:schemeClr val="bg1"/>
                </a:solidFill>
                <a:latin typeface="Consolas" panose="020B0609020204030204" pitchFamily="49" charset="0"/>
              </a:rPr>
              <a:t>": 4822,</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ThinControllerUrlList</a:t>
            </a:r>
            <a:r>
              <a:rPr lang="en-US" altLang="ja-JP" sz="1200" dirty="0">
                <a:solidFill>
                  <a:schemeClr val="bg1"/>
                </a:solidFill>
                <a:latin typeface="Consolas" panose="020B0609020204030204" pitchFamily="49" charset="0"/>
              </a:rPr>
              <a:t>": [</a:t>
            </a:r>
          </a:p>
          <a:p>
            <a:r>
              <a:rPr lang="en-US" altLang="ja-JP" sz="1200" dirty="0">
                <a:solidFill>
                  <a:schemeClr val="bg1"/>
                </a:solidFill>
                <a:latin typeface="Consolas" panose="020B0609020204030204" pitchFamily="49" charset="0"/>
              </a:rPr>
              <a:t>    </a:t>
            </a:r>
            <a:r>
              <a:rPr lang="en-US" altLang="ja-JP" sz="1200" b="1" dirty="0">
                <a:solidFill>
                  <a:srgbClr val="FFFF00"/>
                </a:solidFill>
                <a:latin typeface="Consolas" panose="020B0609020204030204" pitchFamily="49" charset="0"/>
              </a:rPr>
              <a:t>"https://specify_address_here.example.org/</a:t>
            </a:r>
            <a:r>
              <a:rPr lang="en-US" altLang="ja-JP" sz="1200" b="1" dirty="0" err="1">
                <a:solidFill>
                  <a:srgbClr val="FFFF00"/>
                </a:solidFill>
                <a:latin typeface="Consolas" panose="020B0609020204030204" pitchFamily="49" charset="0"/>
              </a:rPr>
              <a:t>thincontrol</a:t>
            </a:r>
            <a:r>
              <a:rPr lang="en-US" altLang="ja-JP" sz="1200" b="1" dirty="0">
                <a:solidFill>
                  <a:srgbClr val="FFFF00"/>
                </a:solidFill>
                <a:latin typeface="Consolas" panose="020B0609020204030204" pitchFamily="49" charset="0"/>
              </a:rPr>
              <a:t>/"</a:t>
            </a:r>
          </a:p>
          <a:p>
            <a:r>
              <a:rPr lang="en-US" altLang="ja-JP" sz="1200" dirty="0">
                <a:solidFill>
                  <a:schemeClr val="bg1"/>
                </a:solidFill>
                <a:latin typeface="Consolas" panose="020B0609020204030204" pitchFamily="49" charset="0"/>
              </a:rPr>
              <a:t>  ],</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ControllerGateSecretKey</a:t>
            </a:r>
            <a:r>
              <a:rPr lang="en-US" altLang="ja-JP" sz="1200" dirty="0">
                <a:solidFill>
                  <a:schemeClr val="bg1"/>
                </a:solidFill>
                <a:latin typeface="Consolas" panose="020B0609020204030204" pitchFamily="49" charset="0"/>
              </a:rPr>
              <a:t>": "JuP4611KJd1dFTqenNpVPU6r",</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CookieDomainName</a:t>
            </a:r>
            <a:r>
              <a:rPr lang="en-US" altLang="ja-JP" sz="1200" dirty="0">
                <a:solidFill>
                  <a:schemeClr val="bg1"/>
                </a:solidFill>
                <a:latin typeface="Consolas" panose="020B0609020204030204" pitchFamily="49" charset="0"/>
              </a:rPr>
              <a:t>": "",</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CookieEncryptPassword</a:t>
            </a:r>
            <a:r>
              <a:rPr lang="en-US" altLang="ja-JP" sz="1200" dirty="0">
                <a:solidFill>
                  <a:schemeClr val="bg1"/>
                </a:solidFill>
                <a:latin typeface="Consolas" panose="020B0609020204030204" pitchFamily="49" charset="0"/>
              </a:rPr>
              <a:t>": "pLkw4jkN8YxcD54AJ2rVvaD3sdnJEzMN",</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MaxConcurrentSessionsPerClientIp</a:t>
            </a:r>
            <a:r>
              <a:rPr lang="en-US" altLang="ja-JP" sz="1200" dirty="0">
                <a:solidFill>
                  <a:schemeClr val="bg1"/>
                </a:solidFill>
                <a:latin typeface="Consolas" panose="020B0609020204030204" pitchFamily="49" charset="0"/>
              </a:rPr>
              <a:t>": 5</a:t>
            </a:r>
          </a:p>
          <a:p>
            <a:r>
              <a:rPr lang="en-US" altLang="ja-JP" sz="1200" dirty="0">
                <a:solidFill>
                  <a:schemeClr val="bg1"/>
                </a:solidFill>
                <a:latin typeface="Consolas" panose="020B0609020204030204" pitchFamily="49" charset="0"/>
              </a:rPr>
              <a:t>}</a:t>
            </a:r>
            <a:endParaRPr lang="en-US" altLang="ja-JP" sz="1200" b="1" dirty="0" smtClean="0">
              <a:solidFill>
                <a:srgbClr val="FFFF00"/>
              </a:solidFill>
              <a:latin typeface="Consolas" panose="020B0609020204030204" pitchFamily="49" charset="0"/>
            </a:endParaRPr>
          </a:p>
        </p:txBody>
      </p:sp>
      <p:sp>
        <p:nvSpPr>
          <p:cNvPr id="10" name="テキスト ボックス 9"/>
          <p:cNvSpPr txBox="1"/>
          <p:nvPr/>
        </p:nvSpPr>
        <p:spPr>
          <a:xfrm>
            <a:off x="277561" y="4600278"/>
            <a:ext cx="11122573" cy="646331"/>
          </a:xfrm>
          <a:prstGeom prst="rect">
            <a:avLst/>
          </a:prstGeom>
          <a:noFill/>
        </p:spPr>
        <p:txBody>
          <a:bodyPr wrap="square" rtlCol="0">
            <a:spAutoFit/>
          </a:bodyPr>
          <a:lstStyle/>
          <a:p>
            <a:r>
              <a:rPr lang="ja-JP" altLang="en-US" dirty="0" smtClean="0"/>
              <a:t>上記の「</a:t>
            </a:r>
            <a:r>
              <a:rPr lang="en-US" altLang="ja-JP" dirty="0" err="1"/>
              <a:t>ThinControllerUrlList</a:t>
            </a:r>
            <a:r>
              <a:rPr lang="ja-JP" altLang="en-US" dirty="0" smtClean="0"/>
              <a:t>」の中の「</a:t>
            </a:r>
            <a:r>
              <a:rPr lang="en-US" altLang="ja-JP" b="1" dirty="0">
                <a:solidFill>
                  <a:schemeClr val="accent2">
                    <a:lumMod val="75000"/>
                  </a:schemeClr>
                </a:solidFill>
              </a:rPr>
              <a:t>https://specify_address_here.example.org/thincontrol/</a:t>
            </a:r>
            <a:r>
              <a:rPr lang="ja-JP" altLang="en-US" dirty="0" smtClean="0"/>
              <a:t>」は、サンプルである。このままでは、動作しない。これを、以下のような </a:t>
            </a:r>
            <a:r>
              <a:rPr lang="en-US" altLang="ja-JP" dirty="0" smtClean="0"/>
              <a:t>URL </a:t>
            </a:r>
            <a:r>
              <a:rPr lang="ja-JP" altLang="en-US" dirty="0" smtClean="0"/>
              <a:t>に置換する。</a:t>
            </a:r>
            <a:endParaRPr lang="ja-JP" altLang="en-US" dirty="0"/>
          </a:p>
        </p:txBody>
      </p:sp>
      <p:sp>
        <p:nvSpPr>
          <p:cNvPr id="11" name="テキスト ボックス 10"/>
          <p:cNvSpPr txBox="1"/>
          <p:nvPr/>
        </p:nvSpPr>
        <p:spPr>
          <a:xfrm>
            <a:off x="687754" y="5224026"/>
            <a:ext cx="10998767" cy="307777"/>
          </a:xfrm>
          <a:prstGeom prst="rect">
            <a:avLst/>
          </a:prstGeom>
          <a:solidFill>
            <a:schemeClr val="tx1"/>
          </a:solidFill>
        </p:spPr>
        <p:txBody>
          <a:bodyPr wrap="square" rtlCol="0">
            <a:spAutoFit/>
          </a:bodyPr>
          <a:lstStyle/>
          <a:p>
            <a:r>
              <a:rPr lang="en-US" altLang="ja-JP" sz="1400" b="1" dirty="0">
                <a:solidFill>
                  <a:srgbClr val="FFFF00"/>
                </a:solidFill>
                <a:latin typeface="Consolas" panose="020B0609020204030204" pitchFamily="49" charset="0"/>
              </a:rPr>
              <a:t>"https://127.0.0.1/</a:t>
            </a:r>
            <a:r>
              <a:rPr lang="en-US" altLang="ja-JP" sz="1400" b="1" dirty="0" err="1">
                <a:solidFill>
                  <a:srgbClr val="FFFF00"/>
                </a:solidFill>
                <a:latin typeface="Consolas" panose="020B0609020204030204" pitchFamily="49" charset="0"/>
              </a:rPr>
              <a:t>thingate</a:t>
            </a:r>
            <a:r>
              <a:rPr lang="en-US" altLang="ja-JP" sz="1400" b="1" dirty="0">
                <a:solidFill>
                  <a:srgbClr val="FFFF00"/>
                </a:solidFill>
                <a:latin typeface="Consolas" panose="020B0609020204030204" pitchFamily="49" charset="0"/>
              </a:rPr>
              <a:t>/"</a:t>
            </a:r>
            <a:endParaRPr lang="ja-JP" altLang="en-US" sz="1400" b="1" dirty="0">
              <a:solidFill>
                <a:srgbClr val="FFFF00"/>
              </a:solidFill>
              <a:latin typeface="Consolas" panose="020B0609020204030204" pitchFamily="49" charset="0"/>
            </a:endParaRPr>
          </a:p>
        </p:txBody>
      </p:sp>
      <p:sp>
        <p:nvSpPr>
          <p:cNvPr id="12" name="テキスト ボックス 11"/>
          <p:cNvSpPr txBox="1"/>
          <p:nvPr/>
        </p:nvSpPr>
        <p:spPr>
          <a:xfrm>
            <a:off x="318641" y="5513547"/>
            <a:ext cx="10305981" cy="369332"/>
          </a:xfrm>
          <a:prstGeom prst="rect">
            <a:avLst/>
          </a:prstGeom>
          <a:noFill/>
        </p:spPr>
        <p:txBody>
          <a:bodyPr wrap="square" rtlCol="0">
            <a:spAutoFit/>
          </a:bodyPr>
          <a:lstStyle/>
          <a:p>
            <a:r>
              <a:rPr lang="ja-JP" altLang="en-US" dirty="0" smtClean="0"/>
              <a:t>メモ帳のメニューで上書き保存をしてから、メモ帳を終了する。</a:t>
            </a:r>
            <a:endParaRPr lang="ja-JP" altLang="en-US" dirty="0"/>
          </a:p>
        </p:txBody>
      </p:sp>
      <p:sp>
        <p:nvSpPr>
          <p:cNvPr id="13" name="テキスト ボックス 12"/>
          <p:cNvSpPr txBox="1"/>
          <p:nvPr/>
        </p:nvSpPr>
        <p:spPr>
          <a:xfrm>
            <a:off x="893234" y="5870357"/>
            <a:ext cx="10587806" cy="646331"/>
          </a:xfrm>
          <a:prstGeom prst="rect">
            <a:avLst/>
          </a:prstGeom>
          <a:solidFill>
            <a:schemeClr val="accent4">
              <a:lumMod val="20000"/>
              <a:lumOff val="80000"/>
            </a:schemeClr>
          </a:solidFill>
          <a:ln>
            <a:solidFill>
              <a:schemeClr val="tx1"/>
            </a:solidFill>
          </a:ln>
        </p:spPr>
        <p:txBody>
          <a:bodyPr wrap="square" rtlCol="0">
            <a:spAutoFit/>
          </a:bodyPr>
          <a:lstStyle/>
          <a:p>
            <a:r>
              <a:rPr lang="en-US" altLang="ja-JP" sz="1200" b="1" dirty="0">
                <a:solidFill>
                  <a:srgbClr val="0000FF"/>
                </a:solidFill>
              </a:rPr>
              <a:t>【</a:t>
            </a:r>
            <a:r>
              <a:rPr lang="ja-JP" altLang="en-US" sz="1200" b="1" dirty="0">
                <a:solidFill>
                  <a:srgbClr val="0000FF"/>
                </a:solidFill>
              </a:rPr>
              <a:t>この設定内容の意味</a:t>
            </a:r>
            <a:r>
              <a:rPr lang="en-US" altLang="ja-JP" sz="1200" b="1" dirty="0">
                <a:solidFill>
                  <a:srgbClr val="0000FF"/>
                </a:solidFill>
              </a:rPr>
              <a:t>】</a:t>
            </a:r>
            <a:endParaRPr lang="en-US" altLang="ja-JP" sz="1200" dirty="0"/>
          </a:p>
          <a:p>
            <a:r>
              <a:rPr lang="ja-JP" altLang="en-US" sz="1200" dirty="0"/>
              <a:t>「</a:t>
            </a:r>
            <a:r>
              <a:rPr lang="en-US" altLang="ja-JP" sz="1200" dirty="0"/>
              <a:t>https://127.0.0.1/thingate/</a:t>
            </a:r>
            <a:r>
              <a:rPr lang="ja-JP" altLang="en-US" sz="1200" dirty="0"/>
              <a:t>」</a:t>
            </a:r>
            <a:r>
              <a:rPr lang="en-US" altLang="ja-JP" sz="1200" dirty="0"/>
              <a:t> </a:t>
            </a:r>
            <a:r>
              <a:rPr lang="ja-JP" altLang="en-US" sz="1200" dirty="0"/>
              <a:t>という指示は、「</a:t>
            </a:r>
            <a:r>
              <a:rPr lang="en-US" altLang="ja-JP" sz="1200" dirty="0"/>
              <a:t>127.0.0.1</a:t>
            </a:r>
            <a:r>
              <a:rPr lang="ja-JP" altLang="en-US" sz="1200" dirty="0"/>
              <a:t>」 </a:t>
            </a:r>
            <a:r>
              <a:rPr lang="en-US" altLang="ja-JP" sz="1200" dirty="0"/>
              <a:t>(= localhost, </a:t>
            </a:r>
            <a:r>
              <a:rPr lang="ja-JP" altLang="en-US" sz="1200" dirty="0"/>
              <a:t>そのサーバー自身</a:t>
            </a:r>
            <a:r>
              <a:rPr lang="en-US" altLang="ja-JP" sz="1200" dirty="0"/>
              <a:t>) </a:t>
            </a:r>
            <a:r>
              <a:rPr lang="ja-JP" altLang="en-US" sz="1200" dirty="0"/>
              <a:t>で動作している </a:t>
            </a:r>
            <a:r>
              <a:rPr lang="en-US" altLang="ja-JP" sz="1200" dirty="0"/>
              <a:t>TCP </a:t>
            </a:r>
            <a:r>
              <a:rPr lang="ja-JP" altLang="en-US" sz="1200" dirty="0"/>
              <a:t>ポート </a:t>
            </a:r>
            <a:r>
              <a:rPr lang="en-US" altLang="ja-JP" sz="1200" dirty="0"/>
              <a:t>443 (https </a:t>
            </a:r>
            <a:r>
              <a:rPr lang="ja-JP" altLang="en-US" sz="1200" dirty="0"/>
              <a:t>のデフォルト</a:t>
            </a:r>
            <a:r>
              <a:rPr lang="en-US" altLang="ja-JP" sz="1200" dirty="0"/>
              <a:t>) </a:t>
            </a:r>
            <a:r>
              <a:rPr lang="ja-JP" altLang="en-US" sz="1200" dirty="0"/>
              <a:t>における中継ゲートウェイプログラムと連携して動作せよ、という意味である。これにより、第 </a:t>
            </a:r>
            <a:r>
              <a:rPr lang="en-US" altLang="ja-JP" sz="1200" dirty="0"/>
              <a:t>3 </a:t>
            </a:r>
            <a:r>
              <a:rPr lang="ja-JP" altLang="en-US" sz="1200" dirty="0"/>
              <a:t>章で構築した中継ゲートウェイと連携して、</a:t>
            </a:r>
            <a:r>
              <a:rPr lang="en-US" altLang="ja-JP" sz="1200" dirty="0"/>
              <a:t>HTML5 </a:t>
            </a:r>
            <a:r>
              <a:rPr lang="ja-JP" altLang="en-US" sz="1200" dirty="0"/>
              <a:t>版 </a:t>
            </a:r>
            <a:r>
              <a:rPr lang="en-US" altLang="ja-JP" sz="1200" dirty="0"/>
              <a:t>Web </a:t>
            </a:r>
            <a:r>
              <a:rPr lang="ja-JP" altLang="en-US" sz="1200" dirty="0"/>
              <a:t>クライアント用 </a:t>
            </a:r>
            <a:r>
              <a:rPr lang="en-US" altLang="ja-JP" sz="1200" dirty="0"/>
              <a:t>Web </a:t>
            </a:r>
            <a:r>
              <a:rPr lang="ja-JP" altLang="en-US" sz="1200" dirty="0"/>
              <a:t>サーバーが動作するようになるのである。</a:t>
            </a:r>
            <a:endParaRPr lang="ja-JP" altLang="en-US" sz="1200" dirty="0"/>
          </a:p>
        </p:txBody>
      </p:sp>
    </p:spTree>
    <p:extLst>
      <p:ext uri="{BB962C8B-B14F-4D97-AF65-F5344CB8AC3E}">
        <p14:creationId xmlns:p14="http://schemas.microsoft.com/office/powerpoint/2010/main" val="102498028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73</a:t>
            </a:fld>
            <a:endParaRPr kumimoji="1" lang="ja-JP" altLang="en-US" dirty="0"/>
          </a:p>
        </p:txBody>
      </p:sp>
      <p:sp>
        <p:nvSpPr>
          <p:cNvPr id="5" name="テキスト ボックス 4"/>
          <p:cNvSpPr txBox="1"/>
          <p:nvPr/>
        </p:nvSpPr>
        <p:spPr>
          <a:xfrm>
            <a:off x="318641" y="179233"/>
            <a:ext cx="10318097" cy="646331"/>
          </a:xfrm>
          <a:prstGeom prst="rect">
            <a:avLst/>
          </a:prstGeom>
          <a:solidFill>
            <a:srgbClr val="FFFFCC"/>
          </a:solidFill>
          <a:ln w="19050">
            <a:solidFill>
              <a:schemeClr val="tx1"/>
            </a:solidFill>
          </a:ln>
        </p:spPr>
        <p:txBody>
          <a:bodyPr wrap="square" rtlCol="0">
            <a:spAutoFit/>
          </a:bodyPr>
          <a:lstStyle/>
          <a:p>
            <a:r>
              <a:rPr kumimoji="1" lang="en-US" altLang="ja-JP" dirty="0" smtClean="0"/>
              <a:t>4</a:t>
            </a:r>
            <a:r>
              <a:rPr lang="en-US" altLang="ja-JP" dirty="0" smtClean="0"/>
              <a:t>. </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smtClean="0"/>
              <a:t>サーバーの設定ファイルである </a:t>
            </a:r>
            <a:r>
              <a:rPr lang="en-US" altLang="ja-JP" dirty="0"/>
              <a:t>『</a:t>
            </a:r>
            <a:r>
              <a:rPr lang="en-US" altLang="ja-JP" dirty="0" err="1"/>
              <a:t>ThinWebClientWebServer.json</a:t>
            </a:r>
            <a:r>
              <a:rPr lang="en-US" altLang="ja-JP" dirty="0"/>
              <a:t>』 </a:t>
            </a:r>
            <a:r>
              <a:rPr lang="ja-JP" altLang="en-US" dirty="0" smtClean="0"/>
              <a:t>をテキストエディタで編集し、</a:t>
            </a:r>
            <a:r>
              <a:rPr lang="en-US" altLang="ja-JP" dirty="0" smtClean="0"/>
              <a:t>HTML5 </a:t>
            </a:r>
            <a:r>
              <a:rPr lang="ja-JP" altLang="en-US" dirty="0"/>
              <a:t>版 </a:t>
            </a:r>
            <a:r>
              <a:rPr lang="en-US" altLang="ja-JP" dirty="0"/>
              <a:t>Web </a:t>
            </a:r>
            <a:r>
              <a:rPr lang="ja-JP" altLang="en-US" dirty="0" smtClean="0"/>
              <a:t>クライアントの動作ポートを </a:t>
            </a:r>
            <a:r>
              <a:rPr lang="en-US" altLang="ja-JP" dirty="0" smtClean="0"/>
              <a:t>TCP 7001, TCP 7002 </a:t>
            </a:r>
            <a:r>
              <a:rPr lang="ja-JP" altLang="en-US" dirty="0" smtClean="0"/>
              <a:t>に変更する。</a:t>
            </a:r>
            <a:endParaRPr lang="ja-JP" altLang="en-US" dirty="0"/>
          </a:p>
        </p:txBody>
      </p:sp>
      <p:sp>
        <p:nvSpPr>
          <p:cNvPr id="6" name="テキスト ボックス 5"/>
          <p:cNvSpPr txBox="1"/>
          <p:nvPr/>
        </p:nvSpPr>
        <p:spPr>
          <a:xfrm>
            <a:off x="332741" y="1206702"/>
            <a:ext cx="11353780" cy="261610"/>
          </a:xfrm>
          <a:prstGeom prst="rect">
            <a:avLst/>
          </a:prstGeom>
          <a:solidFill>
            <a:schemeClr val="tx1"/>
          </a:solidFill>
        </p:spPr>
        <p:txBody>
          <a:bodyPr wrap="square" rtlCol="0">
            <a:spAutoFit/>
          </a:bodyPr>
          <a:lstStyle/>
          <a:p>
            <a:r>
              <a:rPr lang="en-US" altLang="ja-JP" sz="1100" dirty="0">
                <a:solidFill>
                  <a:schemeClr val="bg1"/>
                </a:solidFill>
                <a:latin typeface="Consolas" panose="020B0609020204030204" pitchFamily="49" charset="0"/>
              </a:rPr>
              <a:t>notepad c:\</a:t>
            </a:r>
            <a:r>
              <a:rPr lang="en-US" altLang="ja-JP" sz="1100" dirty="0" smtClean="0">
                <a:solidFill>
                  <a:schemeClr val="bg1"/>
                </a:solidFill>
                <a:latin typeface="Consolas" panose="020B0609020204030204" pitchFamily="49" charset="0"/>
              </a:rPr>
              <a:t>git\IPA-DN-ThinController-Private\ThinWebClientApp\Local\App_IPA.App.ThinWebClientApp\Config\AppSettings\ThinWebClientWebServer.json</a:t>
            </a:r>
            <a:endParaRPr kumimoji="1" lang="ja-JP" altLang="en-US" sz="1100" dirty="0">
              <a:solidFill>
                <a:schemeClr val="bg1"/>
              </a:solidFill>
              <a:latin typeface="Consolas" panose="020B0609020204030204" pitchFamily="49" charset="0"/>
            </a:endParaRPr>
          </a:p>
        </p:txBody>
      </p:sp>
      <p:sp>
        <p:nvSpPr>
          <p:cNvPr id="11" name="テキスト ボックス 10"/>
          <p:cNvSpPr txBox="1"/>
          <p:nvPr/>
        </p:nvSpPr>
        <p:spPr>
          <a:xfrm>
            <a:off x="277562" y="856776"/>
            <a:ext cx="11122573" cy="369332"/>
          </a:xfrm>
          <a:prstGeom prst="rect">
            <a:avLst/>
          </a:prstGeom>
          <a:noFill/>
        </p:spPr>
        <p:txBody>
          <a:bodyPr wrap="square" rtlCol="0">
            <a:spAutoFit/>
          </a:bodyPr>
          <a:lstStyle/>
          <a:p>
            <a:r>
              <a:rPr lang="ja-JP" altLang="en-US" dirty="0" smtClean="0"/>
              <a:t>以下のコマンドを実行し</a:t>
            </a:r>
            <a:r>
              <a:rPr lang="ja-JP" altLang="en-US" dirty="0" smtClean="0"/>
              <a:t>、メモ帳を</a:t>
            </a:r>
            <a:r>
              <a:rPr lang="ja-JP" altLang="en-US" dirty="0" smtClean="0"/>
              <a:t>起動して </a:t>
            </a:r>
            <a:r>
              <a:rPr lang="en-US" altLang="ja-JP" dirty="0"/>
              <a:t>『</a:t>
            </a:r>
            <a:r>
              <a:rPr lang="en-US" altLang="ja-JP" dirty="0" err="1"/>
              <a:t>ThinWebClientWebServer.json</a:t>
            </a:r>
            <a:r>
              <a:rPr lang="en-US" altLang="ja-JP" dirty="0"/>
              <a:t>』</a:t>
            </a:r>
            <a:r>
              <a:rPr lang="ja-JP" altLang="en-US" dirty="0" smtClean="0"/>
              <a:t> を開く。</a:t>
            </a:r>
            <a:endParaRPr lang="ja-JP" altLang="en-US" dirty="0"/>
          </a:p>
        </p:txBody>
      </p:sp>
      <p:sp>
        <p:nvSpPr>
          <p:cNvPr id="15" name="テキスト ボックス 14"/>
          <p:cNvSpPr txBox="1"/>
          <p:nvPr/>
        </p:nvSpPr>
        <p:spPr>
          <a:xfrm>
            <a:off x="277562" y="1503107"/>
            <a:ext cx="11122573" cy="584775"/>
          </a:xfrm>
          <a:prstGeom prst="rect">
            <a:avLst/>
          </a:prstGeom>
          <a:noFill/>
        </p:spPr>
        <p:txBody>
          <a:bodyPr wrap="square" rtlCol="0">
            <a:spAutoFit/>
          </a:bodyPr>
          <a:lstStyle/>
          <a:p>
            <a:r>
              <a:rPr kumimoji="1" lang="ja-JP" altLang="en-US" sz="1600" dirty="0" smtClean="0"/>
              <a:t>テキストエディタ </a:t>
            </a:r>
            <a:r>
              <a:rPr kumimoji="1" lang="en-US" altLang="ja-JP" sz="1600" dirty="0" smtClean="0"/>
              <a:t>(</a:t>
            </a:r>
            <a:r>
              <a:rPr lang="ja-JP" altLang="en-US" sz="1600" dirty="0"/>
              <a:t>メモ帳</a:t>
            </a:r>
            <a:r>
              <a:rPr kumimoji="1" lang="en-US" altLang="ja-JP" sz="1600" dirty="0" smtClean="0"/>
              <a:t>) </a:t>
            </a:r>
            <a:r>
              <a:rPr kumimoji="1" lang="ja-JP" altLang="en-US" sz="1600" dirty="0" smtClean="0"/>
              <a:t>が起動し、中継ゲートウェイの設定ファイルの内容が表示される。これは </a:t>
            </a:r>
            <a:r>
              <a:rPr kumimoji="1" lang="en-US" altLang="ja-JP" sz="1600" dirty="0" smtClean="0"/>
              <a:t>JSON </a:t>
            </a:r>
            <a:r>
              <a:rPr kumimoji="1" lang="ja-JP" altLang="en-US" sz="1600" dirty="0" smtClean="0"/>
              <a:t>形式である。</a:t>
            </a:r>
          </a:p>
          <a:p>
            <a:r>
              <a:rPr lang="ja-JP" altLang="en-US" sz="1600" dirty="0" smtClean="0"/>
              <a:t>「</a:t>
            </a:r>
            <a:r>
              <a:rPr lang="en-US" altLang="ja-JP" sz="1600" dirty="0" err="1"/>
              <a:t>HttpPorts</a:t>
            </a:r>
            <a:r>
              <a:rPr lang="ja-JP" altLang="en-US" sz="1600" dirty="0" smtClean="0"/>
              <a:t>」および「</a:t>
            </a:r>
            <a:r>
              <a:rPr lang="en-US" altLang="ja-JP" sz="1600" dirty="0" err="1"/>
              <a:t>HttpsPorts</a:t>
            </a:r>
            <a:r>
              <a:rPr lang="ja-JP" altLang="en-US" sz="1600" dirty="0" smtClean="0"/>
              <a:t>」という名前の項目の中にある「</a:t>
            </a:r>
            <a:r>
              <a:rPr lang="en-US" altLang="ja-JP" sz="1600" dirty="0" smtClean="0"/>
              <a:t>80</a:t>
            </a:r>
            <a:r>
              <a:rPr lang="ja-JP" altLang="en-US" sz="1600" dirty="0" smtClean="0"/>
              <a:t>」、「</a:t>
            </a:r>
            <a:r>
              <a:rPr lang="en-US" altLang="ja-JP" sz="1600" dirty="0" smtClean="0"/>
              <a:t>443</a:t>
            </a:r>
            <a:r>
              <a:rPr lang="ja-JP" altLang="en-US" sz="1600" dirty="0" smtClean="0"/>
              <a:t>」という部分を探し、「</a:t>
            </a:r>
            <a:r>
              <a:rPr lang="en-US" altLang="ja-JP" sz="1600" dirty="0" smtClean="0"/>
              <a:t>7001</a:t>
            </a:r>
            <a:r>
              <a:rPr lang="ja-JP" altLang="en-US" sz="1600" dirty="0" smtClean="0"/>
              <a:t>」、「</a:t>
            </a:r>
            <a:r>
              <a:rPr lang="en-US" altLang="ja-JP" sz="1600" dirty="0" smtClean="0"/>
              <a:t>7002</a:t>
            </a:r>
            <a:r>
              <a:rPr lang="ja-JP" altLang="en-US" sz="1600" dirty="0" smtClean="0"/>
              <a:t>」に書き換える。</a:t>
            </a:r>
            <a:endParaRPr kumimoji="1" lang="ja-JP" altLang="en-US" sz="1600" dirty="0"/>
          </a:p>
        </p:txBody>
      </p:sp>
      <p:sp>
        <p:nvSpPr>
          <p:cNvPr id="16" name="テキスト ボックス 15"/>
          <p:cNvSpPr txBox="1"/>
          <p:nvPr/>
        </p:nvSpPr>
        <p:spPr>
          <a:xfrm>
            <a:off x="332741" y="2107288"/>
            <a:ext cx="11353780" cy="1938992"/>
          </a:xfrm>
          <a:prstGeom prst="rect">
            <a:avLst/>
          </a:prstGeom>
          <a:solidFill>
            <a:schemeClr val="tx1"/>
          </a:solidFill>
        </p:spPr>
        <p:txBody>
          <a:bodyPr wrap="square" rtlCol="0">
            <a:spAutoFit/>
          </a:bodyPr>
          <a:lstStyle/>
          <a:p>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  "Root": {</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HttpPorts</a:t>
            </a:r>
            <a:r>
              <a:rPr lang="en-US" altLang="ja-JP" sz="1200" dirty="0">
                <a:solidFill>
                  <a:schemeClr val="bg1"/>
                </a:solidFill>
                <a:latin typeface="Consolas" panose="020B0609020204030204" pitchFamily="49" charset="0"/>
              </a:rPr>
              <a:t>": "</a:t>
            </a:r>
            <a:r>
              <a:rPr lang="en-US" altLang="ja-JP" sz="1200" b="1" u="sng" dirty="0">
                <a:solidFill>
                  <a:srgbClr val="FFFF00"/>
                </a:solidFill>
                <a:latin typeface="Consolas" panose="020B0609020204030204" pitchFamily="49" charset="0"/>
              </a:rPr>
              <a:t>80</a:t>
            </a:r>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HttpsPorts</a:t>
            </a:r>
            <a:r>
              <a:rPr lang="en-US" altLang="ja-JP" sz="1200" dirty="0">
                <a:solidFill>
                  <a:schemeClr val="bg1"/>
                </a:solidFill>
                <a:latin typeface="Consolas" panose="020B0609020204030204" pitchFamily="49" charset="0"/>
              </a:rPr>
              <a:t>": "</a:t>
            </a:r>
            <a:r>
              <a:rPr lang="en-US" altLang="ja-JP" sz="1200" b="1" u="sng" dirty="0">
                <a:solidFill>
                  <a:srgbClr val="FFFF00"/>
                </a:solidFill>
                <a:latin typeface="Consolas" panose="020B0609020204030204" pitchFamily="49" charset="0"/>
              </a:rPr>
              <a:t>443</a:t>
            </a:r>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    "IPv4Only": false,</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IsDevelopmentMode</a:t>
            </a:r>
            <a:r>
              <a:rPr lang="en-US" altLang="ja-JP" sz="1200" dirty="0">
                <a:solidFill>
                  <a:schemeClr val="bg1"/>
                </a:solidFill>
                <a:latin typeface="Consolas" panose="020B0609020204030204" pitchFamily="49" charset="0"/>
              </a:rPr>
              <a:t>": false,</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LocalHostOnly</a:t>
            </a:r>
            <a:r>
              <a:rPr lang="en-US" altLang="ja-JP" sz="1200" dirty="0">
                <a:solidFill>
                  <a:schemeClr val="bg1"/>
                </a:solidFill>
                <a:latin typeface="Consolas" panose="020B0609020204030204" pitchFamily="49" charset="0"/>
              </a:rPr>
              <a:t>": false,</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MustIncludeHostnameList</a:t>
            </a:r>
            <a:r>
              <a:rPr lang="en-US" altLang="ja-JP" sz="1200" dirty="0">
                <a:solidFill>
                  <a:schemeClr val="bg1"/>
                </a:solidFill>
                <a:latin typeface="Consolas" panose="020B0609020204030204" pitchFamily="49" charset="0"/>
              </a:rPr>
              <a:t>": ""</a:t>
            </a:r>
          </a:p>
          <a:p>
            <a:r>
              <a:rPr lang="en-US" altLang="ja-JP" sz="1200" dirty="0">
                <a:solidFill>
                  <a:schemeClr val="bg1"/>
                </a:solidFill>
                <a:latin typeface="Consolas" panose="020B0609020204030204" pitchFamily="49" charset="0"/>
              </a:rPr>
              <a:t>  }</a:t>
            </a:r>
          </a:p>
          <a:p>
            <a:r>
              <a:rPr lang="en-US" altLang="ja-JP" sz="1200" dirty="0">
                <a:solidFill>
                  <a:schemeClr val="bg1"/>
                </a:solidFill>
                <a:latin typeface="Consolas" panose="020B0609020204030204" pitchFamily="49" charset="0"/>
              </a:rPr>
              <a:t>}</a:t>
            </a:r>
            <a:endParaRPr lang="en-US" altLang="ja-JP" sz="1200" b="1" dirty="0" smtClean="0">
              <a:solidFill>
                <a:srgbClr val="FFFF00"/>
              </a:solidFill>
              <a:latin typeface="Consolas" panose="020B0609020204030204" pitchFamily="49" charset="0"/>
            </a:endParaRPr>
          </a:p>
        </p:txBody>
      </p:sp>
      <p:sp>
        <p:nvSpPr>
          <p:cNvPr id="19" name="テキスト ボックス 18"/>
          <p:cNvSpPr txBox="1"/>
          <p:nvPr/>
        </p:nvSpPr>
        <p:spPr>
          <a:xfrm>
            <a:off x="277562" y="4211806"/>
            <a:ext cx="10305981" cy="369332"/>
          </a:xfrm>
          <a:prstGeom prst="rect">
            <a:avLst/>
          </a:prstGeom>
          <a:noFill/>
        </p:spPr>
        <p:txBody>
          <a:bodyPr wrap="square" rtlCol="0">
            <a:spAutoFit/>
          </a:bodyPr>
          <a:lstStyle/>
          <a:p>
            <a:r>
              <a:rPr lang="ja-JP" altLang="en-US" dirty="0"/>
              <a:t>メモ帳のメニューで上書き保存をしてから、メモ帳を終了する。</a:t>
            </a:r>
            <a:endParaRPr lang="ja-JP" altLang="en-US" dirty="0"/>
          </a:p>
        </p:txBody>
      </p:sp>
      <p:sp>
        <p:nvSpPr>
          <p:cNvPr id="20" name="テキスト ボックス 19"/>
          <p:cNvSpPr txBox="1"/>
          <p:nvPr/>
        </p:nvSpPr>
        <p:spPr>
          <a:xfrm>
            <a:off x="715728" y="4599920"/>
            <a:ext cx="10879810" cy="1938992"/>
          </a:xfrm>
          <a:prstGeom prst="rect">
            <a:avLst/>
          </a:prstGeom>
          <a:solidFill>
            <a:schemeClr val="accent4">
              <a:lumMod val="20000"/>
              <a:lumOff val="80000"/>
            </a:schemeClr>
          </a:solidFill>
          <a:ln>
            <a:solidFill>
              <a:schemeClr val="tx1"/>
            </a:solidFill>
          </a:ln>
        </p:spPr>
        <p:txBody>
          <a:bodyPr wrap="square" rtlCol="0">
            <a:spAutoFit/>
          </a:bodyPr>
          <a:lstStyle/>
          <a:p>
            <a:r>
              <a:rPr lang="en-US" altLang="ja-JP" sz="1200" b="1" dirty="0" smtClean="0">
                <a:solidFill>
                  <a:srgbClr val="0000FF"/>
                </a:solidFill>
              </a:rPr>
              <a:t>【</a:t>
            </a:r>
            <a:r>
              <a:rPr lang="ja-JP" altLang="en-US" sz="1200" b="1" dirty="0" smtClean="0">
                <a:solidFill>
                  <a:srgbClr val="0000FF"/>
                </a:solidFill>
              </a:rPr>
              <a:t>この設定内容の意味</a:t>
            </a:r>
            <a:r>
              <a:rPr lang="en-US" altLang="ja-JP" sz="1200" b="1" dirty="0" smtClean="0">
                <a:solidFill>
                  <a:srgbClr val="0000FF"/>
                </a:solidFill>
              </a:rPr>
              <a:t>】</a:t>
            </a:r>
            <a:endParaRPr lang="en-US" altLang="ja-JP" sz="1200" dirty="0"/>
          </a:p>
          <a:p>
            <a:r>
              <a:rPr lang="ja-JP" altLang="en-US" sz="1200" dirty="0" smtClean="0"/>
              <a:t>「</a:t>
            </a:r>
            <a:r>
              <a:rPr lang="en-US" altLang="ja-JP" sz="1200" dirty="0" smtClean="0"/>
              <a:t>HTML5 </a:t>
            </a:r>
            <a:r>
              <a:rPr lang="ja-JP" altLang="en-US" sz="1200" dirty="0"/>
              <a:t>版 </a:t>
            </a:r>
            <a:r>
              <a:rPr lang="en-US" altLang="ja-JP" sz="1200" dirty="0"/>
              <a:t>Web </a:t>
            </a:r>
            <a:r>
              <a:rPr lang="ja-JP" altLang="en-US" sz="1200" dirty="0"/>
              <a:t>クライアント用 </a:t>
            </a:r>
            <a:r>
              <a:rPr lang="en-US" altLang="ja-JP" sz="1200" dirty="0"/>
              <a:t>Web </a:t>
            </a:r>
            <a:r>
              <a:rPr lang="ja-JP" altLang="en-US" sz="1200" dirty="0" smtClean="0"/>
              <a:t>サーバー」のプログラムは、デフォルト設定では、「シン・テレワークシステム ハイパースケール版」のコントローラや中継ゲートウェイと連携して動作するように初期設定されている。ハイパースケール版では、</a:t>
            </a:r>
            <a:r>
              <a:rPr lang="ja-JP" altLang="en-US" sz="1200" dirty="0"/>
              <a:t> 「</a:t>
            </a:r>
            <a:r>
              <a:rPr lang="en-US" altLang="ja-JP" sz="1200" dirty="0"/>
              <a:t>HTML5 </a:t>
            </a:r>
            <a:r>
              <a:rPr lang="ja-JP" altLang="en-US" sz="1200" dirty="0"/>
              <a:t>版 </a:t>
            </a:r>
            <a:r>
              <a:rPr lang="en-US" altLang="ja-JP" sz="1200" dirty="0"/>
              <a:t>Web </a:t>
            </a:r>
            <a:r>
              <a:rPr lang="ja-JP" altLang="en-US" sz="1200" dirty="0"/>
              <a:t>クライアント用 </a:t>
            </a:r>
            <a:r>
              <a:rPr lang="en-US" altLang="ja-JP" sz="1200" dirty="0"/>
              <a:t>Web </a:t>
            </a:r>
            <a:r>
              <a:rPr lang="ja-JP" altLang="en-US" sz="1200" dirty="0"/>
              <a:t>サーバー</a:t>
            </a:r>
            <a:r>
              <a:rPr lang="ja-JP" altLang="en-US" sz="1200" dirty="0" smtClean="0"/>
              <a:t>」は、独立したホストとして稼働させることを想定している。そこで、</a:t>
            </a:r>
            <a:r>
              <a:rPr lang="en-US" altLang="ja-JP" sz="1200" dirty="0" smtClean="0"/>
              <a:t>TCP 80 </a:t>
            </a:r>
            <a:r>
              <a:rPr lang="ja-JP" altLang="en-US" sz="1200" dirty="0" smtClean="0"/>
              <a:t>と </a:t>
            </a:r>
            <a:r>
              <a:rPr lang="en-US" altLang="ja-JP" sz="1200" dirty="0" smtClean="0"/>
              <a:t>443 </a:t>
            </a:r>
            <a:r>
              <a:rPr lang="ja-JP" altLang="en-US" sz="1200" dirty="0" smtClean="0"/>
              <a:t>をデフォルトで </a:t>
            </a:r>
            <a:r>
              <a:rPr lang="en-US" altLang="ja-JP" sz="1200" dirty="0" smtClean="0"/>
              <a:t>Listen </a:t>
            </a:r>
            <a:r>
              <a:rPr lang="ja-JP" altLang="en-US" sz="1200" dirty="0" smtClean="0"/>
              <a:t>するようになっているのである。</a:t>
            </a:r>
          </a:p>
          <a:p>
            <a:endParaRPr lang="ja-JP" altLang="en-US" sz="1200" dirty="0"/>
          </a:p>
          <a:p>
            <a:r>
              <a:rPr lang="ja-JP" altLang="en-US" sz="1200" dirty="0" smtClean="0"/>
              <a:t>一方で、スタンドアロン版において動作させる場合は、スタンドアロン版の同一ホスト上で中継ゲートウェイプログラムがすでに動作しており、中継ゲートウェイプログラムは </a:t>
            </a:r>
            <a:r>
              <a:rPr lang="en-US" altLang="ja-JP" sz="1200" dirty="0" smtClean="0"/>
              <a:t>TCP 443 </a:t>
            </a:r>
            <a:r>
              <a:rPr lang="ja-JP" altLang="en-US" sz="1200" dirty="0" smtClean="0"/>
              <a:t>を占有するので、</a:t>
            </a:r>
            <a:r>
              <a:rPr lang="ja-JP" altLang="en-US" sz="1200" dirty="0"/>
              <a:t> 「</a:t>
            </a:r>
            <a:r>
              <a:rPr lang="en-US" altLang="ja-JP" sz="1200" dirty="0"/>
              <a:t>HTML5 </a:t>
            </a:r>
            <a:r>
              <a:rPr lang="ja-JP" altLang="en-US" sz="1200" dirty="0"/>
              <a:t>版 </a:t>
            </a:r>
            <a:r>
              <a:rPr lang="en-US" altLang="ja-JP" sz="1200" dirty="0"/>
              <a:t>Web </a:t>
            </a:r>
            <a:r>
              <a:rPr lang="ja-JP" altLang="en-US" sz="1200" dirty="0"/>
              <a:t>クライアント用 </a:t>
            </a:r>
            <a:r>
              <a:rPr lang="en-US" altLang="ja-JP" sz="1200" dirty="0"/>
              <a:t>Web </a:t>
            </a:r>
            <a:r>
              <a:rPr lang="ja-JP" altLang="en-US" sz="1200" dirty="0"/>
              <a:t>サーバー」の</a:t>
            </a:r>
            <a:r>
              <a:rPr lang="ja-JP" altLang="en-US" sz="1200" dirty="0" smtClean="0"/>
              <a:t>プログラムの側の </a:t>
            </a:r>
            <a:r>
              <a:rPr lang="en-US" altLang="ja-JP" sz="1200" dirty="0" smtClean="0"/>
              <a:t>TCP </a:t>
            </a:r>
            <a:r>
              <a:rPr lang="ja-JP" altLang="en-US" sz="1200" dirty="0" smtClean="0"/>
              <a:t>ポート番号を異なるポートに変更する必要がある。</a:t>
            </a:r>
            <a:r>
              <a:rPr lang="ja-JP" altLang="en-US" sz="1200" dirty="0"/>
              <a:t>中継</a:t>
            </a:r>
            <a:r>
              <a:rPr lang="ja-JP" altLang="en-US" sz="1200" dirty="0" smtClean="0"/>
              <a:t>ゲートウェイプログラムの側においては、デフォルトの設定ファイルの内容 「</a:t>
            </a:r>
            <a:r>
              <a:rPr lang="en-US" altLang="ja-JP" sz="1200" dirty="0" smtClean="0"/>
              <a:t>ThinGate.ini</a:t>
            </a:r>
            <a:r>
              <a:rPr lang="ja-JP" altLang="en-US" sz="1200" dirty="0" smtClean="0"/>
              <a:t>」 のとおり、 「</a:t>
            </a:r>
            <a:r>
              <a:rPr lang="en-US" altLang="ja-JP" sz="1200" dirty="0" err="1" smtClean="0"/>
              <a:t>WebAppProxyBaseUrl</a:t>
            </a:r>
            <a:r>
              <a:rPr lang="en-US" altLang="ja-JP" sz="1200" dirty="0" smtClean="0"/>
              <a:t>     </a:t>
            </a:r>
            <a:r>
              <a:rPr lang="en-US" altLang="ja-JP" sz="1200" dirty="0"/>
              <a:t>https://127.0.0.1:7002</a:t>
            </a:r>
            <a:r>
              <a:rPr lang="en-US" altLang="ja-JP" sz="1200" dirty="0" smtClean="0"/>
              <a:t>/</a:t>
            </a:r>
            <a:r>
              <a:rPr lang="ja-JP" altLang="en-US" sz="1200" dirty="0" smtClean="0"/>
              <a:t>」という設定があり、ユーザーが </a:t>
            </a:r>
            <a:r>
              <a:rPr lang="en-US" altLang="ja-JP" sz="1200" dirty="0" smtClean="0"/>
              <a:t>TCP 443 </a:t>
            </a:r>
            <a:r>
              <a:rPr lang="ja-JP" altLang="en-US" sz="1200" dirty="0" smtClean="0"/>
              <a:t>にアクセスしてきた場合で、かつ通信内容が</a:t>
            </a:r>
            <a:r>
              <a:rPr lang="ja-JP" altLang="en-US" sz="1200" dirty="0"/>
              <a:t>「</a:t>
            </a:r>
            <a:r>
              <a:rPr lang="en-US" altLang="ja-JP" sz="1200" dirty="0"/>
              <a:t>HTML5 </a:t>
            </a:r>
            <a:r>
              <a:rPr lang="ja-JP" altLang="en-US" sz="1200" dirty="0"/>
              <a:t>版 </a:t>
            </a:r>
            <a:r>
              <a:rPr lang="en-US" altLang="ja-JP" sz="1200" dirty="0"/>
              <a:t>Web </a:t>
            </a:r>
            <a:r>
              <a:rPr lang="ja-JP" altLang="en-US" sz="1200" dirty="0"/>
              <a:t>クライアント用 </a:t>
            </a:r>
            <a:r>
              <a:rPr lang="en-US" altLang="ja-JP" sz="1200" dirty="0"/>
              <a:t>Web </a:t>
            </a:r>
            <a:r>
              <a:rPr lang="ja-JP" altLang="en-US" sz="1200" dirty="0"/>
              <a:t>サーバー</a:t>
            </a:r>
            <a:r>
              <a:rPr lang="ja-JP" altLang="en-US" sz="1200" dirty="0" smtClean="0"/>
              <a:t>」宛のものである場合は、「</a:t>
            </a:r>
            <a:r>
              <a:rPr lang="en-US" altLang="ja-JP" sz="1200" dirty="0" smtClean="0"/>
              <a:t>localhost </a:t>
            </a:r>
            <a:r>
              <a:rPr lang="ja-JP" altLang="en-US" sz="1200" dirty="0" smtClean="0"/>
              <a:t>上の </a:t>
            </a:r>
            <a:r>
              <a:rPr lang="en-US" altLang="ja-JP" sz="1200" dirty="0" smtClean="0"/>
              <a:t>TCP 7002 </a:t>
            </a:r>
            <a:r>
              <a:rPr lang="ja-JP" altLang="en-US" sz="1200" dirty="0" smtClean="0"/>
              <a:t>上にリバースプロキシでリクエストを転送する」挙動が実装されている。そこで</a:t>
            </a:r>
            <a:r>
              <a:rPr lang="ja-JP" altLang="en-US" sz="1200" dirty="0"/>
              <a:t>、 「</a:t>
            </a:r>
            <a:r>
              <a:rPr lang="en-US" altLang="ja-JP" sz="1200" dirty="0"/>
              <a:t>HTML5 </a:t>
            </a:r>
            <a:r>
              <a:rPr lang="ja-JP" altLang="en-US" sz="1200" dirty="0"/>
              <a:t>版 </a:t>
            </a:r>
            <a:r>
              <a:rPr lang="en-US" altLang="ja-JP" sz="1200" dirty="0"/>
              <a:t>Web </a:t>
            </a:r>
            <a:r>
              <a:rPr lang="ja-JP" altLang="en-US" sz="1200" dirty="0"/>
              <a:t>クライアント用 </a:t>
            </a:r>
            <a:r>
              <a:rPr lang="en-US" altLang="ja-JP" sz="1200" dirty="0"/>
              <a:t>Web </a:t>
            </a:r>
            <a:r>
              <a:rPr lang="ja-JP" altLang="en-US" sz="1200" dirty="0"/>
              <a:t>サーバー</a:t>
            </a:r>
            <a:r>
              <a:rPr lang="ja-JP" altLang="en-US" sz="1200" dirty="0" smtClean="0"/>
              <a:t>」の側の </a:t>
            </a:r>
            <a:r>
              <a:rPr lang="en-US" altLang="ja-JP" sz="1200" dirty="0" smtClean="0"/>
              <a:t>Listen </a:t>
            </a:r>
            <a:r>
              <a:rPr lang="ja-JP" altLang="en-US" sz="1200" dirty="0" smtClean="0"/>
              <a:t>ポート番号を「</a:t>
            </a:r>
            <a:r>
              <a:rPr lang="en-US" altLang="ja-JP" sz="1200" dirty="0" smtClean="0"/>
              <a:t>7002</a:t>
            </a:r>
            <a:r>
              <a:rPr lang="ja-JP" altLang="en-US" sz="1200" dirty="0" smtClean="0"/>
              <a:t>」に設定するのである。</a:t>
            </a:r>
            <a:r>
              <a:rPr lang="en-US" altLang="ja-JP" sz="1200" dirty="0" smtClean="0"/>
              <a:t>(</a:t>
            </a:r>
            <a:r>
              <a:rPr lang="ja-JP" altLang="en-US" sz="1200" dirty="0" smtClean="0"/>
              <a:t>なお、何らかの事情がある場合、これらのポート番号は変更可能である。</a:t>
            </a:r>
            <a:r>
              <a:rPr lang="en-US" altLang="ja-JP" sz="1200" dirty="0" smtClean="0"/>
              <a:t>)</a:t>
            </a:r>
            <a:endParaRPr lang="en-US" altLang="ja-JP" sz="1200" dirty="0"/>
          </a:p>
        </p:txBody>
      </p:sp>
      <p:sp>
        <p:nvSpPr>
          <p:cNvPr id="2" name="テキスト ボックス 1"/>
          <p:cNvSpPr txBox="1"/>
          <p:nvPr/>
        </p:nvSpPr>
        <p:spPr>
          <a:xfrm>
            <a:off x="2333296" y="2315489"/>
            <a:ext cx="3026979" cy="369332"/>
          </a:xfrm>
          <a:prstGeom prst="rect">
            <a:avLst/>
          </a:prstGeom>
          <a:noFill/>
        </p:spPr>
        <p:txBody>
          <a:bodyPr wrap="square" rtlCol="0">
            <a:spAutoFit/>
          </a:bodyPr>
          <a:lstStyle/>
          <a:p>
            <a:r>
              <a:rPr kumimoji="1" lang="ja-JP" altLang="en-US" b="1" dirty="0" smtClean="0">
                <a:solidFill>
                  <a:srgbClr val="FFC000"/>
                </a:solidFill>
              </a:rPr>
              <a:t>「</a:t>
            </a:r>
            <a:r>
              <a:rPr kumimoji="1" lang="en-US" altLang="ja-JP" b="1" dirty="0" smtClean="0">
                <a:solidFill>
                  <a:srgbClr val="FFC000"/>
                </a:solidFill>
              </a:rPr>
              <a:t>80</a:t>
            </a:r>
            <a:r>
              <a:rPr kumimoji="1" lang="ja-JP" altLang="en-US" b="1" dirty="0" smtClean="0">
                <a:solidFill>
                  <a:srgbClr val="FFC000"/>
                </a:solidFill>
              </a:rPr>
              <a:t>」</a:t>
            </a:r>
            <a:r>
              <a:rPr kumimoji="1" lang="en-US" altLang="ja-JP" b="1" dirty="0" smtClean="0">
                <a:solidFill>
                  <a:srgbClr val="FFC000"/>
                </a:solidFill>
              </a:rPr>
              <a:t> </a:t>
            </a:r>
            <a:r>
              <a:rPr kumimoji="1" lang="ja-JP" altLang="en-US" b="1" dirty="0" smtClean="0">
                <a:solidFill>
                  <a:srgbClr val="FFC000"/>
                </a:solidFill>
              </a:rPr>
              <a:t>→ 「</a:t>
            </a:r>
            <a:r>
              <a:rPr kumimoji="1" lang="en-US" altLang="ja-JP" b="1" dirty="0" smtClean="0">
                <a:solidFill>
                  <a:srgbClr val="FFC000"/>
                </a:solidFill>
              </a:rPr>
              <a:t>7001</a:t>
            </a:r>
            <a:r>
              <a:rPr kumimoji="1" lang="ja-JP" altLang="en-US" b="1" dirty="0" smtClean="0">
                <a:solidFill>
                  <a:srgbClr val="FFC000"/>
                </a:solidFill>
              </a:rPr>
              <a:t>」</a:t>
            </a:r>
            <a:r>
              <a:rPr kumimoji="1" lang="en-US" altLang="ja-JP" b="1" dirty="0" smtClean="0">
                <a:solidFill>
                  <a:srgbClr val="FFC000"/>
                </a:solidFill>
              </a:rPr>
              <a:t> </a:t>
            </a:r>
            <a:r>
              <a:rPr kumimoji="1" lang="ja-JP" altLang="en-US" b="1" dirty="0" smtClean="0">
                <a:solidFill>
                  <a:srgbClr val="FFC000"/>
                </a:solidFill>
              </a:rPr>
              <a:t>に変更</a:t>
            </a:r>
            <a:endParaRPr kumimoji="1" lang="ja-JP" altLang="en-US" b="1" dirty="0">
              <a:solidFill>
                <a:srgbClr val="FFC000"/>
              </a:solidFill>
            </a:endParaRPr>
          </a:p>
        </p:txBody>
      </p:sp>
      <p:sp>
        <p:nvSpPr>
          <p:cNvPr id="13" name="テキスト ボックス 12"/>
          <p:cNvSpPr txBox="1"/>
          <p:nvPr/>
        </p:nvSpPr>
        <p:spPr>
          <a:xfrm>
            <a:off x="2444652" y="2607232"/>
            <a:ext cx="3026979" cy="369332"/>
          </a:xfrm>
          <a:prstGeom prst="rect">
            <a:avLst/>
          </a:prstGeom>
          <a:noFill/>
        </p:spPr>
        <p:txBody>
          <a:bodyPr wrap="square" rtlCol="0">
            <a:spAutoFit/>
          </a:bodyPr>
          <a:lstStyle/>
          <a:p>
            <a:r>
              <a:rPr kumimoji="1" lang="ja-JP" altLang="en-US" b="1" dirty="0" smtClean="0">
                <a:solidFill>
                  <a:srgbClr val="99FFCC"/>
                </a:solidFill>
              </a:rPr>
              <a:t>「</a:t>
            </a:r>
            <a:r>
              <a:rPr kumimoji="1" lang="en-US" altLang="ja-JP" b="1" dirty="0" smtClean="0">
                <a:solidFill>
                  <a:srgbClr val="99FFCC"/>
                </a:solidFill>
              </a:rPr>
              <a:t>443</a:t>
            </a:r>
            <a:r>
              <a:rPr kumimoji="1" lang="ja-JP" altLang="en-US" b="1" dirty="0" smtClean="0">
                <a:solidFill>
                  <a:srgbClr val="99FFCC"/>
                </a:solidFill>
              </a:rPr>
              <a:t>」</a:t>
            </a:r>
            <a:r>
              <a:rPr kumimoji="1" lang="en-US" altLang="ja-JP" b="1" dirty="0" smtClean="0">
                <a:solidFill>
                  <a:srgbClr val="99FFCC"/>
                </a:solidFill>
              </a:rPr>
              <a:t> </a:t>
            </a:r>
            <a:r>
              <a:rPr kumimoji="1" lang="ja-JP" altLang="en-US" b="1" dirty="0" smtClean="0">
                <a:solidFill>
                  <a:srgbClr val="99FFCC"/>
                </a:solidFill>
              </a:rPr>
              <a:t>→ 「</a:t>
            </a:r>
            <a:r>
              <a:rPr kumimoji="1" lang="en-US" altLang="ja-JP" b="1" dirty="0" smtClean="0">
                <a:solidFill>
                  <a:srgbClr val="99FFCC"/>
                </a:solidFill>
              </a:rPr>
              <a:t>7002</a:t>
            </a:r>
            <a:r>
              <a:rPr kumimoji="1" lang="ja-JP" altLang="en-US" b="1" dirty="0" smtClean="0">
                <a:solidFill>
                  <a:srgbClr val="99FFCC"/>
                </a:solidFill>
              </a:rPr>
              <a:t>」</a:t>
            </a:r>
            <a:r>
              <a:rPr kumimoji="1" lang="en-US" altLang="ja-JP" b="1" dirty="0" smtClean="0">
                <a:solidFill>
                  <a:srgbClr val="99FFCC"/>
                </a:solidFill>
              </a:rPr>
              <a:t> </a:t>
            </a:r>
            <a:r>
              <a:rPr kumimoji="1" lang="ja-JP" altLang="en-US" b="1" dirty="0" smtClean="0">
                <a:solidFill>
                  <a:srgbClr val="99FFCC"/>
                </a:solidFill>
              </a:rPr>
              <a:t>に変更</a:t>
            </a:r>
            <a:endParaRPr kumimoji="1" lang="ja-JP" altLang="en-US" b="1" dirty="0">
              <a:solidFill>
                <a:srgbClr val="99FFCC"/>
              </a:solidFill>
            </a:endParaRPr>
          </a:p>
        </p:txBody>
      </p:sp>
    </p:spTree>
    <p:extLst>
      <p:ext uri="{BB962C8B-B14F-4D97-AF65-F5344CB8AC3E}">
        <p14:creationId xmlns:p14="http://schemas.microsoft.com/office/powerpoint/2010/main" val="69966271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74</a:t>
            </a:fld>
            <a:endParaRPr kumimoji="1" lang="ja-JP" altLang="en-US" dirty="0"/>
          </a:p>
        </p:txBody>
      </p:sp>
      <p:sp>
        <p:nvSpPr>
          <p:cNvPr id="6" name="テキスト ボックス 5"/>
          <p:cNvSpPr txBox="1"/>
          <p:nvPr/>
        </p:nvSpPr>
        <p:spPr>
          <a:xfrm>
            <a:off x="332741" y="204836"/>
            <a:ext cx="10194582" cy="646331"/>
          </a:xfrm>
          <a:prstGeom prst="rect">
            <a:avLst/>
          </a:prstGeom>
          <a:solidFill>
            <a:srgbClr val="FFFFCC"/>
          </a:solidFill>
          <a:ln w="19050">
            <a:solidFill>
              <a:schemeClr val="tx1"/>
            </a:solidFill>
          </a:ln>
        </p:spPr>
        <p:txBody>
          <a:bodyPr wrap="square" rtlCol="0">
            <a:spAutoFit/>
          </a:bodyPr>
          <a:lstStyle/>
          <a:p>
            <a:r>
              <a:rPr lang="en-US" altLang="ja-JP" dirty="0"/>
              <a:t>5</a:t>
            </a:r>
            <a:r>
              <a:rPr kumimoji="1" lang="en-US" altLang="ja-JP" dirty="0" smtClean="0"/>
              <a:t>. </a:t>
            </a:r>
            <a:r>
              <a:rPr lang="ja-JP" altLang="en-US" dirty="0" smtClean="0"/>
              <a:t>設定ファイル </a:t>
            </a:r>
            <a:r>
              <a:rPr lang="en-US" altLang="ja-JP" dirty="0"/>
              <a:t>『</a:t>
            </a:r>
            <a:r>
              <a:rPr lang="en-US" altLang="ja-JP" dirty="0" err="1"/>
              <a:t>ThinWebClient.json</a:t>
            </a:r>
            <a:r>
              <a:rPr lang="en-US" altLang="ja-JP" dirty="0"/>
              <a:t>』 </a:t>
            </a:r>
            <a:r>
              <a:rPr lang="ja-JP" altLang="en-US" dirty="0" err="1" smtClean="0"/>
              <a:t>、</a:t>
            </a:r>
            <a:r>
              <a:rPr lang="en-US" altLang="ja-JP" dirty="0"/>
              <a:t> 『</a:t>
            </a:r>
            <a:r>
              <a:rPr lang="en-US" altLang="ja-JP" dirty="0" err="1"/>
              <a:t>ThinWebClientWebServer.json</a:t>
            </a:r>
            <a:r>
              <a:rPr lang="en-US" altLang="ja-JP" dirty="0"/>
              <a:t>』</a:t>
            </a:r>
            <a:r>
              <a:rPr lang="ja-JP" altLang="en-US" dirty="0" smtClean="0"/>
              <a:t>の編集・保存が完了したら、</a:t>
            </a:r>
            <a:r>
              <a:rPr lang="ja-JP" altLang="en-US" dirty="0"/>
              <a:t>もう一度、 </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smtClean="0"/>
              <a:t>サーバーをテスト実行してみる。</a:t>
            </a:r>
          </a:p>
        </p:txBody>
      </p:sp>
      <p:sp>
        <p:nvSpPr>
          <p:cNvPr id="9" name="テキスト ボックス 8"/>
          <p:cNvSpPr txBox="1"/>
          <p:nvPr/>
        </p:nvSpPr>
        <p:spPr>
          <a:xfrm>
            <a:off x="332741" y="973625"/>
            <a:ext cx="11390336" cy="646331"/>
          </a:xfrm>
          <a:prstGeom prst="rect">
            <a:avLst/>
          </a:prstGeom>
          <a:solidFill>
            <a:schemeClr val="tx1"/>
          </a:solidFill>
        </p:spPr>
        <p:txBody>
          <a:bodyPr wrap="square" rtlCol="0">
            <a:spAutoFit/>
          </a:bodyPr>
          <a:lstStyle/>
          <a:p>
            <a:r>
              <a:rPr lang="sv-SE" altLang="ja-JP" sz="1200" dirty="0">
                <a:solidFill>
                  <a:schemeClr val="bg1"/>
                </a:solidFill>
                <a:latin typeface="Consolas" panose="020B0609020204030204" pitchFamily="49" charset="0"/>
              </a:rPr>
              <a:t>cd /d C:\git\IPA-DN-ThinController-Private\ThinWebClientApp\</a:t>
            </a:r>
          </a:p>
          <a:p>
            <a:endParaRPr lang="sv-SE" altLang="ja-JP" sz="1200" dirty="0">
              <a:solidFill>
                <a:schemeClr val="bg1"/>
              </a:solidFill>
              <a:latin typeface="Consolas" panose="020B0609020204030204" pitchFamily="49" charset="0"/>
            </a:endParaRPr>
          </a:p>
          <a:p>
            <a:r>
              <a:rPr lang="sv-SE" altLang="ja-JP" sz="1200" dirty="0">
                <a:solidFill>
                  <a:schemeClr val="bg1"/>
                </a:solidFill>
                <a:latin typeface="Consolas" panose="020B0609020204030204" pitchFamily="49" charset="0"/>
              </a:rPr>
              <a:t>dotnet run -c Release Daemon Test</a:t>
            </a:r>
            <a:endParaRPr lang="ja-JP" altLang="en-US" sz="1200" dirty="0">
              <a:solidFill>
                <a:schemeClr val="bg1"/>
              </a:solidFill>
              <a:latin typeface="Consolas" panose="020B0609020204030204" pitchFamily="49" charset="0"/>
            </a:endParaRPr>
          </a:p>
        </p:txBody>
      </p:sp>
      <p:sp>
        <p:nvSpPr>
          <p:cNvPr id="8" name="テキスト ボックス 7"/>
          <p:cNvSpPr txBox="1"/>
          <p:nvPr/>
        </p:nvSpPr>
        <p:spPr>
          <a:xfrm>
            <a:off x="332741" y="1619956"/>
            <a:ext cx="11546644" cy="584775"/>
          </a:xfrm>
          <a:prstGeom prst="rect">
            <a:avLst/>
          </a:prstGeom>
          <a:noFill/>
        </p:spPr>
        <p:txBody>
          <a:bodyPr wrap="square" rtlCol="0">
            <a:spAutoFit/>
          </a:bodyPr>
          <a:lstStyle/>
          <a:p>
            <a:r>
              <a:rPr lang="ja-JP" altLang="en-US" sz="1600" dirty="0"/>
              <a:t>コマンドプロンプトを用いて上記</a:t>
            </a:r>
            <a:r>
              <a:rPr kumimoji="1" lang="ja-JP" altLang="en-US" sz="1600" dirty="0" smtClean="0"/>
              <a:t>のようにテスト実行を開始した状態で、手元の端末等、インターネットに接続された任意の端末で、</a:t>
            </a:r>
            <a:r>
              <a:rPr kumimoji="1" lang="en-US" altLang="ja-JP" sz="1600" dirty="0" smtClean="0"/>
              <a:t>Web </a:t>
            </a:r>
            <a:r>
              <a:rPr kumimoji="1" lang="ja-JP" altLang="en-US" sz="1600" dirty="0" smtClean="0"/>
              <a:t>ブラウザ </a:t>
            </a:r>
            <a:r>
              <a:rPr kumimoji="1" lang="en-US" altLang="ja-JP" sz="1600" dirty="0" smtClean="0"/>
              <a:t>(Chrome </a:t>
            </a:r>
            <a:r>
              <a:rPr kumimoji="1" lang="ja-JP" altLang="en-US" sz="1600" dirty="0" smtClean="0"/>
              <a:t>等</a:t>
            </a:r>
            <a:r>
              <a:rPr kumimoji="1" lang="en-US" altLang="ja-JP" sz="1600" dirty="0" smtClean="0"/>
              <a:t>) </a:t>
            </a:r>
            <a:r>
              <a:rPr kumimoji="1" lang="ja-JP" altLang="en-US" sz="1600" dirty="0" smtClean="0"/>
              <a:t>を開き、以下の </a:t>
            </a:r>
            <a:r>
              <a:rPr kumimoji="1" lang="en-US" altLang="ja-JP" sz="1600" dirty="0" smtClean="0"/>
              <a:t>URL </a:t>
            </a:r>
            <a:r>
              <a:rPr kumimoji="1" lang="ja-JP" altLang="en-US" sz="1600" dirty="0" smtClean="0"/>
              <a:t>にアクセスしてみる。以下のように、</a:t>
            </a:r>
            <a:r>
              <a:rPr kumimoji="1" lang="en-US" altLang="ja-JP" sz="1600" dirty="0" smtClean="0"/>
              <a:t>HTTPS </a:t>
            </a:r>
            <a:r>
              <a:rPr kumimoji="1" lang="ja-JP" altLang="en-US" sz="1600" dirty="0" smtClean="0"/>
              <a:t>で </a:t>
            </a:r>
            <a:r>
              <a:rPr kumimoji="1" lang="en-US" altLang="ja-JP" sz="1600" dirty="0" smtClean="0"/>
              <a:t>HTML5 </a:t>
            </a:r>
            <a:r>
              <a:rPr kumimoji="1" lang="ja-JP" altLang="en-US" sz="1600" dirty="0" smtClean="0"/>
              <a:t>版 </a:t>
            </a:r>
            <a:r>
              <a:rPr kumimoji="1" lang="en-US" altLang="ja-JP" sz="1600" dirty="0" smtClean="0"/>
              <a:t>Web </a:t>
            </a:r>
            <a:r>
              <a:rPr kumimoji="1" lang="ja-JP" altLang="en-US" sz="1600" dirty="0" smtClean="0"/>
              <a:t>クライアントが表示されれば、成功である。</a:t>
            </a:r>
            <a:endParaRPr kumimoji="1" lang="ja-JP" altLang="en-US" sz="1600" dirty="0"/>
          </a:p>
        </p:txBody>
      </p:sp>
      <p:sp>
        <p:nvSpPr>
          <p:cNvPr id="12" name="テキスト ボックス 11"/>
          <p:cNvSpPr txBox="1"/>
          <p:nvPr/>
        </p:nvSpPr>
        <p:spPr>
          <a:xfrm>
            <a:off x="3201642" y="2266287"/>
            <a:ext cx="4911382" cy="307777"/>
          </a:xfrm>
          <a:prstGeom prst="rect">
            <a:avLst/>
          </a:prstGeom>
          <a:solidFill>
            <a:schemeClr val="accent4">
              <a:lumMod val="20000"/>
              <a:lumOff val="80000"/>
            </a:schemeClr>
          </a:solidFill>
        </p:spPr>
        <p:txBody>
          <a:bodyPr wrap="square" rtlCol="0">
            <a:spAutoFit/>
          </a:bodyPr>
          <a:lstStyle/>
          <a:p>
            <a:r>
              <a:rPr kumimoji="1" lang="en-US" altLang="ja-JP" sz="1400" b="1" dirty="0" smtClean="0">
                <a:solidFill>
                  <a:srgbClr val="0000FF"/>
                </a:solidFill>
              </a:rPr>
              <a:t>http</a:t>
            </a:r>
            <a:r>
              <a:rPr kumimoji="1" lang="en-US" altLang="ja-JP" sz="1400" b="1" u="sng" dirty="0" smtClean="0">
                <a:solidFill>
                  <a:srgbClr val="C00000"/>
                </a:solidFill>
              </a:rPr>
              <a:t>s</a:t>
            </a:r>
            <a:r>
              <a:rPr kumimoji="1" lang="en-US" altLang="ja-JP" sz="1400" b="1" dirty="0" smtClean="0">
                <a:solidFill>
                  <a:srgbClr val="0000FF"/>
                </a:solidFill>
              </a:rPr>
              <a:t>://&lt;</a:t>
            </a:r>
            <a:r>
              <a:rPr kumimoji="1" lang="ja-JP" altLang="en-US" sz="1400" b="1" dirty="0" smtClean="0">
                <a:solidFill>
                  <a:srgbClr val="0000FF"/>
                </a:solidFill>
              </a:rPr>
              <a:t>この構築中の </a:t>
            </a:r>
            <a:r>
              <a:rPr lang="en-US" altLang="ja-JP" sz="1400" b="1" dirty="0" smtClean="0">
                <a:solidFill>
                  <a:srgbClr val="0000FF"/>
                </a:solidFill>
              </a:rPr>
              <a:t>Web </a:t>
            </a:r>
            <a:r>
              <a:rPr lang="ja-JP" altLang="en-US" sz="1400" b="1" dirty="0" smtClean="0">
                <a:solidFill>
                  <a:srgbClr val="0000FF"/>
                </a:solidFill>
              </a:rPr>
              <a:t>サーバーのグローバル </a:t>
            </a:r>
            <a:r>
              <a:rPr lang="en-US" altLang="ja-JP" sz="1400" b="1" dirty="0" smtClean="0">
                <a:solidFill>
                  <a:srgbClr val="0000FF"/>
                </a:solidFill>
              </a:rPr>
              <a:t>IPv4 </a:t>
            </a:r>
            <a:r>
              <a:rPr lang="ja-JP" altLang="en-US" sz="1400" b="1" dirty="0" smtClean="0">
                <a:solidFill>
                  <a:srgbClr val="0000FF"/>
                </a:solidFill>
              </a:rPr>
              <a:t>アドレス</a:t>
            </a:r>
            <a:r>
              <a:rPr lang="en-US" altLang="ja-JP" sz="1400" b="1" dirty="0" smtClean="0">
                <a:solidFill>
                  <a:srgbClr val="0000FF"/>
                </a:solidFill>
              </a:rPr>
              <a:t>/</a:t>
            </a:r>
            <a:endParaRPr kumimoji="1" lang="ja-JP" altLang="en-US" sz="1400" b="1" dirty="0">
              <a:solidFill>
                <a:srgbClr val="0000FF"/>
              </a:solidFill>
            </a:endParaRPr>
          </a:p>
        </p:txBody>
      </p:sp>
      <p:pic>
        <p:nvPicPr>
          <p:cNvPr id="13" name="図 12"/>
          <p:cNvPicPr>
            <a:picLocks noChangeAspect="1"/>
          </p:cNvPicPr>
          <p:nvPr/>
        </p:nvPicPr>
        <p:blipFill>
          <a:blip r:embed="rId2"/>
          <a:stretch>
            <a:fillRect/>
          </a:stretch>
        </p:blipFill>
        <p:spPr>
          <a:xfrm>
            <a:off x="3201641" y="2912619"/>
            <a:ext cx="5179145" cy="3770665"/>
          </a:xfrm>
          <a:prstGeom prst="rect">
            <a:avLst/>
          </a:prstGeom>
        </p:spPr>
      </p:pic>
      <p:sp>
        <p:nvSpPr>
          <p:cNvPr id="14" name="テキスト ボックス 13"/>
          <p:cNvSpPr txBox="1"/>
          <p:nvPr/>
        </p:nvSpPr>
        <p:spPr>
          <a:xfrm>
            <a:off x="3201641" y="2574064"/>
            <a:ext cx="4911383" cy="307777"/>
          </a:xfrm>
          <a:prstGeom prst="rect">
            <a:avLst/>
          </a:prstGeom>
          <a:noFill/>
        </p:spPr>
        <p:txBody>
          <a:bodyPr wrap="square" rtlCol="0">
            <a:spAutoFit/>
          </a:bodyPr>
          <a:lstStyle/>
          <a:p>
            <a:r>
              <a:rPr kumimoji="1" lang="en-US" altLang="ja-JP" sz="1400" dirty="0" smtClean="0"/>
              <a:t>SSL </a:t>
            </a:r>
            <a:r>
              <a:rPr kumimoji="1" lang="ja-JP" altLang="en-US" sz="1400" dirty="0" smtClean="0"/>
              <a:t>証明書検証エラーが表示されるが、この時点では問題無い。</a:t>
            </a:r>
            <a:endParaRPr kumimoji="1" lang="ja-JP" altLang="en-US" sz="1400" dirty="0"/>
          </a:p>
        </p:txBody>
      </p:sp>
    </p:spTree>
    <p:extLst>
      <p:ext uri="{BB962C8B-B14F-4D97-AF65-F5344CB8AC3E}">
        <p14:creationId xmlns:p14="http://schemas.microsoft.com/office/powerpoint/2010/main" val="271075554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79226" y="4754109"/>
            <a:ext cx="6431323" cy="2086548"/>
          </a:xfrm>
          <a:prstGeom prst="rect">
            <a:avLst/>
          </a:prstGeom>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75</a:t>
            </a:fld>
            <a:endParaRPr kumimoji="1" lang="ja-JP" altLang="en-US" dirty="0"/>
          </a:p>
        </p:txBody>
      </p:sp>
      <p:sp>
        <p:nvSpPr>
          <p:cNvPr id="7" name="テキスト ボックス 6"/>
          <p:cNvSpPr txBox="1"/>
          <p:nvPr/>
        </p:nvSpPr>
        <p:spPr>
          <a:xfrm>
            <a:off x="418710" y="77644"/>
            <a:ext cx="10038275" cy="646331"/>
          </a:xfrm>
          <a:prstGeom prst="rect">
            <a:avLst/>
          </a:prstGeom>
          <a:solidFill>
            <a:srgbClr val="FFFFCC"/>
          </a:solidFill>
          <a:ln w="19050">
            <a:solidFill>
              <a:schemeClr val="tx1"/>
            </a:solidFill>
          </a:ln>
        </p:spPr>
        <p:txBody>
          <a:bodyPr wrap="square" rtlCol="0">
            <a:spAutoFit/>
          </a:bodyPr>
          <a:lstStyle/>
          <a:p>
            <a:r>
              <a:rPr kumimoji="1" lang="en-US" altLang="ja-JP" dirty="0" smtClean="0"/>
              <a:t>6. </a:t>
            </a:r>
            <a:r>
              <a:rPr kumimoji="1" lang="ja-JP" altLang="en-US" dirty="0" smtClean="0"/>
              <a:t>コマンドプロンプト上で</a:t>
            </a:r>
            <a:r>
              <a:rPr kumimoji="1" lang="ja-JP" altLang="en-US" dirty="0" smtClean="0"/>
              <a:t>、</a:t>
            </a:r>
            <a:r>
              <a:rPr kumimoji="1" lang="en-US" altLang="ja-JP" dirty="0" smtClean="0"/>
              <a:t>5 </a:t>
            </a:r>
            <a:r>
              <a:rPr kumimoji="1" lang="ja-JP" altLang="en-US" dirty="0" smtClean="0"/>
              <a:t>でテスト実行中の </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smtClean="0"/>
              <a:t>サーバーを、一度 </a:t>
            </a:r>
            <a:r>
              <a:rPr lang="en-US" altLang="ja-JP" dirty="0" smtClean="0"/>
              <a:t>Enter </a:t>
            </a:r>
            <a:r>
              <a:rPr lang="ja-JP" altLang="en-US" dirty="0" smtClean="0"/>
              <a:t>キーを押して終了する。</a:t>
            </a:r>
            <a:endParaRPr lang="en-US" altLang="ja-JP" b="1" u="sng" dirty="0" smtClean="0">
              <a:solidFill>
                <a:srgbClr val="C00000"/>
              </a:solidFill>
            </a:endParaRPr>
          </a:p>
        </p:txBody>
      </p:sp>
      <p:sp>
        <p:nvSpPr>
          <p:cNvPr id="13" name="テキスト ボックス 12"/>
          <p:cNvSpPr txBox="1"/>
          <p:nvPr/>
        </p:nvSpPr>
        <p:spPr>
          <a:xfrm>
            <a:off x="590017" y="779361"/>
            <a:ext cx="10972800" cy="900246"/>
          </a:xfrm>
          <a:prstGeom prst="rect">
            <a:avLst/>
          </a:prstGeom>
          <a:solidFill>
            <a:schemeClr val="accent5">
              <a:lumMod val="75000"/>
            </a:schemeClr>
          </a:solidFill>
        </p:spPr>
        <p:txBody>
          <a:bodyPr wrap="square" rtlCol="0">
            <a:spAutoFit/>
          </a:bodyPr>
          <a:lstStyle/>
          <a:p>
            <a:r>
              <a:rPr lang="en-US" altLang="ja-JP" sz="1050" dirty="0">
                <a:solidFill>
                  <a:schemeClr val="bg1"/>
                </a:solidFill>
                <a:latin typeface="Consolas" panose="020B0609020204030204" pitchFamily="49" charset="0"/>
              </a:rPr>
              <a:t>Starting the daemon "</a:t>
            </a:r>
            <a:r>
              <a:rPr lang="en-US" altLang="ja-JP" sz="1050" dirty="0" err="1">
                <a:solidFill>
                  <a:schemeClr val="bg1"/>
                </a:solidFill>
                <a:latin typeface="Consolas" panose="020B0609020204030204" pitchFamily="49" charset="0"/>
              </a:rPr>
              <a:t>IPA.App.ThinWebClientApp</a:t>
            </a:r>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IPA.App.ThinWebClientApp</a:t>
            </a:r>
            <a:r>
              <a:rPr lang="en-US" altLang="ja-JP" sz="1050" dirty="0">
                <a:solidFill>
                  <a:schemeClr val="bg1"/>
                </a:solidFill>
                <a:latin typeface="Consolas" panose="020B0609020204030204" pitchFamily="49" charset="0"/>
              </a:rPr>
              <a:t>) ...</a:t>
            </a:r>
          </a:p>
          <a:p>
            <a:r>
              <a:rPr lang="en-US" altLang="ja-JP" sz="1050" dirty="0" err="1">
                <a:solidFill>
                  <a:schemeClr val="bg1"/>
                </a:solidFill>
                <a:latin typeface="Consolas" panose="020B0609020204030204" pitchFamily="49" charset="0"/>
              </a:rPr>
              <a:t>IPA.App.ThinWebClientApp</a:t>
            </a:r>
            <a:r>
              <a:rPr lang="en-US" altLang="ja-JP" sz="1050" dirty="0">
                <a:solidFill>
                  <a:schemeClr val="bg1"/>
                </a:solidFill>
                <a:latin typeface="Consolas" panose="020B0609020204030204" pitchFamily="49" charset="0"/>
              </a:rPr>
              <a:t>: Starting...</a:t>
            </a:r>
          </a:p>
          <a:p>
            <a:r>
              <a:rPr lang="en-US" altLang="ja-JP" sz="1050" dirty="0" err="1">
                <a:solidFill>
                  <a:schemeClr val="bg1"/>
                </a:solidFill>
                <a:latin typeface="Consolas" panose="020B0609020204030204" pitchFamily="49" charset="0"/>
              </a:rPr>
              <a:t>IPA.App.ThinWebClientApp</a:t>
            </a:r>
            <a:r>
              <a:rPr lang="en-US" altLang="ja-JP" sz="1050" dirty="0">
                <a:solidFill>
                  <a:schemeClr val="bg1"/>
                </a:solidFill>
                <a:latin typeface="Consolas" panose="020B0609020204030204" pitchFamily="49" charset="0"/>
              </a:rPr>
              <a:t>: Started.</a:t>
            </a:r>
          </a:p>
          <a:p>
            <a:r>
              <a:rPr lang="en-US" altLang="ja-JP" sz="1050" dirty="0">
                <a:solidFill>
                  <a:schemeClr val="bg1"/>
                </a:solidFill>
                <a:latin typeface="Consolas" panose="020B0609020204030204" pitchFamily="49" charset="0"/>
              </a:rPr>
              <a:t>The daemon "</a:t>
            </a:r>
            <a:r>
              <a:rPr lang="en-US" altLang="ja-JP" sz="1050" dirty="0" err="1">
                <a:solidFill>
                  <a:schemeClr val="bg1"/>
                </a:solidFill>
                <a:latin typeface="Consolas" panose="020B0609020204030204" pitchFamily="49" charset="0"/>
              </a:rPr>
              <a:t>IPA.App.ThinWebClientApp</a:t>
            </a:r>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IPA.App.ThinWebClientApp</a:t>
            </a:r>
            <a:r>
              <a:rPr lang="en-US" altLang="ja-JP" sz="1050" dirty="0">
                <a:solidFill>
                  <a:schemeClr val="bg1"/>
                </a:solidFill>
                <a:latin typeface="Consolas" panose="020B0609020204030204" pitchFamily="49" charset="0"/>
              </a:rPr>
              <a:t>) is now running.</a:t>
            </a:r>
          </a:p>
          <a:p>
            <a:r>
              <a:rPr lang="en-US" altLang="ja-JP" sz="1050" dirty="0">
                <a:solidFill>
                  <a:schemeClr val="bg1"/>
                </a:solidFill>
                <a:latin typeface="Consolas" panose="020B0609020204030204" pitchFamily="49" charset="0"/>
              </a:rPr>
              <a:t>[ Press Enter key to stop the </a:t>
            </a:r>
            <a:r>
              <a:rPr lang="en-US" altLang="ja-JP" sz="1050" dirty="0" err="1">
                <a:solidFill>
                  <a:schemeClr val="bg1"/>
                </a:solidFill>
                <a:latin typeface="Consolas" panose="020B0609020204030204" pitchFamily="49" charset="0"/>
              </a:rPr>
              <a:t>IPA.App.ThinWebClientApp</a:t>
            </a:r>
            <a:r>
              <a:rPr lang="en-US" altLang="ja-JP" sz="1050" dirty="0">
                <a:solidFill>
                  <a:schemeClr val="bg1"/>
                </a:solidFill>
                <a:latin typeface="Consolas" panose="020B0609020204030204" pitchFamily="49" charset="0"/>
              </a:rPr>
              <a:t> daemon ]</a:t>
            </a:r>
            <a:endParaRPr lang="en-US" altLang="ja-JP" sz="1050" dirty="0" smtClean="0">
              <a:solidFill>
                <a:schemeClr val="bg1"/>
              </a:solidFill>
              <a:latin typeface="Consolas" panose="020B0609020204030204" pitchFamily="49" charset="0"/>
            </a:endParaRPr>
          </a:p>
        </p:txBody>
      </p:sp>
      <p:sp>
        <p:nvSpPr>
          <p:cNvPr id="14" name="正方形/長方形 13"/>
          <p:cNvSpPr/>
          <p:nvPr/>
        </p:nvSpPr>
        <p:spPr>
          <a:xfrm>
            <a:off x="663193" y="1323822"/>
            <a:ext cx="6877666" cy="36430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7614035" y="1295513"/>
            <a:ext cx="3108536" cy="369332"/>
          </a:xfrm>
          <a:prstGeom prst="rect">
            <a:avLst/>
          </a:prstGeom>
          <a:noFill/>
        </p:spPr>
        <p:txBody>
          <a:bodyPr wrap="square" rtlCol="0">
            <a:spAutoFit/>
          </a:bodyPr>
          <a:lstStyle/>
          <a:p>
            <a:r>
              <a:rPr kumimoji="1" lang="en-US" altLang="ja-JP" b="1" dirty="0" smtClean="0">
                <a:solidFill>
                  <a:srgbClr val="FFFF00"/>
                </a:solidFill>
              </a:rPr>
              <a:t>Enter </a:t>
            </a:r>
            <a:r>
              <a:rPr kumimoji="1" lang="ja-JP" altLang="en-US" b="1" dirty="0" smtClean="0">
                <a:solidFill>
                  <a:srgbClr val="FFFF00"/>
                </a:solidFill>
              </a:rPr>
              <a:t>キーを押して終了する。</a:t>
            </a:r>
            <a:endParaRPr kumimoji="1" lang="ja-JP" altLang="en-US" b="1" dirty="0">
              <a:solidFill>
                <a:srgbClr val="FFFF00"/>
              </a:solidFill>
            </a:endParaRPr>
          </a:p>
        </p:txBody>
      </p:sp>
      <p:sp>
        <p:nvSpPr>
          <p:cNvPr id="12" name="テキスト ボックス 11"/>
          <p:cNvSpPr txBox="1"/>
          <p:nvPr/>
        </p:nvSpPr>
        <p:spPr>
          <a:xfrm>
            <a:off x="418710" y="1711011"/>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7. </a:t>
            </a:r>
            <a:r>
              <a:rPr lang="ja-JP" altLang="en-US" dirty="0" smtClean="0"/>
              <a:t>引き続いて、</a:t>
            </a:r>
            <a:r>
              <a:rPr lang="ja-JP" altLang="en-US" dirty="0"/>
              <a:t>コマンドプロンプト上</a:t>
            </a:r>
            <a:r>
              <a:rPr lang="ja-JP" altLang="en-US" dirty="0" smtClean="0"/>
              <a:t>で</a:t>
            </a:r>
            <a:r>
              <a:rPr lang="ja-JP" altLang="en-US" dirty="0"/>
              <a:t>、以下のコマンドを実行し</a:t>
            </a:r>
            <a:r>
              <a:rPr lang="ja-JP" altLang="en-US" dirty="0" smtClean="0"/>
              <a:t>、</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サーバープログラムをデーモンとしてインストールする</a:t>
            </a:r>
            <a:r>
              <a:rPr lang="ja-JP" altLang="en-US" dirty="0" smtClean="0"/>
              <a:t>。</a:t>
            </a:r>
            <a:r>
              <a:rPr lang="en-US" altLang="ja-JP" dirty="0" smtClean="0"/>
              <a:t>1 </a:t>
            </a:r>
            <a:r>
              <a:rPr lang="ja-JP" altLang="en-US" dirty="0"/>
              <a:t>行ずつ実行し、エラーが出ていないかどうかよく確認してから、次を実行すること。</a:t>
            </a:r>
          </a:p>
        </p:txBody>
      </p:sp>
      <p:sp>
        <p:nvSpPr>
          <p:cNvPr id="16" name="テキスト ボックス 15"/>
          <p:cNvSpPr txBox="1"/>
          <p:nvPr/>
        </p:nvSpPr>
        <p:spPr>
          <a:xfrm>
            <a:off x="509342" y="2438198"/>
            <a:ext cx="11353780" cy="738664"/>
          </a:xfrm>
          <a:prstGeom prst="rect">
            <a:avLst/>
          </a:prstGeom>
          <a:solidFill>
            <a:schemeClr val="tx1"/>
          </a:solidFill>
        </p:spPr>
        <p:txBody>
          <a:bodyPr wrap="square" rtlCol="0">
            <a:spAutoFit/>
          </a:bodyPr>
          <a:lstStyle/>
          <a:p>
            <a:r>
              <a:rPr lang="en-US" altLang="ja-JP" sz="1400" dirty="0">
                <a:solidFill>
                  <a:schemeClr val="bg1"/>
                </a:solidFill>
                <a:latin typeface="Consolas" panose="020B0609020204030204" pitchFamily="49" charset="0"/>
              </a:rPr>
              <a:t>cd /d C:\git\IPA-DN-ThinController-Private\ThinWebClientApp\</a:t>
            </a:r>
          </a:p>
          <a:p>
            <a:endParaRPr lang="en-US" altLang="ja-JP" sz="1400" dirty="0">
              <a:solidFill>
                <a:schemeClr val="bg1"/>
              </a:solidFill>
              <a:latin typeface="Consolas" panose="020B0609020204030204" pitchFamily="49" charset="0"/>
            </a:endParaRPr>
          </a:p>
          <a:p>
            <a:r>
              <a:rPr lang="en-US" altLang="ja-JP" sz="1400" dirty="0" err="1">
                <a:solidFill>
                  <a:schemeClr val="bg1"/>
                </a:solidFill>
                <a:latin typeface="Consolas" panose="020B0609020204030204" pitchFamily="49" charset="0"/>
              </a:rPr>
              <a:t>dotnet</a:t>
            </a:r>
            <a:r>
              <a:rPr lang="en-US" altLang="ja-JP" sz="1400" dirty="0">
                <a:solidFill>
                  <a:schemeClr val="bg1"/>
                </a:solidFill>
                <a:latin typeface="Consolas" panose="020B0609020204030204" pitchFamily="49" charset="0"/>
              </a:rPr>
              <a:t> run -c Release Daemon </a:t>
            </a:r>
            <a:r>
              <a:rPr lang="en-US" altLang="ja-JP" sz="1400" dirty="0" err="1">
                <a:solidFill>
                  <a:schemeClr val="bg1"/>
                </a:solidFill>
                <a:latin typeface="Consolas" panose="020B0609020204030204" pitchFamily="49" charset="0"/>
              </a:rPr>
              <a:t>WinInstall</a:t>
            </a:r>
            <a:endParaRPr lang="en-US" altLang="ja-JP" sz="1400" dirty="0">
              <a:solidFill>
                <a:schemeClr val="bg1"/>
              </a:solidFill>
              <a:latin typeface="Consolas" panose="020B0609020204030204" pitchFamily="49" charset="0"/>
            </a:endParaRPr>
          </a:p>
        </p:txBody>
      </p:sp>
      <p:sp>
        <p:nvSpPr>
          <p:cNvPr id="23" name="下矢印 22"/>
          <p:cNvSpPr/>
          <p:nvPr/>
        </p:nvSpPr>
        <p:spPr>
          <a:xfrm>
            <a:off x="3412369" y="3218643"/>
            <a:ext cx="417786" cy="34684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テキスト ボックス 23"/>
          <p:cNvSpPr txBox="1"/>
          <p:nvPr/>
        </p:nvSpPr>
        <p:spPr>
          <a:xfrm>
            <a:off x="4035107" y="3218643"/>
            <a:ext cx="7157856" cy="369332"/>
          </a:xfrm>
          <a:prstGeom prst="rect">
            <a:avLst/>
          </a:prstGeom>
          <a:noFill/>
        </p:spPr>
        <p:txBody>
          <a:bodyPr wrap="square" rtlCol="0">
            <a:spAutoFit/>
          </a:bodyPr>
          <a:lstStyle/>
          <a:p>
            <a:r>
              <a:rPr kumimoji="1" lang="ja-JP" altLang="en-US" dirty="0" smtClean="0"/>
              <a:t>最終行の </a:t>
            </a:r>
            <a:r>
              <a:rPr kumimoji="1" lang="en-US" altLang="ja-JP" dirty="0" smtClean="0"/>
              <a:t>Install </a:t>
            </a:r>
            <a:r>
              <a:rPr kumimoji="1" lang="ja-JP" altLang="en-US" dirty="0" smtClean="0"/>
              <a:t>コマンドを実行し、以下の結果が表示されれば </a:t>
            </a:r>
            <a:r>
              <a:rPr kumimoji="1" lang="en-US" altLang="ja-JP" dirty="0" smtClean="0"/>
              <a:t>OK</a:t>
            </a:r>
            <a:r>
              <a:rPr kumimoji="1" lang="ja-JP" altLang="en-US" dirty="0" err="1" smtClean="0"/>
              <a:t>。</a:t>
            </a:r>
            <a:endParaRPr kumimoji="1" lang="ja-JP" altLang="en-US" dirty="0"/>
          </a:p>
        </p:txBody>
      </p:sp>
      <p:sp>
        <p:nvSpPr>
          <p:cNvPr id="25" name="テキスト ボックス 24"/>
          <p:cNvSpPr txBox="1"/>
          <p:nvPr/>
        </p:nvSpPr>
        <p:spPr>
          <a:xfrm>
            <a:off x="1412846" y="3587975"/>
            <a:ext cx="9953973" cy="938719"/>
          </a:xfrm>
          <a:prstGeom prst="rect">
            <a:avLst/>
          </a:prstGeom>
          <a:solidFill>
            <a:schemeClr val="accent5">
              <a:lumMod val="75000"/>
            </a:schemeClr>
          </a:solidFill>
        </p:spPr>
        <p:txBody>
          <a:bodyPr wrap="square" rtlCol="0">
            <a:spAutoFit/>
          </a:bodyPr>
          <a:lstStyle/>
          <a:p>
            <a:r>
              <a:rPr lang="en-US" altLang="ja-JP" sz="1100" dirty="0">
                <a:solidFill>
                  <a:schemeClr val="bg1"/>
                </a:solidFill>
                <a:latin typeface="Consolas" panose="020B0609020204030204" pitchFamily="49" charset="0"/>
              </a:rPr>
              <a:t>Installing the Windows service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a:t>
            </a:r>
          </a:p>
          <a:p>
            <a:r>
              <a:rPr lang="en-US" altLang="ja-JP" sz="1100" dirty="0">
                <a:solidFill>
                  <a:schemeClr val="bg1"/>
                </a:solidFill>
                <a:latin typeface="Consolas" panose="020B0609020204030204" pitchFamily="49" charset="0"/>
              </a:rPr>
              <a:t>The Windows service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is successfully installed.</a:t>
            </a:r>
          </a:p>
          <a:p>
            <a:endParaRPr lang="en-US" altLang="ja-JP" sz="1100" dirty="0">
              <a:solidFill>
                <a:schemeClr val="bg1"/>
              </a:solidFill>
              <a:latin typeface="Consolas" panose="020B0609020204030204" pitchFamily="49" charset="0"/>
            </a:endParaRPr>
          </a:p>
          <a:p>
            <a:r>
              <a:rPr lang="en-US" altLang="ja-JP" sz="1100" dirty="0">
                <a:solidFill>
                  <a:schemeClr val="bg1"/>
                </a:solidFill>
                <a:latin typeface="Consolas" panose="020B0609020204030204" pitchFamily="49" charset="0"/>
              </a:rPr>
              <a:t>Starting the Windows service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a:t>
            </a:r>
          </a:p>
          <a:p>
            <a:r>
              <a:rPr lang="en-US" altLang="ja-JP" sz="1100" dirty="0">
                <a:solidFill>
                  <a:schemeClr val="bg1"/>
                </a:solidFill>
                <a:latin typeface="Consolas" panose="020B0609020204030204" pitchFamily="49" charset="0"/>
              </a:rPr>
              <a:t>The Windows service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is successfully started.</a:t>
            </a:r>
          </a:p>
        </p:txBody>
      </p:sp>
      <p:sp>
        <p:nvSpPr>
          <p:cNvPr id="26" name="正方形/長方形 25"/>
          <p:cNvSpPr/>
          <p:nvPr/>
        </p:nvSpPr>
        <p:spPr>
          <a:xfrm>
            <a:off x="1469406" y="3793761"/>
            <a:ext cx="7781419" cy="27538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p:cNvSpPr/>
          <p:nvPr/>
        </p:nvSpPr>
        <p:spPr>
          <a:xfrm>
            <a:off x="1453775" y="4301761"/>
            <a:ext cx="7781419" cy="27538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テキスト ボックス 16"/>
          <p:cNvSpPr txBox="1"/>
          <p:nvPr/>
        </p:nvSpPr>
        <p:spPr>
          <a:xfrm>
            <a:off x="418710" y="4644603"/>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8. </a:t>
            </a:r>
            <a:r>
              <a:rPr kumimoji="1" lang="ja-JP" altLang="en-US" dirty="0" smtClean="0"/>
              <a:t>スタートメニューの「</a:t>
            </a:r>
            <a:r>
              <a:rPr kumimoji="1" lang="en-US" altLang="ja-JP" dirty="0" smtClean="0"/>
              <a:t>Windows Administrative Tools</a:t>
            </a:r>
            <a:r>
              <a:rPr kumimoji="1" lang="ja-JP" altLang="en-US" dirty="0" smtClean="0"/>
              <a:t>」→「</a:t>
            </a:r>
            <a:r>
              <a:rPr kumimoji="1" lang="en-US" altLang="ja-JP" dirty="0" smtClean="0"/>
              <a:t>Services</a:t>
            </a:r>
            <a:r>
              <a:rPr kumimoji="1" lang="ja-JP" altLang="en-US" dirty="0" smtClean="0"/>
              <a:t>」で「</a:t>
            </a:r>
            <a:r>
              <a:rPr lang="en-US" altLang="ja-JP" dirty="0" err="1" smtClean="0"/>
              <a:t>IPA.App.ThinWebClientApp</a:t>
            </a:r>
            <a:r>
              <a:rPr lang="ja-JP" altLang="en-US" dirty="0" smtClean="0"/>
              <a:t>」サービスがインストールされ、「</a:t>
            </a:r>
            <a:r>
              <a:rPr lang="en-US" altLang="ja-JP" dirty="0" smtClean="0"/>
              <a:t>Status</a:t>
            </a:r>
            <a:r>
              <a:rPr lang="ja-JP" altLang="en-US" dirty="0" smtClean="0"/>
              <a:t>」が「</a:t>
            </a:r>
            <a:r>
              <a:rPr lang="en-US" altLang="ja-JP" dirty="0" smtClean="0"/>
              <a:t>Running</a:t>
            </a:r>
            <a:r>
              <a:rPr lang="ja-JP" altLang="en-US" dirty="0" smtClean="0"/>
              <a:t>」、「</a:t>
            </a:r>
            <a:r>
              <a:rPr lang="en-US" altLang="ja-JP" dirty="0" smtClean="0"/>
              <a:t>Startup Type</a:t>
            </a:r>
            <a:r>
              <a:rPr lang="ja-JP" altLang="en-US" dirty="0" smtClean="0"/>
              <a:t>」が「</a:t>
            </a:r>
            <a:r>
              <a:rPr lang="en-US" altLang="ja-JP" dirty="0" smtClean="0"/>
              <a:t>Automatic</a:t>
            </a:r>
            <a:r>
              <a:rPr lang="ja-JP" altLang="en-US" dirty="0" smtClean="0"/>
              <a:t>」となっていることを確認する。</a:t>
            </a:r>
            <a:endParaRPr lang="ja-JP" altLang="en-US" dirty="0"/>
          </a:p>
        </p:txBody>
      </p:sp>
      <p:sp>
        <p:nvSpPr>
          <p:cNvPr id="19" name="正方形/長方形 18"/>
          <p:cNvSpPr/>
          <p:nvPr/>
        </p:nvSpPr>
        <p:spPr>
          <a:xfrm>
            <a:off x="5156035" y="5548815"/>
            <a:ext cx="3454565" cy="30414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27012128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76</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3970318"/>
          </a:xfrm>
          <a:prstGeom prst="rect">
            <a:avLst/>
          </a:prstGeom>
          <a:solidFill>
            <a:srgbClr val="FFFFCC"/>
          </a:solidFill>
          <a:ln w="19050">
            <a:solidFill>
              <a:schemeClr val="tx1"/>
            </a:solidFill>
          </a:ln>
        </p:spPr>
        <p:txBody>
          <a:bodyPr wrap="square" rtlCol="0">
            <a:spAutoFit/>
          </a:bodyPr>
          <a:lstStyle/>
          <a:p>
            <a:r>
              <a:rPr kumimoji="1" lang="en-US" altLang="ja-JP" dirty="0" smtClean="0"/>
              <a:t>9. </a:t>
            </a:r>
            <a:r>
              <a:rPr kumimoji="1" lang="en-US" altLang="ja-JP" dirty="0" smtClean="0"/>
              <a:t>Windows </a:t>
            </a:r>
            <a:r>
              <a:rPr kumimoji="1" lang="ja-JP" altLang="en-US" dirty="0" smtClean="0"/>
              <a:t>サーバーを再起動し、再起動後も、サービスが正しく立ち上がって稼働することを確認する。</a:t>
            </a:r>
            <a:endParaRPr kumimoji="1" lang="en-US" altLang="ja-JP" dirty="0" smtClean="0"/>
          </a:p>
          <a:p>
            <a:endParaRPr lang="en-US" altLang="ja-JP" dirty="0"/>
          </a:p>
          <a:p>
            <a:r>
              <a:rPr lang="ja-JP" altLang="en-US" dirty="0" smtClean="0"/>
              <a:t>再起動後の確認ポイント</a:t>
            </a:r>
            <a:r>
              <a:rPr lang="en-US" altLang="ja-JP" dirty="0" smtClean="0"/>
              <a:t/>
            </a:r>
            <a:br>
              <a:rPr lang="en-US" altLang="ja-JP" dirty="0" smtClean="0"/>
            </a:br>
            <a:endParaRPr lang="en-US" altLang="ja-JP" dirty="0" smtClean="0"/>
          </a:p>
          <a:p>
            <a:pPr marL="342900" indent="-342900">
              <a:buFont typeface="Arial" panose="020B0604020202020204" pitchFamily="34" charset="0"/>
              <a:buChar char="•"/>
            </a:pPr>
            <a:r>
              <a:rPr lang="ja-JP" altLang="en-US" dirty="0"/>
              <a:t>以下の</a:t>
            </a:r>
            <a:r>
              <a:rPr lang="en-US" altLang="ja-JP" dirty="0"/>
              <a:t>HTML5 </a:t>
            </a:r>
            <a:r>
              <a:rPr lang="ja-JP" altLang="en-US" dirty="0"/>
              <a:t>版 </a:t>
            </a:r>
            <a:r>
              <a:rPr lang="en-US" altLang="ja-JP" dirty="0"/>
              <a:t>Web </a:t>
            </a:r>
            <a:r>
              <a:rPr lang="ja-JP" altLang="en-US" dirty="0"/>
              <a:t>クライアントにアクセスできること。</a:t>
            </a:r>
            <a:r>
              <a:rPr lang="en-US" altLang="ja-JP" dirty="0"/>
              <a:t/>
            </a:r>
            <a:br>
              <a:rPr lang="en-US" altLang="ja-JP" dirty="0"/>
            </a:br>
            <a:r>
              <a:rPr lang="en-US" altLang="ja-JP" b="1" u="sng" dirty="0" smtClean="0">
                <a:solidFill>
                  <a:srgbClr val="0000FF"/>
                </a:solidFill>
              </a:rPr>
              <a:t>https</a:t>
            </a:r>
            <a:r>
              <a:rPr lang="en-US" altLang="ja-JP" b="1" u="sng" dirty="0">
                <a:solidFill>
                  <a:srgbClr val="0000FF"/>
                </a:solidFill>
              </a:rPr>
              <a:t>://&lt;HTML5 </a:t>
            </a:r>
            <a:r>
              <a:rPr lang="ja-JP" altLang="en-US" b="1" u="sng" dirty="0">
                <a:solidFill>
                  <a:srgbClr val="0000FF"/>
                </a:solidFill>
              </a:rPr>
              <a:t>版 </a:t>
            </a:r>
            <a:r>
              <a:rPr lang="en-US" altLang="ja-JP" b="1" u="sng" dirty="0">
                <a:solidFill>
                  <a:srgbClr val="0000FF"/>
                </a:solidFill>
              </a:rPr>
              <a:t>Web </a:t>
            </a:r>
            <a:r>
              <a:rPr lang="ja-JP" altLang="en-US" b="1" u="sng" dirty="0">
                <a:solidFill>
                  <a:srgbClr val="0000FF"/>
                </a:solidFill>
              </a:rPr>
              <a:t>クライアント用 </a:t>
            </a:r>
            <a:r>
              <a:rPr lang="en-US" altLang="ja-JP" b="1" u="sng" dirty="0">
                <a:solidFill>
                  <a:srgbClr val="0000FF"/>
                </a:solidFill>
              </a:rPr>
              <a:t>Web </a:t>
            </a:r>
            <a:r>
              <a:rPr lang="ja-JP" altLang="en-US" b="1" u="sng" dirty="0">
                <a:solidFill>
                  <a:srgbClr val="0000FF"/>
                </a:solidFill>
              </a:rPr>
              <a:t>サーバーのグローバル </a:t>
            </a:r>
            <a:r>
              <a:rPr lang="en-US" altLang="ja-JP" b="1" u="sng" dirty="0">
                <a:solidFill>
                  <a:srgbClr val="0000FF"/>
                </a:solidFill>
              </a:rPr>
              <a:t>IPv4 </a:t>
            </a:r>
            <a:r>
              <a:rPr lang="ja-JP" altLang="en-US" b="1" u="sng" dirty="0">
                <a:solidFill>
                  <a:srgbClr val="0000FF"/>
                </a:solidFill>
              </a:rPr>
              <a:t>アドレス</a:t>
            </a:r>
            <a:r>
              <a:rPr lang="en-US" altLang="ja-JP" b="1" u="sng" dirty="0">
                <a:solidFill>
                  <a:srgbClr val="0000FF"/>
                </a:solidFill>
              </a:rPr>
              <a:t>&gt;/</a:t>
            </a:r>
            <a:r>
              <a:rPr lang="en-US" altLang="ja-JP" dirty="0"/>
              <a:t/>
            </a:r>
            <a:br>
              <a:rPr lang="en-US" altLang="ja-JP" dirty="0"/>
            </a:br>
            <a:r>
              <a:rPr lang="en-US" altLang="ja-JP" dirty="0"/>
              <a:t/>
            </a:r>
            <a:br>
              <a:rPr lang="en-US" altLang="ja-JP" dirty="0"/>
            </a:br>
            <a:r>
              <a:rPr lang="en-US" altLang="ja-JP" dirty="0"/>
              <a:t>※ SSL </a:t>
            </a:r>
            <a:r>
              <a:rPr lang="ja-JP" altLang="en-US" dirty="0"/>
              <a:t>証明書の検証エラーが発生するが、無視して差し支え無い</a:t>
            </a:r>
            <a:r>
              <a:rPr lang="ja-JP" altLang="en-US" dirty="0" smtClean="0"/>
              <a:t>。</a:t>
            </a:r>
            <a:endParaRPr lang="en-US" altLang="ja-JP" dirty="0" smtClean="0"/>
          </a:p>
          <a:p>
            <a:pPr marL="342900" indent="-342900">
              <a:buFont typeface="Arial" panose="020B0604020202020204" pitchFamily="34" charset="0"/>
              <a:buChar char="•"/>
            </a:pPr>
            <a:endParaRPr lang="en-US" altLang="ja-JP" dirty="0"/>
          </a:p>
          <a:p>
            <a:endParaRPr lang="en-US" altLang="ja-JP" dirty="0"/>
          </a:p>
          <a:p>
            <a:r>
              <a:rPr lang="ja-JP" altLang="en-US" dirty="0" smtClean="0"/>
              <a:t>スタンドアロン版</a:t>
            </a:r>
            <a:r>
              <a:rPr lang="ja-JP" altLang="en-US" dirty="0"/>
              <a:t>においては、「 </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サーバー」に対する通信は中継ゲートウェイのプロセスによるリバースプロキシによって仲介される。したがって</a:t>
            </a:r>
            <a:r>
              <a:rPr lang="ja-JP" altLang="en-US" dirty="0" smtClean="0"/>
              <a:t>、</a:t>
            </a:r>
            <a:r>
              <a:rPr lang="en-US" altLang="ja-JP" dirty="0" err="1" smtClean="0"/>
              <a:t>thingate</a:t>
            </a:r>
            <a:r>
              <a:rPr lang="en-US" altLang="ja-JP" dirty="0" smtClean="0"/>
              <a:t> </a:t>
            </a:r>
            <a:r>
              <a:rPr lang="ja-JP" altLang="en-US" dirty="0" smtClean="0"/>
              <a:t>プロセス </a:t>
            </a:r>
            <a:r>
              <a:rPr lang="en-US" altLang="ja-JP" dirty="0" smtClean="0"/>
              <a:t>(</a:t>
            </a:r>
            <a:r>
              <a:rPr lang="ja-JP" altLang="en-US" dirty="0" smtClean="0"/>
              <a:t>サービス</a:t>
            </a:r>
            <a:r>
              <a:rPr lang="en-US" altLang="ja-JP" dirty="0" smtClean="0"/>
              <a:t>) </a:t>
            </a:r>
            <a:r>
              <a:rPr lang="ja-JP" altLang="en-US" dirty="0" smtClean="0"/>
              <a:t>が</a:t>
            </a:r>
            <a:r>
              <a:rPr lang="ja-JP" altLang="en-US" dirty="0"/>
              <a:t>自動起動していなければ、上記の </a:t>
            </a:r>
            <a:r>
              <a:rPr lang="en-US" altLang="ja-JP" dirty="0"/>
              <a:t>https:// </a:t>
            </a:r>
            <a:r>
              <a:rPr lang="ja-JP" altLang="en-US" dirty="0"/>
              <a:t>のアクセスには失敗する。</a:t>
            </a:r>
          </a:p>
          <a:p>
            <a:endParaRPr lang="ja-JP" altLang="en-US" dirty="0"/>
          </a:p>
        </p:txBody>
      </p:sp>
    </p:spTree>
    <p:extLst>
      <p:ext uri="{BB962C8B-B14F-4D97-AF65-F5344CB8AC3E}">
        <p14:creationId xmlns:p14="http://schemas.microsoft.com/office/powerpoint/2010/main" val="292674172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図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33661" y="5329170"/>
            <a:ext cx="4291471" cy="1392305"/>
          </a:xfrm>
          <a:prstGeom prst="rect">
            <a:avLst/>
          </a:prstGeom>
        </p:spPr>
      </p:pic>
      <p:sp>
        <p:nvSpPr>
          <p:cNvPr id="15" name="正方形/長方形 14"/>
          <p:cNvSpPr/>
          <p:nvPr/>
        </p:nvSpPr>
        <p:spPr>
          <a:xfrm>
            <a:off x="7971692" y="5819269"/>
            <a:ext cx="2928814" cy="30414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コンテンツ プレースホルダー 1"/>
          <p:cNvSpPr>
            <a:spLocks noGrp="1"/>
          </p:cNvSpPr>
          <p:nvPr>
            <p:ph idx="1"/>
          </p:nvPr>
        </p:nvSpPr>
        <p:spPr/>
        <p:txBody>
          <a:bodyPr/>
          <a:lstStyle/>
          <a:p>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サーバーは</a:t>
            </a:r>
            <a:r>
              <a:rPr kumimoji="1" lang="ja-JP" altLang="en-US" dirty="0" smtClean="0"/>
              <a:t>デーモン </a:t>
            </a:r>
            <a:r>
              <a:rPr kumimoji="1" lang="en-US" altLang="ja-JP" dirty="0" smtClean="0"/>
              <a:t>(</a:t>
            </a:r>
            <a:r>
              <a:rPr kumimoji="1" lang="ja-JP" altLang="en-US" dirty="0" smtClean="0"/>
              <a:t>サービス</a:t>
            </a:r>
            <a:r>
              <a:rPr kumimoji="1" lang="en-US" altLang="ja-JP" dirty="0" smtClean="0"/>
              <a:t>) </a:t>
            </a:r>
            <a:r>
              <a:rPr kumimoji="1" lang="ja-JP" altLang="en-US" dirty="0" smtClean="0"/>
              <a:t>としてバックグラウンドで常時起動している。</a:t>
            </a:r>
          </a:p>
          <a:p>
            <a:r>
              <a:rPr kumimoji="1" lang="ja-JP" altLang="en-US" dirty="0" smtClean="0"/>
              <a:t>何らかの原因で停止 </a:t>
            </a:r>
            <a:r>
              <a:rPr kumimoji="1" lang="en-US" altLang="ja-JP" dirty="0" smtClean="0"/>
              <a:t>/ </a:t>
            </a:r>
            <a:r>
              <a:rPr kumimoji="1" lang="ja-JP" altLang="en-US" dirty="0" smtClean="0"/>
              <a:t>開始したい場合は、以下のコマンドを利用する。</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77</a:t>
            </a:fld>
            <a:endParaRPr kumimoji="1" lang="ja-JP" altLang="en-US" dirty="0"/>
          </a:p>
        </p:txBody>
      </p:sp>
      <p:sp>
        <p:nvSpPr>
          <p:cNvPr id="4" name="タイトル 3"/>
          <p:cNvSpPr>
            <a:spLocks noGrp="1"/>
          </p:cNvSpPr>
          <p:nvPr>
            <p:ph type="title"/>
          </p:nvPr>
        </p:nvSpPr>
        <p:spPr/>
        <p:txBody>
          <a:bodyPr>
            <a:noAutofit/>
          </a:bodyPr>
          <a:lstStyle/>
          <a:p>
            <a:r>
              <a:rPr lang="en-US" altLang="ja-JP" sz="3200" dirty="0" smtClean="0"/>
              <a:t>10. HTML5 </a:t>
            </a:r>
            <a:r>
              <a:rPr lang="ja-JP" altLang="en-US" sz="3200" dirty="0"/>
              <a:t>版 </a:t>
            </a:r>
            <a:r>
              <a:rPr lang="en-US" altLang="ja-JP" sz="3200" dirty="0"/>
              <a:t>Web </a:t>
            </a:r>
            <a:r>
              <a:rPr lang="ja-JP" altLang="en-US" sz="3200" dirty="0"/>
              <a:t>クライアント用 </a:t>
            </a:r>
            <a:r>
              <a:rPr lang="en-US" altLang="ja-JP" sz="3200" dirty="0"/>
              <a:t>Web </a:t>
            </a:r>
            <a:r>
              <a:rPr lang="ja-JP" altLang="en-US" sz="3200" dirty="0"/>
              <a:t>サーバーデーモン</a:t>
            </a:r>
            <a:r>
              <a:rPr lang="ja-JP" altLang="en-US" sz="3200" dirty="0" smtClean="0"/>
              <a:t>の停止 </a:t>
            </a:r>
            <a:r>
              <a:rPr lang="en-US" altLang="ja-JP" sz="3200" dirty="0" smtClean="0"/>
              <a:t>/ </a:t>
            </a:r>
            <a:r>
              <a:rPr lang="ja-JP" altLang="en-US" sz="3200" dirty="0" smtClean="0"/>
              <a:t>開始</a:t>
            </a:r>
            <a:endParaRPr kumimoji="1" lang="ja-JP" altLang="en-US" sz="3200" dirty="0"/>
          </a:p>
        </p:txBody>
      </p:sp>
      <p:sp>
        <p:nvSpPr>
          <p:cNvPr id="5" name="テキスト ボックス 4"/>
          <p:cNvSpPr txBox="1"/>
          <p:nvPr/>
        </p:nvSpPr>
        <p:spPr>
          <a:xfrm>
            <a:off x="444092" y="3141836"/>
            <a:ext cx="11353780" cy="461665"/>
          </a:xfrm>
          <a:prstGeom prst="rect">
            <a:avLst/>
          </a:prstGeom>
          <a:solidFill>
            <a:schemeClr val="tx1"/>
          </a:solidFill>
        </p:spPr>
        <p:txBody>
          <a:bodyPr wrap="square" rtlCol="0">
            <a:spAutoFit/>
          </a:bodyPr>
          <a:lstStyle/>
          <a:p>
            <a:r>
              <a:rPr lang="en-US" altLang="ja-JP" sz="2400" dirty="0">
                <a:solidFill>
                  <a:schemeClr val="bg1"/>
                </a:solidFill>
                <a:latin typeface="Consolas" panose="020B0609020204030204" pitchFamily="49" charset="0"/>
              </a:rPr>
              <a:t>net stop </a:t>
            </a:r>
            <a:r>
              <a:rPr lang="en-US" altLang="ja-JP" sz="2400" dirty="0" err="1">
                <a:solidFill>
                  <a:schemeClr val="bg1"/>
                </a:solidFill>
                <a:latin typeface="Consolas" panose="020B0609020204030204" pitchFamily="49" charset="0"/>
              </a:rPr>
              <a:t>IPA.App.ThinWebClientApp</a:t>
            </a:r>
            <a:endParaRPr kumimoji="1" lang="ja-JP" altLang="en-US" sz="2400" dirty="0">
              <a:solidFill>
                <a:schemeClr val="bg1"/>
              </a:solidFill>
              <a:latin typeface="Consolas" panose="020B0609020204030204" pitchFamily="49" charset="0"/>
            </a:endParaRPr>
          </a:p>
        </p:txBody>
      </p:sp>
      <p:sp>
        <p:nvSpPr>
          <p:cNvPr id="6" name="テキスト ボックス 5"/>
          <p:cNvSpPr txBox="1"/>
          <p:nvPr/>
        </p:nvSpPr>
        <p:spPr>
          <a:xfrm>
            <a:off x="444092" y="2714079"/>
            <a:ext cx="5123793" cy="369332"/>
          </a:xfrm>
          <a:prstGeom prst="rect">
            <a:avLst/>
          </a:prstGeom>
          <a:noFill/>
        </p:spPr>
        <p:txBody>
          <a:bodyPr wrap="square" rtlCol="0">
            <a:spAutoFit/>
          </a:bodyPr>
          <a:lstStyle/>
          <a:p>
            <a:r>
              <a:rPr kumimoji="1" lang="ja-JP" altLang="en-US" dirty="0" smtClean="0"/>
              <a:t>停止の場合</a:t>
            </a:r>
            <a:r>
              <a:rPr kumimoji="1" lang="en-US" altLang="ja-JP" dirty="0" smtClean="0"/>
              <a:t>:</a:t>
            </a:r>
            <a:endParaRPr kumimoji="1" lang="ja-JP" altLang="en-US" dirty="0"/>
          </a:p>
        </p:txBody>
      </p:sp>
      <p:sp>
        <p:nvSpPr>
          <p:cNvPr id="7" name="テキスト ボックス 6"/>
          <p:cNvSpPr txBox="1"/>
          <p:nvPr/>
        </p:nvSpPr>
        <p:spPr>
          <a:xfrm>
            <a:off x="444092" y="4057946"/>
            <a:ext cx="11353780" cy="461665"/>
          </a:xfrm>
          <a:prstGeom prst="rect">
            <a:avLst/>
          </a:prstGeom>
          <a:solidFill>
            <a:schemeClr val="tx1"/>
          </a:solidFill>
        </p:spPr>
        <p:txBody>
          <a:bodyPr wrap="square" rtlCol="0">
            <a:spAutoFit/>
          </a:bodyPr>
          <a:lstStyle/>
          <a:p>
            <a:r>
              <a:rPr lang="en-US" altLang="ja-JP" sz="2400" dirty="0">
                <a:solidFill>
                  <a:schemeClr val="bg1"/>
                </a:solidFill>
                <a:latin typeface="Consolas" panose="020B0609020204030204" pitchFamily="49" charset="0"/>
              </a:rPr>
              <a:t>net start </a:t>
            </a:r>
            <a:r>
              <a:rPr lang="en-US" altLang="ja-JP" sz="2400" dirty="0" err="1">
                <a:solidFill>
                  <a:schemeClr val="bg1"/>
                </a:solidFill>
                <a:latin typeface="Consolas" panose="020B0609020204030204" pitchFamily="49" charset="0"/>
              </a:rPr>
              <a:t>IPA.App.ThinWebClientApp</a:t>
            </a:r>
            <a:endParaRPr kumimoji="1" lang="ja-JP" altLang="en-US" sz="2400" dirty="0">
              <a:solidFill>
                <a:schemeClr val="bg1"/>
              </a:solidFill>
              <a:latin typeface="Consolas" panose="020B0609020204030204" pitchFamily="49" charset="0"/>
            </a:endParaRPr>
          </a:p>
        </p:txBody>
      </p:sp>
      <p:sp>
        <p:nvSpPr>
          <p:cNvPr id="8" name="テキスト ボックス 7"/>
          <p:cNvSpPr txBox="1"/>
          <p:nvPr/>
        </p:nvSpPr>
        <p:spPr>
          <a:xfrm>
            <a:off x="444091" y="3650868"/>
            <a:ext cx="5123793" cy="369332"/>
          </a:xfrm>
          <a:prstGeom prst="rect">
            <a:avLst/>
          </a:prstGeom>
          <a:noFill/>
        </p:spPr>
        <p:txBody>
          <a:bodyPr wrap="square" rtlCol="0">
            <a:spAutoFit/>
          </a:bodyPr>
          <a:lstStyle/>
          <a:p>
            <a:r>
              <a:rPr kumimoji="1" lang="ja-JP" altLang="en-US" dirty="0" smtClean="0"/>
              <a:t>開始の場合</a:t>
            </a:r>
            <a:r>
              <a:rPr kumimoji="1" lang="en-US" altLang="ja-JP" dirty="0" smtClean="0"/>
              <a:t>:</a:t>
            </a:r>
            <a:endParaRPr kumimoji="1" lang="ja-JP" altLang="en-US" dirty="0"/>
          </a:p>
        </p:txBody>
      </p:sp>
      <p:sp>
        <p:nvSpPr>
          <p:cNvPr id="11" name="テキスト ボックス 10"/>
          <p:cNvSpPr txBox="1"/>
          <p:nvPr/>
        </p:nvSpPr>
        <p:spPr>
          <a:xfrm>
            <a:off x="444091" y="4614956"/>
            <a:ext cx="5123793" cy="369332"/>
          </a:xfrm>
          <a:prstGeom prst="rect">
            <a:avLst/>
          </a:prstGeom>
          <a:noFill/>
        </p:spPr>
        <p:txBody>
          <a:bodyPr wrap="square" rtlCol="0">
            <a:spAutoFit/>
          </a:bodyPr>
          <a:lstStyle/>
          <a:p>
            <a:r>
              <a:rPr kumimoji="1" lang="ja-JP" altLang="en-US" dirty="0" smtClean="0"/>
              <a:t>現在のデーモンの状態の確認方法</a:t>
            </a:r>
            <a:r>
              <a:rPr kumimoji="1" lang="en-US" altLang="ja-JP" dirty="0" smtClean="0"/>
              <a:t>:</a:t>
            </a:r>
            <a:endParaRPr kumimoji="1" lang="ja-JP" altLang="en-US" dirty="0"/>
          </a:p>
        </p:txBody>
      </p:sp>
      <p:sp>
        <p:nvSpPr>
          <p:cNvPr id="12" name="テキスト ボックス 11"/>
          <p:cNvSpPr txBox="1"/>
          <p:nvPr/>
        </p:nvSpPr>
        <p:spPr>
          <a:xfrm>
            <a:off x="955344" y="4879020"/>
            <a:ext cx="10616411" cy="646331"/>
          </a:xfrm>
          <a:prstGeom prst="rect">
            <a:avLst/>
          </a:prstGeom>
          <a:noFill/>
          <a:ln w="19050">
            <a:noFill/>
          </a:ln>
        </p:spPr>
        <p:txBody>
          <a:bodyPr wrap="square" rtlCol="0">
            <a:spAutoFit/>
          </a:bodyPr>
          <a:lstStyle/>
          <a:p>
            <a:r>
              <a:rPr kumimoji="1" lang="ja-JP" altLang="en-US" dirty="0" smtClean="0"/>
              <a:t>スタートメニューの「</a:t>
            </a:r>
            <a:r>
              <a:rPr kumimoji="1" lang="en-US" altLang="ja-JP" dirty="0" smtClean="0"/>
              <a:t>Windows Administrative Tools</a:t>
            </a:r>
            <a:r>
              <a:rPr kumimoji="1" lang="ja-JP" altLang="en-US" dirty="0" smtClean="0"/>
              <a:t>」→「</a:t>
            </a:r>
            <a:r>
              <a:rPr kumimoji="1" lang="en-US" altLang="ja-JP" dirty="0" smtClean="0"/>
              <a:t>Services</a:t>
            </a:r>
            <a:r>
              <a:rPr kumimoji="1" lang="ja-JP" altLang="en-US" dirty="0" smtClean="0"/>
              <a:t>」で「</a:t>
            </a:r>
            <a:r>
              <a:rPr lang="en-US" altLang="ja-JP" dirty="0" err="1" smtClean="0"/>
              <a:t>IPA.App.ThinWebClientApp</a:t>
            </a:r>
            <a:r>
              <a:rPr lang="ja-JP" altLang="en-US" dirty="0" smtClean="0"/>
              <a:t>」サービスがインストールされている。「</a:t>
            </a:r>
            <a:r>
              <a:rPr lang="en-US" altLang="ja-JP" dirty="0" smtClean="0"/>
              <a:t>Status</a:t>
            </a:r>
            <a:r>
              <a:rPr lang="ja-JP" altLang="en-US" dirty="0" smtClean="0"/>
              <a:t>」が「</a:t>
            </a:r>
            <a:r>
              <a:rPr lang="en-US" altLang="ja-JP" dirty="0" smtClean="0"/>
              <a:t>Running</a:t>
            </a:r>
            <a:r>
              <a:rPr lang="ja-JP" altLang="en-US" dirty="0" smtClean="0"/>
              <a:t>」</a:t>
            </a:r>
            <a:r>
              <a:rPr lang="ja-JP" altLang="en-US" dirty="0" err="1" smtClean="0"/>
              <a:t>か</a:t>
            </a:r>
            <a:r>
              <a:rPr lang="ja-JP" altLang="en-US" dirty="0" smtClean="0"/>
              <a:t>否かを確認する。</a:t>
            </a:r>
            <a:endParaRPr lang="ja-JP" altLang="en-US" dirty="0"/>
          </a:p>
        </p:txBody>
      </p:sp>
    </p:spTree>
    <p:extLst>
      <p:ext uri="{BB962C8B-B14F-4D97-AF65-F5344CB8AC3E}">
        <p14:creationId xmlns:p14="http://schemas.microsoft.com/office/powerpoint/2010/main" val="43569256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endParaRPr kumimoji="1" lang="ja-JP" altLang="en-US"/>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78</a:t>
            </a:fld>
            <a:endParaRPr kumimoji="1" lang="ja-JP" altLang="en-US" dirty="0"/>
          </a:p>
        </p:txBody>
      </p:sp>
      <p:sp>
        <p:nvSpPr>
          <p:cNvPr id="12" name="タイトル 11"/>
          <p:cNvSpPr>
            <a:spLocks noGrp="1"/>
          </p:cNvSpPr>
          <p:nvPr>
            <p:ph type="title"/>
          </p:nvPr>
        </p:nvSpPr>
        <p:spPr/>
        <p:txBody>
          <a:bodyPr>
            <a:noAutofit/>
          </a:bodyPr>
          <a:lstStyle/>
          <a:p>
            <a:r>
              <a:rPr kumimoji="1" lang="en-US" altLang="ja-JP" sz="2800" dirty="0" smtClean="0"/>
              <a:t>11. </a:t>
            </a:r>
            <a:r>
              <a:rPr kumimoji="1" lang="ja-JP" altLang="en-US" sz="2800" dirty="0" smtClean="0"/>
              <a:t>将来</a:t>
            </a:r>
            <a:r>
              <a:rPr kumimoji="1" lang="ja-JP" altLang="en-US" sz="2800" dirty="0" smtClean="0"/>
              <a:t>の</a:t>
            </a:r>
            <a:r>
              <a:rPr lang="en-US" altLang="ja-JP" sz="2800" dirty="0"/>
              <a:t>HTML5 </a:t>
            </a:r>
            <a:r>
              <a:rPr lang="ja-JP" altLang="en-US" sz="2800" dirty="0"/>
              <a:t>版 </a:t>
            </a:r>
            <a:r>
              <a:rPr lang="en-US" altLang="ja-JP" sz="2800" dirty="0"/>
              <a:t>Web </a:t>
            </a:r>
            <a:r>
              <a:rPr lang="ja-JP" altLang="en-US" sz="2800" dirty="0"/>
              <a:t>クライアント用 </a:t>
            </a:r>
            <a:r>
              <a:rPr lang="en-US" altLang="ja-JP" sz="2800" dirty="0"/>
              <a:t>Web </a:t>
            </a:r>
            <a:r>
              <a:rPr lang="ja-JP" altLang="en-US" sz="2800" dirty="0"/>
              <a:t>サーバーの</a:t>
            </a:r>
            <a:r>
              <a:rPr kumimoji="1" lang="ja-JP" altLang="en-US" sz="2800" dirty="0" smtClean="0"/>
              <a:t>ソースコードの更新手順</a:t>
            </a:r>
            <a:endParaRPr kumimoji="1" lang="ja-JP" altLang="en-US" sz="2800" dirty="0"/>
          </a:p>
        </p:txBody>
      </p:sp>
      <p:sp>
        <p:nvSpPr>
          <p:cNvPr id="6" name="テキスト ボックス 5"/>
          <p:cNvSpPr txBox="1"/>
          <p:nvPr/>
        </p:nvSpPr>
        <p:spPr>
          <a:xfrm>
            <a:off x="387920" y="1082151"/>
            <a:ext cx="11444412" cy="923330"/>
          </a:xfrm>
          <a:prstGeom prst="rect">
            <a:avLst/>
          </a:prstGeom>
          <a:solidFill>
            <a:srgbClr val="FFFFCC"/>
          </a:solidFill>
          <a:ln w="19050">
            <a:solidFill>
              <a:schemeClr val="tx1"/>
            </a:solidFill>
          </a:ln>
        </p:spPr>
        <p:txBody>
          <a:bodyPr wrap="square" rtlCol="0">
            <a:spAutoFit/>
          </a:bodyPr>
          <a:lstStyle/>
          <a:p>
            <a:r>
              <a:rPr lang="en-US" altLang="ja-JP" dirty="0" smtClean="0"/>
              <a:t>【</a:t>
            </a:r>
            <a:r>
              <a:rPr lang="ja-JP" altLang="en-US" dirty="0" smtClean="0"/>
              <a:t>参考</a:t>
            </a:r>
            <a:r>
              <a:rPr lang="en-US" altLang="ja-JP" dirty="0" smtClean="0"/>
              <a:t>】</a:t>
            </a:r>
          </a:p>
          <a:p>
            <a:r>
              <a:rPr lang="ja-JP" altLang="en-US" dirty="0" smtClean="0"/>
              <a:t>将来、</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サーバーの</a:t>
            </a:r>
            <a:r>
              <a:rPr lang="ja-JP" altLang="en-US" dirty="0" smtClean="0"/>
              <a:t>ソースコードがアップデートされた場合は、サーバー上のコマンドプロンプトで以下の手順で更新を行なうことが可能である。</a:t>
            </a:r>
          </a:p>
        </p:txBody>
      </p:sp>
      <p:sp>
        <p:nvSpPr>
          <p:cNvPr id="7" name="テキスト ボックス 6"/>
          <p:cNvSpPr txBox="1"/>
          <p:nvPr/>
        </p:nvSpPr>
        <p:spPr>
          <a:xfrm>
            <a:off x="387920" y="2621260"/>
            <a:ext cx="11353780" cy="3231654"/>
          </a:xfrm>
          <a:prstGeom prst="rect">
            <a:avLst/>
          </a:prstGeom>
          <a:solidFill>
            <a:schemeClr val="tx1"/>
          </a:solidFill>
        </p:spPr>
        <p:txBody>
          <a:bodyPr wrap="square" rtlCol="0">
            <a:spAutoFit/>
          </a:bodyPr>
          <a:lstStyle/>
          <a:p>
            <a:r>
              <a:rPr lang="en-US" altLang="ja-JP" sz="1200" dirty="0" smtClean="0">
                <a:solidFill>
                  <a:schemeClr val="bg1"/>
                </a:solidFill>
                <a:latin typeface="Consolas" panose="020B0609020204030204" pitchFamily="49" charset="0"/>
              </a:rPr>
              <a:t>net stop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a:t>
            </a:r>
            <a:r>
              <a:rPr lang="ja-JP" altLang="en-US" sz="1200" dirty="0" smtClean="0">
                <a:solidFill>
                  <a:srgbClr val="99FFCC"/>
                </a:solidFill>
                <a:latin typeface="Consolas" panose="020B0609020204030204" pitchFamily="49" charset="0"/>
              </a:rPr>
              <a:t>サービスを必ず停止させること。</a:t>
            </a:r>
            <a:endParaRPr lang="en-US" altLang="ja-JP" sz="1200" dirty="0">
              <a:solidFill>
                <a:srgbClr val="99FFCC"/>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smtClean="0">
                <a:solidFill>
                  <a:schemeClr val="bg1"/>
                </a:solidFill>
                <a:latin typeface="Consolas" panose="020B0609020204030204" pitchFamily="49" charset="0"/>
              </a:rPr>
              <a:t>cd </a:t>
            </a:r>
            <a:r>
              <a:rPr lang="en-US" altLang="ja-JP" sz="1200" dirty="0">
                <a:solidFill>
                  <a:schemeClr val="bg1"/>
                </a:solidFill>
                <a:latin typeface="Consolas" panose="020B0609020204030204" pitchFamily="49" charset="0"/>
              </a:rPr>
              <a:t>/d C:\git\IPA-DN-ThinController-Private\ThinWebClientApp</a:t>
            </a:r>
            <a:r>
              <a:rPr lang="en-US" altLang="ja-JP" sz="1200" dirty="0" smtClean="0">
                <a:solidFill>
                  <a:schemeClr val="bg1"/>
                </a:solidFill>
                <a:latin typeface="Consolas" panose="020B0609020204030204" pitchFamily="49" charset="0"/>
              </a:rPr>
              <a:t>\</a:t>
            </a:r>
          </a:p>
          <a:p>
            <a:endParaRPr lang="en-US" altLang="ja-JP" sz="1200" dirty="0" smtClean="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dotnet</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run -c Release --no-build Daemon </a:t>
            </a:r>
            <a:r>
              <a:rPr lang="en-US" altLang="ja-JP" sz="1200" dirty="0" err="1" smtClean="0">
                <a:solidFill>
                  <a:schemeClr val="bg1"/>
                </a:solidFill>
                <a:latin typeface="Consolas" panose="020B0609020204030204" pitchFamily="49" charset="0"/>
              </a:rPr>
              <a:t>WinUninstall</a:t>
            </a:r>
            <a:r>
              <a:rPr lang="en-US" altLang="ja-JP" sz="1200" dirty="0" smtClean="0">
                <a:solidFill>
                  <a:schemeClr val="bg1"/>
                </a:solidFill>
                <a:latin typeface="Consolas" panose="020B0609020204030204" pitchFamily="49" charset="0"/>
              </a:rPr>
              <a:t>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一度サービスをアンインストールする。</a:t>
            </a:r>
            <a:endParaRPr lang="en-US" altLang="ja-JP" sz="1200" dirty="0" smtClean="0">
              <a:solidFill>
                <a:srgbClr val="99FFCC"/>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git</a:t>
            </a:r>
            <a:r>
              <a:rPr lang="en-US" altLang="ja-JP" sz="1200" dirty="0">
                <a:solidFill>
                  <a:schemeClr val="bg1"/>
                </a:solidFill>
                <a:latin typeface="Consolas" panose="020B0609020204030204" pitchFamily="49" charset="0"/>
              </a:rPr>
              <a:t> pull origin </a:t>
            </a:r>
            <a:r>
              <a:rPr lang="en-US" altLang="ja-JP" sz="1200" dirty="0" err="1" smtClean="0">
                <a:solidFill>
                  <a:srgbClr val="FFFF00"/>
                </a:solidFill>
                <a:latin typeface="Consolas" panose="020B0609020204030204" pitchFamily="49" charset="0"/>
              </a:rPr>
              <a:t>betaXXpreviewXX</a:t>
            </a:r>
            <a:r>
              <a:rPr lang="en-US" altLang="ja-JP" sz="1200" dirty="0" smtClean="0">
                <a:solidFill>
                  <a:srgbClr val="FFFF00"/>
                </a:solidFill>
                <a:latin typeface="Consolas" panose="020B0609020204030204" pitchFamily="49" charset="0"/>
              </a:rPr>
              <a:t> </a:t>
            </a:r>
            <a:r>
              <a:rPr lang="ja-JP" altLang="en-US" sz="1200" dirty="0" smtClean="0">
                <a:solidFill>
                  <a:srgbClr val="99FFCC"/>
                </a:solidFill>
                <a:latin typeface="Consolas" panose="020B0609020204030204" pitchFamily="49" charset="0"/>
              </a:rPr>
              <a:t>← 更新後の新しいリリースタグ </a:t>
            </a:r>
            <a:r>
              <a:rPr lang="en-US" altLang="ja-JP" sz="1200" dirty="0" smtClean="0">
                <a:solidFill>
                  <a:srgbClr val="99FFCC"/>
                </a:solidFill>
                <a:latin typeface="Consolas" panose="020B0609020204030204" pitchFamily="49" charset="0"/>
              </a:rPr>
              <a:t>(</a:t>
            </a:r>
            <a:r>
              <a:rPr lang="ja-JP" altLang="en-US" sz="1200" dirty="0" smtClean="0">
                <a:solidFill>
                  <a:srgbClr val="99FFCC"/>
                </a:solidFill>
                <a:latin typeface="Consolas" panose="020B0609020204030204" pitchFamily="49" charset="0"/>
              </a:rPr>
              <a:t>本ドキュメントにおける「</a:t>
            </a:r>
            <a:r>
              <a:rPr lang="en-US" altLang="ja-JP" sz="1200" dirty="0" smtClean="0">
                <a:solidFill>
                  <a:srgbClr val="99FFCC"/>
                </a:solidFill>
                <a:latin typeface="Consolas" panose="020B0609020204030204" pitchFamily="49" charset="0"/>
              </a:rPr>
              <a:t>beta8preview2</a:t>
            </a:r>
            <a:r>
              <a:rPr lang="ja-JP" altLang="en-US" sz="1200" dirty="0" smtClean="0">
                <a:solidFill>
                  <a:srgbClr val="99FFCC"/>
                </a:solidFill>
                <a:latin typeface="Consolas" panose="020B0609020204030204" pitchFamily="49" charset="0"/>
              </a:rPr>
              <a:t>」に相当する文字列の新しいバージョンの文字列</a:t>
            </a:r>
            <a:r>
              <a:rPr lang="en-US" altLang="ja-JP" sz="1200" dirty="0" smtClean="0">
                <a:solidFill>
                  <a:srgbClr val="99FFCC"/>
                </a:solidFill>
                <a:latin typeface="Consolas" panose="020B0609020204030204" pitchFamily="49" charset="0"/>
              </a:rPr>
              <a:t>)</a:t>
            </a: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git</a:t>
            </a:r>
            <a:r>
              <a:rPr lang="en-US" altLang="ja-JP" sz="1200" dirty="0">
                <a:solidFill>
                  <a:schemeClr val="bg1"/>
                </a:solidFill>
                <a:latin typeface="Consolas" panose="020B0609020204030204" pitchFamily="49" charset="0"/>
              </a:rPr>
              <a:t> submodule update --</a:t>
            </a:r>
            <a:r>
              <a:rPr lang="en-US" altLang="ja-JP" sz="1200" dirty="0" err="1">
                <a:solidFill>
                  <a:schemeClr val="bg1"/>
                </a:solidFill>
                <a:latin typeface="Consolas" panose="020B0609020204030204" pitchFamily="49" charset="0"/>
              </a:rPr>
              <a:t>init</a:t>
            </a:r>
            <a:r>
              <a:rPr lang="en-US" altLang="ja-JP" sz="1200" dirty="0">
                <a:solidFill>
                  <a:schemeClr val="bg1"/>
                </a:solidFill>
                <a:latin typeface="Consolas" panose="020B0609020204030204" pitchFamily="49" charset="0"/>
              </a:rPr>
              <a:t> </a:t>
            </a:r>
            <a:r>
              <a:rPr lang="en-US" altLang="ja-JP" sz="1200" dirty="0" smtClean="0">
                <a:solidFill>
                  <a:schemeClr val="bg1"/>
                </a:solidFill>
                <a:latin typeface="Consolas" panose="020B0609020204030204" pitchFamily="49" charset="0"/>
              </a:rPr>
              <a:t>--recursive</a:t>
            </a:r>
          </a:p>
          <a:p>
            <a:endParaRPr kumimoji="1" lang="en-US" altLang="ja-JP" sz="1200" dirty="0" smtClean="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clean -c </a:t>
            </a:r>
            <a:r>
              <a:rPr lang="en-US" altLang="ja-JP" sz="1200" dirty="0" smtClean="0">
                <a:solidFill>
                  <a:schemeClr val="bg1"/>
                </a:solidFill>
                <a:latin typeface="Consolas" panose="020B0609020204030204" pitchFamily="49" charset="0"/>
              </a:rPr>
              <a:t>Release </a:t>
            </a:r>
            <a:r>
              <a:rPr lang="ja-JP" altLang="en-US" sz="1200" dirty="0">
                <a:solidFill>
                  <a:srgbClr val="99FFCC"/>
                </a:solidFill>
                <a:latin typeface="Consolas" panose="020B0609020204030204" pitchFamily="49" charset="0"/>
              </a:rPr>
              <a:t>← </a:t>
            </a:r>
            <a:r>
              <a:rPr lang="ja-JP" altLang="en-US" sz="1200" dirty="0" smtClean="0">
                <a:solidFill>
                  <a:srgbClr val="99FFCC"/>
                </a:solidFill>
                <a:latin typeface="Consolas" panose="020B0609020204030204" pitchFamily="49" charset="0"/>
              </a:rPr>
              <a:t>以前コンパイルされたプログラム </a:t>
            </a:r>
            <a:r>
              <a:rPr lang="en-US" altLang="ja-JP" sz="1200" dirty="0" smtClean="0">
                <a:solidFill>
                  <a:srgbClr val="99FFCC"/>
                </a:solidFill>
                <a:latin typeface="Consolas" panose="020B0609020204030204" pitchFamily="49" charset="0"/>
              </a:rPr>
              <a:t>(</a:t>
            </a:r>
            <a:r>
              <a:rPr lang="ja-JP" altLang="en-US" sz="1200" dirty="0" smtClean="0">
                <a:solidFill>
                  <a:srgbClr val="99FFCC"/>
                </a:solidFill>
                <a:latin typeface="Consolas" panose="020B0609020204030204" pitchFamily="49" charset="0"/>
              </a:rPr>
              <a:t>実行可能ファイル</a:t>
            </a:r>
            <a:r>
              <a:rPr lang="en-US" altLang="ja-JP" sz="1200" dirty="0" smtClean="0">
                <a:solidFill>
                  <a:srgbClr val="99FFCC"/>
                </a:solidFill>
                <a:latin typeface="Consolas" panose="020B0609020204030204" pitchFamily="49" charset="0"/>
              </a:rPr>
              <a:t>)</a:t>
            </a:r>
            <a:r>
              <a:rPr lang="ja-JP" altLang="en-US" sz="1200" dirty="0" smtClean="0">
                <a:solidFill>
                  <a:srgbClr val="99FFCC"/>
                </a:solidFill>
                <a:latin typeface="Consolas" panose="020B0609020204030204" pitchFamily="49" charset="0"/>
              </a:rPr>
              <a:t> を一旦削除する。</a:t>
            </a:r>
            <a:endParaRPr lang="en-US" altLang="ja-JP" sz="1200" dirty="0" smtClean="0">
              <a:solidFill>
                <a:schemeClr val="bg1"/>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a:t>
            </a:r>
            <a:r>
              <a:rPr lang="en-US" altLang="ja-JP" sz="1200" dirty="0" smtClean="0">
                <a:solidFill>
                  <a:schemeClr val="bg1"/>
                </a:solidFill>
                <a:latin typeface="Consolas" panose="020B0609020204030204" pitchFamily="49" charset="0"/>
              </a:rPr>
              <a:t>Test </a:t>
            </a:r>
            <a:r>
              <a:rPr lang="ja-JP" altLang="en-US" sz="1200" dirty="0">
                <a:solidFill>
                  <a:srgbClr val="99FFCC"/>
                </a:solidFill>
                <a:latin typeface="Consolas" panose="020B0609020204030204" pitchFamily="49" charset="0"/>
              </a:rPr>
              <a:t>← </a:t>
            </a:r>
            <a:r>
              <a:rPr lang="ja-JP" altLang="en-US" sz="1200" dirty="0" smtClean="0">
                <a:solidFill>
                  <a:srgbClr val="99FFCC"/>
                </a:solidFill>
                <a:latin typeface="Consolas" panose="020B0609020204030204" pitchFamily="49" charset="0"/>
              </a:rPr>
              <a:t>テスト実行を必ず </a:t>
            </a:r>
            <a:r>
              <a:rPr lang="en-US" altLang="ja-JP" sz="1200" dirty="0" smtClean="0">
                <a:solidFill>
                  <a:srgbClr val="99FFCC"/>
                </a:solidFill>
                <a:latin typeface="Consolas" panose="020B0609020204030204" pitchFamily="49" charset="0"/>
              </a:rPr>
              <a:t>1 </a:t>
            </a:r>
            <a:r>
              <a:rPr lang="ja-JP" altLang="en-US" sz="1200" dirty="0" smtClean="0">
                <a:solidFill>
                  <a:srgbClr val="99FFCC"/>
                </a:solidFill>
                <a:latin typeface="Consolas" panose="020B0609020204030204" pitchFamily="49" charset="0"/>
              </a:rPr>
              <a:t>回行なう。これにより、プログラムが再コンパイルされる。テスト実行は、</a:t>
            </a:r>
            <a:r>
              <a:rPr lang="en-US" altLang="ja-JP" sz="1200" dirty="0" smtClean="0">
                <a:solidFill>
                  <a:srgbClr val="99FFCC"/>
                </a:solidFill>
                <a:latin typeface="Consolas" panose="020B0609020204030204" pitchFamily="49" charset="0"/>
              </a:rPr>
              <a:t>Enter </a:t>
            </a:r>
            <a:r>
              <a:rPr lang="ja-JP" altLang="en-US" sz="1200" dirty="0" smtClean="0">
                <a:solidFill>
                  <a:srgbClr val="99FFCC"/>
                </a:solidFill>
                <a:latin typeface="Consolas" panose="020B0609020204030204" pitchFamily="49" charset="0"/>
              </a:rPr>
              <a:t>キーで終了する。</a:t>
            </a:r>
            <a:endParaRPr lang="en-US" altLang="ja-JP" sz="1200" dirty="0" smtClean="0">
              <a:solidFill>
                <a:srgbClr val="99FFCC"/>
              </a:solidFill>
              <a:latin typeface="Consolas" panose="020B0609020204030204" pitchFamily="49" charset="0"/>
            </a:endParaRPr>
          </a:p>
          <a:p>
            <a:endParaRPr lang="en-US" altLang="ja-JP" sz="1200" dirty="0">
              <a:solidFill>
                <a:srgbClr val="99FFCC"/>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dotnet</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run -c Release Daemon </a:t>
            </a:r>
            <a:r>
              <a:rPr lang="en-US" altLang="ja-JP" sz="1200" dirty="0" err="1" smtClean="0">
                <a:solidFill>
                  <a:schemeClr val="bg1"/>
                </a:solidFill>
                <a:latin typeface="Consolas" panose="020B0609020204030204" pitchFamily="49" charset="0"/>
              </a:rPr>
              <a:t>WinInstall</a:t>
            </a:r>
            <a:r>
              <a:rPr lang="en-US" altLang="ja-JP" sz="1200" dirty="0" smtClean="0">
                <a:solidFill>
                  <a:schemeClr val="bg1"/>
                </a:solidFill>
                <a:latin typeface="Consolas" panose="020B0609020204030204" pitchFamily="49" charset="0"/>
              </a:rPr>
              <a:t>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サービスを再度インストールする。</a:t>
            </a:r>
            <a:endParaRPr lang="en-US" altLang="ja-JP" sz="1200" dirty="0" smtClean="0">
              <a:solidFill>
                <a:srgbClr val="99FFCC"/>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net </a:t>
            </a:r>
            <a:r>
              <a:rPr lang="en-US" altLang="ja-JP" sz="1200" dirty="0" smtClean="0">
                <a:solidFill>
                  <a:schemeClr val="bg1"/>
                </a:solidFill>
                <a:latin typeface="Consolas" panose="020B0609020204030204" pitchFamily="49" charset="0"/>
              </a:rPr>
              <a:t>start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a:t>
            </a:r>
            <a:r>
              <a:rPr lang="ja-JP" altLang="en-US" sz="1200" dirty="0" smtClean="0">
                <a:solidFill>
                  <a:srgbClr val="99FFCC"/>
                </a:solidFill>
                <a:latin typeface="Consolas" panose="020B0609020204030204" pitchFamily="49" charset="0"/>
              </a:rPr>
              <a:t>を再開する。</a:t>
            </a:r>
            <a:r>
              <a:rPr lang="en-US" altLang="ja-JP" sz="1200" dirty="0" smtClean="0">
                <a:solidFill>
                  <a:srgbClr val="99FFCC"/>
                </a:solidFill>
                <a:latin typeface="Consolas" panose="020B0609020204030204" pitchFamily="49" charset="0"/>
              </a:rPr>
              <a:t>(1 </a:t>
            </a:r>
            <a:r>
              <a:rPr lang="ja-JP" altLang="en-US" sz="1200" dirty="0" smtClean="0">
                <a:solidFill>
                  <a:srgbClr val="99FFCC"/>
                </a:solidFill>
                <a:latin typeface="Consolas" panose="020B0609020204030204" pitchFamily="49" charset="0"/>
              </a:rPr>
              <a:t>つ上のコマンドで、すでにサービスが起動しているので、その旨のメッセージが表示されるはずである。</a:t>
            </a:r>
            <a:r>
              <a:rPr lang="en-US" altLang="ja-JP" sz="1200" dirty="0" smtClean="0">
                <a:solidFill>
                  <a:srgbClr val="99FFCC"/>
                </a:solidFill>
                <a:latin typeface="Consolas" panose="020B0609020204030204" pitchFamily="49" charset="0"/>
              </a:rPr>
              <a:t>)</a:t>
            </a:r>
            <a:endParaRPr kumimoji="1" lang="ja-JP" altLang="en-US" sz="1200" dirty="0">
              <a:solidFill>
                <a:schemeClr val="bg1"/>
              </a:solidFill>
              <a:latin typeface="Consolas" panose="020B0609020204030204" pitchFamily="49" charset="0"/>
            </a:endParaRPr>
          </a:p>
        </p:txBody>
      </p:sp>
      <p:sp>
        <p:nvSpPr>
          <p:cNvPr id="8" name="テキスト ボックス 7"/>
          <p:cNvSpPr txBox="1"/>
          <p:nvPr/>
        </p:nvSpPr>
        <p:spPr>
          <a:xfrm>
            <a:off x="387920" y="2251928"/>
            <a:ext cx="4806818" cy="369332"/>
          </a:xfrm>
          <a:prstGeom prst="rect">
            <a:avLst/>
          </a:prstGeom>
          <a:noFill/>
        </p:spPr>
        <p:txBody>
          <a:bodyPr wrap="square" rtlCol="0">
            <a:spAutoFit/>
          </a:bodyPr>
          <a:lstStyle/>
          <a:p>
            <a:r>
              <a:rPr lang="en-US" altLang="ja-JP" dirty="0" smtClean="0"/>
              <a:t>2. </a:t>
            </a:r>
            <a:r>
              <a:rPr lang="ja-JP" altLang="en-US" dirty="0" smtClean="0"/>
              <a:t>以下の方法でアップデートする。</a:t>
            </a:r>
            <a:endParaRPr kumimoji="1" lang="ja-JP" altLang="en-US" dirty="0"/>
          </a:p>
        </p:txBody>
      </p:sp>
      <p:sp>
        <p:nvSpPr>
          <p:cNvPr id="9" name="テキスト ボックス 8"/>
          <p:cNvSpPr txBox="1"/>
          <p:nvPr/>
        </p:nvSpPr>
        <p:spPr>
          <a:xfrm>
            <a:off x="1664675" y="6021285"/>
            <a:ext cx="10238895" cy="646331"/>
          </a:xfrm>
          <a:prstGeom prst="rect">
            <a:avLst/>
          </a:prstGeom>
          <a:noFill/>
        </p:spPr>
        <p:txBody>
          <a:bodyPr wrap="square" rtlCol="0">
            <a:spAutoFit/>
          </a:bodyPr>
          <a:lstStyle/>
          <a:p>
            <a:r>
              <a:rPr lang="en-US" altLang="ja-JP" dirty="0" smtClean="0"/>
              <a:t>3. </a:t>
            </a:r>
            <a:r>
              <a:rPr lang="ja-JP" altLang="en-US" dirty="0" smtClean="0"/>
              <a:t>正常動作を確認する。万一、バージョンアップ後、何らかの不具合が発生した場合は、原因究明のためにログファイルを収集した上で、ロールバックする。</a:t>
            </a:r>
            <a:endParaRPr kumimoji="1" lang="ja-JP" altLang="en-US" dirty="0"/>
          </a:p>
        </p:txBody>
      </p:sp>
      <p:sp>
        <p:nvSpPr>
          <p:cNvPr id="11" name="テキスト ボックス 10"/>
          <p:cNvSpPr txBox="1"/>
          <p:nvPr/>
        </p:nvSpPr>
        <p:spPr>
          <a:xfrm>
            <a:off x="387920" y="1971214"/>
            <a:ext cx="11353780" cy="369332"/>
          </a:xfrm>
          <a:prstGeom prst="rect">
            <a:avLst/>
          </a:prstGeom>
          <a:noFill/>
        </p:spPr>
        <p:txBody>
          <a:bodyPr wrap="square" rtlCol="0">
            <a:spAutoFit/>
          </a:bodyPr>
          <a:lstStyle/>
          <a:p>
            <a:r>
              <a:rPr lang="en-US" altLang="ja-JP" dirty="0" smtClean="0"/>
              <a:t>1. </a:t>
            </a:r>
            <a:r>
              <a:rPr lang="ja-JP" altLang="en-US" dirty="0" smtClean="0"/>
              <a:t>「</a:t>
            </a:r>
            <a:r>
              <a:rPr lang="en-US" altLang="ja-JP" dirty="0" smtClean="0"/>
              <a:t>C</a:t>
            </a:r>
            <a:r>
              <a:rPr lang="en-US" altLang="ja-JP" dirty="0"/>
              <a:t>:\</a:t>
            </a:r>
            <a:r>
              <a:rPr lang="en-US" altLang="ja-JP" dirty="0" smtClean="0"/>
              <a:t>git\IPA-DN-ThinController-Private\</a:t>
            </a:r>
            <a:r>
              <a:rPr lang="ja-JP" altLang="en-US" dirty="0" smtClean="0"/>
              <a:t>」ディレクトリ全体をバックアップする。</a:t>
            </a:r>
            <a:endParaRPr kumimoji="1" lang="ja-JP" altLang="en-US" dirty="0"/>
          </a:p>
        </p:txBody>
      </p:sp>
    </p:spTree>
    <p:extLst>
      <p:ext uri="{BB962C8B-B14F-4D97-AF65-F5344CB8AC3E}">
        <p14:creationId xmlns:p14="http://schemas.microsoft.com/office/powerpoint/2010/main" val="243868770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endParaRPr kumimoji="1" lang="ja-JP" altLang="en-US"/>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79</a:t>
            </a:fld>
            <a:endParaRPr kumimoji="1" lang="ja-JP" altLang="en-US" dirty="0"/>
          </a:p>
        </p:txBody>
      </p:sp>
      <p:sp>
        <p:nvSpPr>
          <p:cNvPr id="12" name="タイトル 11"/>
          <p:cNvSpPr>
            <a:spLocks noGrp="1"/>
          </p:cNvSpPr>
          <p:nvPr>
            <p:ph type="title"/>
          </p:nvPr>
        </p:nvSpPr>
        <p:spPr/>
        <p:txBody>
          <a:bodyPr>
            <a:noAutofit/>
          </a:bodyPr>
          <a:lstStyle/>
          <a:p>
            <a:r>
              <a:rPr kumimoji="1" lang="en-US" altLang="ja-JP" sz="3200" dirty="0" smtClean="0"/>
              <a:t>12. </a:t>
            </a:r>
            <a:r>
              <a:rPr lang="en-US" altLang="ja-JP" sz="3200" dirty="0" smtClean="0"/>
              <a:t>HTML5 </a:t>
            </a:r>
            <a:r>
              <a:rPr lang="ja-JP" altLang="en-US" sz="3200" dirty="0"/>
              <a:t>版 </a:t>
            </a:r>
            <a:r>
              <a:rPr lang="en-US" altLang="ja-JP" sz="3200" dirty="0"/>
              <a:t>Web </a:t>
            </a:r>
            <a:r>
              <a:rPr lang="ja-JP" altLang="en-US" sz="3200" dirty="0"/>
              <a:t>クライアント用 </a:t>
            </a:r>
            <a:r>
              <a:rPr lang="en-US" altLang="ja-JP" sz="3200" dirty="0"/>
              <a:t>Web </a:t>
            </a:r>
            <a:r>
              <a:rPr lang="ja-JP" altLang="en-US" sz="3200" dirty="0"/>
              <a:t>サーバーの</a:t>
            </a:r>
            <a:r>
              <a:rPr kumimoji="1" lang="ja-JP" altLang="en-US" sz="3200" dirty="0" smtClean="0"/>
              <a:t>ソースコードを改造する場合の手順</a:t>
            </a:r>
            <a:endParaRPr kumimoji="1" lang="ja-JP" altLang="en-US" sz="3200" dirty="0"/>
          </a:p>
        </p:txBody>
      </p:sp>
      <p:sp>
        <p:nvSpPr>
          <p:cNvPr id="6" name="テキスト ボックス 5"/>
          <p:cNvSpPr txBox="1"/>
          <p:nvPr/>
        </p:nvSpPr>
        <p:spPr>
          <a:xfrm>
            <a:off x="387920" y="1082151"/>
            <a:ext cx="11444412" cy="923330"/>
          </a:xfrm>
          <a:prstGeom prst="rect">
            <a:avLst/>
          </a:prstGeom>
          <a:solidFill>
            <a:srgbClr val="FFFFCC"/>
          </a:solidFill>
          <a:ln w="19050">
            <a:solidFill>
              <a:schemeClr val="tx1"/>
            </a:solidFill>
          </a:ln>
        </p:spPr>
        <p:txBody>
          <a:bodyPr wrap="square" rtlCol="0">
            <a:spAutoFit/>
          </a:bodyPr>
          <a:lstStyle/>
          <a:p>
            <a:r>
              <a:rPr lang="ja-JP" altLang="en-US" dirty="0" smtClean="0"/>
              <a:t>一般的な設定ファイル </a:t>
            </a:r>
            <a:r>
              <a:rPr lang="en-US" altLang="ja-JP" dirty="0" smtClean="0"/>
              <a:t>(</a:t>
            </a:r>
            <a:r>
              <a:rPr lang="ja-JP" altLang="en-US" dirty="0" smtClean="0"/>
              <a:t>拡張子が </a:t>
            </a:r>
            <a:r>
              <a:rPr lang="en-US" altLang="ja-JP" dirty="0" smtClean="0"/>
              <a:t>.</a:t>
            </a:r>
            <a:r>
              <a:rPr lang="en-US" altLang="ja-JP" dirty="0" err="1" smtClean="0"/>
              <a:t>ini</a:t>
            </a:r>
            <a:r>
              <a:rPr lang="en-US" altLang="ja-JP" dirty="0" smtClean="0"/>
              <a:t> </a:t>
            </a:r>
            <a:r>
              <a:rPr lang="ja-JP" altLang="en-US" dirty="0" smtClean="0"/>
              <a:t>や </a:t>
            </a:r>
            <a:r>
              <a:rPr lang="en-US" altLang="ja-JP" dirty="0" smtClean="0"/>
              <a:t>.</a:t>
            </a:r>
            <a:r>
              <a:rPr lang="en-US" altLang="ja-JP" dirty="0" err="1" smtClean="0"/>
              <a:t>json</a:t>
            </a:r>
            <a:r>
              <a:rPr lang="en-US" altLang="ja-JP" dirty="0" smtClean="0"/>
              <a:t> </a:t>
            </a:r>
            <a:r>
              <a:rPr lang="ja-JP" altLang="en-US" dirty="0" smtClean="0"/>
              <a:t>のファイル</a:t>
            </a:r>
            <a:r>
              <a:rPr lang="en-US" altLang="ja-JP" dirty="0" smtClean="0"/>
              <a:t>) </a:t>
            </a:r>
            <a:r>
              <a:rPr lang="ja-JP" altLang="en-US" dirty="0" smtClean="0"/>
              <a:t>を変更した場合の適用は、</a:t>
            </a:r>
            <a:r>
              <a:rPr lang="en-US" altLang="ja-JP" dirty="0" smtClean="0"/>
              <a:t>3-6 </a:t>
            </a:r>
            <a:r>
              <a:rPr lang="ja-JP" altLang="en-US" dirty="0" smtClean="0"/>
              <a:t>節で述べた方法でデーモンを再起動すれば足りる。一方で、</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サーバーの</a:t>
            </a:r>
            <a:r>
              <a:rPr lang="ja-JP" altLang="en-US" dirty="0" smtClean="0"/>
              <a:t>ソースコード </a:t>
            </a:r>
            <a:r>
              <a:rPr lang="en-US" altLang="ja-JP" dirty="0" smtClean="0"/>
              <a:t>(*.</a:t>
            </a:r>
            <a:r>
              <a:rPr lang="en-US" altLang="ja-JP" dirty="0" err="1" smtClean="0"/>
              <a:t>cs</a:t>
            </a:r>
            <a:r>
              <a:rPr lang="en-US" altLang="ja-JP" dirty="0" smtClean="0"/>
              <a:t> </a:t>
            </a:r>
            <a:r>
              <a:rPr lang="ja-JP" altLang="en-US" dirty="0" smtClean="0"/>
              <a:t>ファイルや </a:t>
            </a:r>
            <a:r>
              <a:rPr lang="en-US" altLang="ja-JP" dirty="0" err="1" smtClean="0"/>
              <a:t>Vars</a:t>
            </a:r>
            <a:r>
              <a:rPr lang="en-US" altLang="ja-JP" dirty="0" smtClean="0"/>
              <a:t> </a:t>
            </a:r>
            <a:r>
              <a:rPr lang="ja-JP" altLang="en-US" dirty="0" smtClean="0"/>
              <a:t>ディレクトリ内のファイル等</a:t>
            </a:r>
            <a:r>
              <a:rPr lang="en-US" altLang="ja-JP" dirty="0" smtClean="0"/>
              <a:t>) </a:t>
            </a:r>
            <a:r>
              <a:rPr lang="ja-JP" altLang="en-US" dirty="0" smtClean="0"/>
              <a:t>の一部を改造する場合は、以下の方法で</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サーバープログラム</a:t>
            </a:r>
            <a:r>
              <a:rPr lang="ja-JP" altLang="en-US" dirty="0" smtClean="0"/>
              <a:t>のリビルドが必要である。</a:t>
            </a:r>
          </a:p>
        </p:txBody>
      </p:sp>
      <p:sp>
        <p:nvSpPr>
          <p:cNvPr id="7" name="テキスト ボックス 6"/>
          <p:cNvSpPr txBox="1"/>
          <p:nvPr/>
        </p:nvSpPr>
        <p:spPr>
          <a:xfrm>
            <a:off x="387920" y="3178158"/>
            <a:ext cx="11353780" cy="2492990"/>
          </a:xfrm>
          <a:prstGeom prst="rect">
            <a:avLst/>
          </a:prstGeom>
          <a:solidFill>
            <a:schemeClr val="tx1"/>
          </a:solidFill>
        </p:spPr>
        <p:txBody>
          <a:bodyPr wrap="square" rtlCol="0">
            <a:spAutoFit/>
          </a:bodyPr>
          <a:lstStyle/>
          <a:p>
            <a:r>
              <a:rPr lang="en-US" altLang="ja-JP" sz="1200" dirty="0">
                <a:solidFill>
                  <a:schemeClr val="bg1"/>
                </a:solidFill>
                <a:latin typeface="Consolas" panose="020B0609020204030204" pitchFamily="49" charset="0"/>
              </a:rPr>
              <a:t>net stop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サービスを必ず停止させること。</a:t>
            </a:r>
            <a:endParaRPr lang="en-US" altLang="ja-JP" sz="1200" dirty="0">
              <a:solidFill>
                <a:srgbClr val="99FFCC"/>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cd /d C:\git\IPA-DN-ThinController-Private\ThinWebClientApp\</a:t>
            </a: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a:t>
            </a:r>
            <a:r>
              <a:rPr lang="en-US" altLang="ja-JP" sz="1200" dirty="0" smtClean="0">
                <a:solidFill>
                  <a:schemeClr val="bg1"/>
                </a:solidFill>
                <a:latin typeface="Consolas" panose="020B0609020204030204" pitchFamily="49" charset="0"/>
              </a:rPr>
              <a:t>-c </a:t>
            </a:r>
            <a:r>
              <a:rPr lang="en-US" altLang="ja-JP" sz="1200" dirty="0">
                <a:solidFill>
                  <a:schemeClr val="bg1"/>
                </a:solidFill>
                <a:latin typeface="Consolas" panose="020B0609020204030204" pitchFamily="49" charset="0"/>
              </a:rPr>
              <a:t>Release --</a:t>
            </a:r>
            <a:r>
              <a:rPr lang="en-US" altLang="ja-JP" sz="1200" dirty="0" smtClean="0">
                <a:solidFill>
                  <a:schemeClr val="bg1"/>
                </a:solidFill>
                <a:latin typeface="Consolas" panose="020B0609020204030204" pitchFamily="49" charset="0"/>
              </a:rPr>
              <a:t>no-build Daemon </a:t>
            </a:r>
            <a:r>
              <a:rPr lang="en-US" altLang="ja-JP" sz="1200" dirty="0" err="1">
                <a:solidFill>
                  <a:schemeClr val="bg1"/>
                </a:solidFill>
                <a:latin typeface="Consolas" panose="020B0609020204030204" pitchFamily="49" charset="0"/>
              </a:rPr>
              <a:t>WinUninstall</a:t>
            </a:r>
            <a:r>
              <a:rPr lang="en-US" altLang="ja-JP" sz="1200" dirty="0">
                <a:solidFill>
                  <a:schemeClr val="bg1"/>
                </a:solidFill>
                <a:latin typeface="Consolas" panose="020B0609020204030204" pitchFamily="49" charset="0"/>
              </a:rPr>
              <a:t>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一度サービスをアンインストールする。</a:t>
            </a:r>
            <a:endParaRPr lang="en-US" altLang="ja-JP" sz="1200" dirty="0">
              <a:solidFill>
                <a:srgbClr val="99FFCC"/>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clean -c Release </a:t>
            </a:r>
            <a:r>
              <a:rPr lang="ja-JP" altLang="en-US" sz="1200" dirty="0">
                <a:solidFill>
                  <a:srgbClr val="99FFCC"/>
                </a:solidFill>
                <a:latin typeface="Consolas" panose="020B0609020204030204" pitchFamily="49" charset="0"/>
              </a:rPr>
              <a:t>← 以前コンパイルされたプログラム </a:t>
            </a:r>
            <a:r>
              <a:rPr lang="en-US" altLang="ja-JP" sz="1200" dirty="0">
                <a:solidFill>
                  <a:srgbClr val="99FFCC"/>
                </a:solidFill>
                <a:latin typeface="Consolas" panose="020B0609020204030204" pitchFamily="49" charset="0"/>
              </a:rPr>
              <a:t>(</a:t>
            </a:r>
            <a:r>
              <a:rPr lang="ja-JP" altLang="en-US" sz="1200" dirty="0">
                <a:solidFill>
                  <a:srgbClr val="99FFCC"/>
                </a:solidFill>
                <a:latin typeface="Consolas" panose="020B0609020204030204" pitchFamily="49" charset="0"/>
              </a:rPr>
              <a:t>実行可能ファイル</a:t>
            </a:r>
            <a:r>
              <a:rPr lang="en-US" altLang="ja-JP" sz="1200" dirty="0">
                <a:solidFill>
                  <a:srgbClr val="99FFCC"/>
                </a:solidFill>
                <a:latin typeface="Consolas" panose="020B0609020204030204" pitchFamily="49" charset="0"/>
              </a:rPr>
              <a:t>)</a:t>
            </a:r>
            <a:r>
              <a:rPr lang="ja-JP" altLang="en-US" sz="1200" dirty="0">
                <a:solidFill>
                  <a:srgbClr val="99FFCC"/>
                </a:solidFill>
                <a:latin typeface="Consolas" panose="020B0609020204030204" pitchFamily="49" charset="0"/>
              </a:rPr>
              <a:t> を一旦削除する。</a:t>
            </a:r>
            <a:endParaRPr lang="en-US" altLang="ja-JP" sz="1200" dirty="0">
              <a:solidFill>
                <a:schemeClr val="bg1"/>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Test </a:t>
            </a:r>
            <a:r>
              <a:rPr lang="ja-JP" altLang="en-US" sz="1200" dirty="0">
                <a:solidFill>
                  <a:srgbClr val="99FFCC"/>
                </a:solidFill>
                <a:latin typeface="Consolas" panose="020B0609020204030204" pitchFamily="49" charset="0"/>
              </a:rPr>
              <a:t>← テスト実行を必ず </a:t>
            </a:r>
            <a:r>
              <a:rPr lang="en-US" altLang="ja-JP" sz="1200" dirty="0">
                <a:solidFill>
                  <a:srgbClr val="99FFCC"/>
                </a:solidFill>
                <a:latin typeface="Consolas" panose="020B0609020204030204" pitchFamily="49" charset="0"/>
              </a:rPr>
              <a:t>1 </a:t>
            </a:r>
            <a:r>
              <a:rPr lang="ja-JP" altLang="en-US" sz="1200" dirty="0">
                <a:solidFill>
                  <a:srgbClr val="99FFCC"/>
                </a:solidFill>
                <a:latin typeface="Consolas" panose="020B0609020204030204" pitchFamily="49" charset="0"/>
              </a:rPr>
              <a:t>回行なう。これにより、プログラムが再コンパイルされる。テスト実行は、</a:t>
            </a:r>
            <a:r>
              <a:rPr lang="en-US" altLang="ja-JP" sz="1200" dirty="0">
                <a:solidFill>
                  <a:srgbClr val="99FFCC"/>
                </a:solidFill>
                <a:latin typeface="Consolas" panose="020B0609020204030204" pitchFamily="49" charset="0"/>
              </a:rPr>
              <a:t>Enter </a:t>
            </a:r>
            <a:r>
              <a:rPr lang="ja-JP" altLang="en-US" sz="1200" dirty="0">
                <a:solidFill>
                  <a:srgbClr val="99FFCC"/>
                </a:solidFill>
                <a:latin typeface="Consolas" panose="020B0609020204030204" pitchFamily="49" charset="0"/>
              </a:rPr>
              <a:t>キーで終了する。</a:t>
            </a:r>
            <a:endParaRPr lang="en-US" altLang="ja-JP" sz="1200" dirty="0">
              <a:solidFill>
                <a:srgbClr val="99FFCC"/>
              </a:solidFill>
              <a:latin typeface="Consolas" panose="020B0609020204030204" pitchFamily="49" charset="0"/>
            </a:endParaRPr>
          </a:p>
          <a:p>
            <a:endParaRPr lang="en-US" altLang="ja-JP" sz="1200" dirty="0">
              <a:solidFill>
                <a:srgbClr val="99FFCC"/>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a:t>
            </a:r>
            <a:r>
              <a:rPr lang="en-US" altLang="ja-JP" sz="1200" dirty="0" err="1">
                <a:solidFill>
                  <a:schemeClr val="bg1"/>
                </a:solidFill>
                <a:latin typeface="Consolas" panose="020B0609020204030204" pitchFamily="49" charset="0"/>
              </a:rPr>
              <a:t>WinInstall</a:t>
            </a:r>
            <a:r>
              <a:rPr lang="en-US" altLang="ja-JP" sz="1200" dirty="0">
                <a:solidFill>
                  <a:schemeClr val="bg1"/>
                </a:solidFill>
                <a:latin typeface="Consolas" panose="020B0609020204030204" pitchFamily="49" charset="0"/>
              </a:rPr>
              <a:t>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サービスを再度インストールする。</a:t>
            </a:r>
            <a:endParaRPr lang="en-US" altLang="ja-JP" sz="1200" dirty="0">
              <a:solidFill>
                <a:srgbClr val="99FFCC"/>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net start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サービスを再開する。</a:t>
            </a:r>
            <a:r>
              <a:rPr lang="en-US" altLang="ja-JP" sz="1200" dirty="0">
                <a:solidFill>
                  <a:srgbClr val="99FFCC"/>
                </a:solidFill>
                <a:latin typeface="Consolas" panose="020B0609020204030204" pitchFamily="49" charset="0"/>
              </a:rPr>
              <a:t>(1 </a:t>
            </a:r>
            <a:r>
              <a:rPr lang="ja-JP" altLang="en-US" sz="1200" dirty="0">
                <a:solidFill>
                  <a:srgbClr val="99FFCC"/>
                </a:solidFill>
                <a:latin typeface="Consolas" panose="020B0609020204030204" pitchFamily="49" charset="0"/>
              </a:rPr>
              <a:t>つ上のコマンドで、すでにサービスが起動しているので、その旨のメッセージが表示されるはずである。</a:t>
            </a:r>
            <a:r>
              <a:rPr lang="en-US" altLang="ja-JP" sz="1200" dirty="0">
                <a:solidFill>
                  <a:srgbClr val="99FFCC"/>
                </a:solidFill>
                <a:latin typeface="Consolas" panose="020B0609020204030204" pitchFamily="49" charset="0"/>
              </a:rPr>
              <a:t>)</a:t>
            </a:r>
            <a:endParaRPr lang="ja-JP" altLang="en-US" sz="1200" dirty="0">
              <a:solidFill>
                <a:schemeClr val="bg1"/>
              </a:solidFill>
              <a:latin typeface="Consolas" panose="020B0609020204030204" pitchFamily="49" charset="0"/>
            </a:endParaRPr>
          </a:p>
        </p:txBody>
      </p:sp>
      <p:sp>
        <p:nvSpPr>
          <p:cNvPr id="8" name="テキスト ボックス 7"/>
          <p:cNvSpPr txBox="1"/>
          <p:nvPr/>
        </p:nvSpPr>
        <p:spPr>
          <a:xfrm>
            <a:off x="387920" y="2831701"/>
            <a:ext cx="4806818" cy="369332"/>
          </a:xfrm>
          <a:prstGeom prst="rect">
            <a:avLst/>
          </a:prstGeom>
          <a:noFill/>
        </p:spPr>
        <p:txBody>
          <a:bodyPr wrap="square" rtlCol="0">
            <a:spAutoFit/>
          </a:bodyPr>
          <a:lstStyle/>
          <a:p>
            <a:r>
              <a:rPr lang="en-US" altLang="ja-JP" dirty="0" smtClean="0"/>
              <a:t>3. </a:t>
            </a:r>
            <a:r>
              <a:rPr lang="ja-JP" altLang="en-US" dirty="0" smtClean="0"/>
              <a:t>以下の方法でリビルドする。</a:t>
            </a:r>
            <a:endParaRPr kumimoji="1" lang="ja-JP" altLang="en-US" dirty="0"/>
          </a:p>
        </p:txBody>
      </p:sp>
      <p:sp>
        <p:nvSpPr>
          <p:cNvPr id="9" name="テキスト ボックス 8"/>
          <p:cNvSpPr txBox="1"/>
          <p:nvPr/>
        </p:nvSpPr>
        <p:spPr>
          <a:xfrm>
            <a:off x="1030730" y="5733899"/>
            <a:ext cx="10801602" cy="923330"/>
          </a:xfrm>
          <a:prstGeom prst="rect">
            <a:avLst/>
          </a:prstGeom>
          <a:noFill/>
        </p:spPr>
        <p:txBody>
          <a:bodyPr wrap="square" rtlCol="0">
            <a:spAutoFit/>
          </a:bodyPr>
          <a:lstStyle/>
          <a:p>
            <a:r>
              <a:rPr lang="en-US" altLang="ja-JP" dirty="0" smtClean="0"/>
              <a:t>4. </a:t>
            </a:r>
            <a:r>
              <a:rPr lang="ja-JP" altLang="en-US" dirty="0" smtClean="0"/>
              <a:t>正常動作を確認する。万一、バージョンアップ後、何らかの不具合が発生した場合は、原因究明のためにログファイルを収集した上で、ロールバックする。</a:t>
            </a:r>
            <a:endParaRPr lang="en-US" altLang="ja-JP" dirty="0" smtClean="0"/>
          </a:p>
          <a:p>
            <a:r>
              <a:rPr kumimoji="1" lang="en-US" altLang="ja-JP" dirty="0" smtClean="0"/>
              <a:t>5. </a:t>
            </a:r>
            <a:r>
              <a:rPr kumimoji="1" lang="ja-JP" altLang="en-US" dirty="0" smtClean="0"/>
              <a:t>正常動作を確認した状態の</a:t>
            </a:r>
            <a:r>
              <a:rPr lang="ja-JP" altLang="en-US" dirty="0" smtClean="0"/>
              <a:t>「</a:t>
            </a:r>
            <a:r>
              <a:rPr lang="en-US" altLang="ja-JP" dirty="0" smtClean="0"/>
              <a:t>C</a:t>
            </a:r>
            <a:r>
              <a:rPr lang="en-US" altLang="ja-JP" dirty="0"/>
              <a:t>:\git\IPA-DN-ThinController-Private</a:t>
            </a:r>
            <a:r>
              <a:rPr lang="en-US" altLang="ja-JP" dirty="0" smtClean="0"/>
              <a:t>\</a:t>
            </a:r>
            <a:r>
              <a:rPr lang="ja-JP" altLang="en-US" dirty="0" smtClean="0"/>
              <a:t>」</a:t>
            </a:r>
            <a:r>
              <a:rPr lang="ja-JP" altLang="en-US" dirty="0"/>
              <a:t>ディレクトリ全体をバックアップする。</a:t>
            </a:r>
            <a:endParaRPr kumimoji="1" lang="ja-JP" altLang="en-US" dirty="0"/>
          </a:p>
        </p:txBody>
      </p:sp>
      <p:sp>
        <p:nvSpPr>
          <p:cNvPr id="11" name="テキスト ボックス 10"/>
          <p:cNvSpPr txBox="1"/>
          <p:nvPr/>
        </p:nvSpPr>
        <p:spPr>
          <a:xfrm>
            <a:off x="387920" y="2005481"/>
            <a:ext cx="11353780" cy="369332"/>
          </a:xfrm>
          <a:prstGeom prst="rect">
            <a:avLst/>
          </a:prstGeom>
          <a:noFill/>
        </p:spPr>
        <p:txBody>
          <a:bodyPr wrap="square" rtlCol="0">
            <a:spAutoFit/>
          </a:bodyPr>
          <a:lstStyle/>
          <a:p>
            <a:r>
              <a:rPr lang="en-US" altLang="ja-JP" dirty="0" smtClean="0"/>
              <a:t>1. </a:t>
            </a:r>
            <a:r>
              <a:rPr lang="ja-JP" altLang="en-US" dirty="0" smtClean="0"/>
              <a:t>「</a:t>
            </a:r>
            <a:r>
              <a:rPr lang="en-US" altLang="ja-JP" dirty="0" smtClean="0"/>
              <a:t>C</a:t>
            </a:r>
            <a:r>
              <a:rPr lang="en-US" altLang="ja-JP" dirty="0"/>
              <a:t>:\git\IPA-DN-ThinController-Private\ </a:t>
            </a:r>
            <a:r>
              <a:rPr lang="ja-JP" altLang="en-US" dirty="0" smtClean="0"/>
              <a:t>」ディレクトリ全体をバックアップする。</a:t>
            </a:r>
            <a:endParaRPr kumimoji="1" lang="ja-JP" altLang="en-US" dirty="0"/>
          </a:p>
        </p:txBody>
      </p:sp>
      <p:sp>
        <p:nvSpPr>
          <p:cNvPr id="10" name="テキスト ボックス 9"/>
          <p:cNvSpPr txBox="1"/>
          <p:nvPr/>
        </p:nvSpPr>
        <p:spPr>
          <a:xfrm>
            <a:off x="387920" y="2450932"/>
            <a:ext cx="11353780" cy="369332"/>
          </a:xfrm>
          <a:prstGeom prst="rect">
            <a:avLst/>
          </a:prstGeom>
          <a:noFill/>
        </p:spPr>
        <p:txBody>
          <a:bodyPr wrap="square" rtlCol="0">
            <a:spAutoFit/>
          </a:bodyPr>
          <a:lstStyle/>
          <a:p>
            <a:r>
              <a:rPr lang="en-US" altLang="ja-JP" dirty="0" smtClean="0"/>
              <a:t>2. </a:t>
            </a:r>
            <a:r>
              <a:rPr lang="ja-JP" altLang="en-US" dirty="0" smtClean="0"/>
              <a:t>ソースコードを改造する。</a:t>
            </a:r>
            <a:endParaRPr kumimoji="1" lang="ja-JP" altLang="en-US" dirty="0"/>
          </a:p>
        </p:txBody>
      </p:sp>
    </p:spTree>
    <p:extLst>
      <p:ext uri="{BB962C8B-B14F-4D97-AF65-F5344CB8AC3E}">
        <p14:creationId xmlns:p14="http://schemas.microsoft.com/office/powerpoint/2010/main" val="42259906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2-1. </a:t>
            </a:r>
            <a:r>
              <a:rPr kumimoji="1" lang="ja-JP" altLang="en-US" dirty="0" smtClean="0"/>
              <a:t>構築用環境・所要時間</a:t>
            </a:r>
            <a:endParaRPr kumimoji="1" lang="ja-JP" altLang="en-US" dirty="0"/>
          </a:p>
        </p:txBody>
      </p:sp>
      <p:grpSp>
        <p:nvGrpSpPr>
          <p:cNvPr id="5" name="Group 3337"/>
          <p:cNvGrpSpPr>
            <a:grpSpLocks/>
          </p:cNvGrpSpPr>
          <p:nvPr/>
        </p:nvGrpSpPr>
        <p:grpSpPr bwMode="auto">
          <a:xfrm>
            <a:off x="1490402" y="2224286"/>
            <a:ext cx="1777005" cy="1319129"/>
            <a:chOff x="258" y="972"/>
            <a:chExt cx="780" cy="685"/>
          </a:xfrm>
        </p:grpSpPr>
        <p:sp>
          <p:nvSpPr>
            <p:cNvPr id="6"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7"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9"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6"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1"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2"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1"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0"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1"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2"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3"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44"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45" name="図 4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731017" y="2346382"/>
            <a:ext cx="1029224" cy="646531"/>
          </a:xfrm>
          <a:prstGeom prst="rect">
            <a:avLst/>
          </a:prstGeom>
        </p:spPr>
      </p:pic>
      <p:sp>
        <p:nvSpPr>
          <p:cNvPr id="46" name="テキスト ボックス 45"/>
          <p:cNvSpPr txBox="1"/>
          <p:nvPr/>
        </p:nvSpPr>
        <p:spPr>
          <a:xfrm>
            <a:off x="460039" y="1644214"/>
            <a:ext cx="5614736" cy="461665"/>
          </a:xfrm>
          <a:prstGeom prst="rect">
            <a:avLst/>
          </a:prstGeom>
          <a:noFill/>
        </p:spPr>
        <p:txBody>
          <a:bodyPr wrap="square" rtlCol="0">
            <a:spAutoFit/>
          </a:bodyPr>
          <a:lstStyle/>
          <a:p>
            <a:r>
              <a:rPr kumimoji="1" lang="en-US" altLang="ja-JP" sz="2400" dirty="0" smtClean="0"/>
              <a:t>1. </a:t>
            </a:r>
            <a:r>
              <a:rPr kumimoji="1" lang="ja-JP" altLang="en-US" sz="2400" dirty="0" smtClean="0"/>
              <a:t>作業用マシン </a:t>
            </a:r>
            <a:r>
              <a:rPr kumimoji="1" lang="en-US" altLang="ja-JP" sz="2400" dirty="0" smtClean="0"/>
              <a:t>(Windows 10 or 8.1) × 1 </a:t>
            </a:r>
            <a:r>
              <a:rPr kumimoji="1" lang="ja-JP" altLang="en-US" sz="2400" dirty="0" smtClean="0"/>
              <a:t>台</a:t>
            </a:r>
            <a:endParaRPr kumimoji="1" lang="ja-JP" altLang="en-US" sz="2400" dirty="0"/>
          </a:p>
        </p:txBody>
      </p:sp>
      <p:sp>
        <p:nvSpPr>
          <p:cNvPr id="88" name="テキスト ボックス 87"/>
          <p:cNvSpPr txBox="1"/>
          <p:nvPr/>
        </p:nvSpPr>
        <p:spPr>
          <a:xfrm>
            <a:off x="460039" y="3666542"/>
            <a:ext cx="8150561" cy="461665"/>
          </a:xfrm>
          <a:prstGeom prst="rect">
            <a:avLst/>
          </a:prstGeom>
          <a:noFill/>
        </p:spPr>
        <p:txBody>
          <a:bodyPr wrap="square" rtlCol="0">
            <a:spAutoFit/>
          </a:bodyPr>
          <a:lstStyle/>
          <a:p>
            <a:r>
              <a:rPr kumimoji="1" lang="en-US" altLang="ja-JP" sz="2400" dirty="0" smtClean="0"/>
              <a:t>2. </a:t>
            </a:r>
            <a:r>
              <a:rPr kumimoji="1" lang="ja-JP" altLang="en-US" sz="2400" dirty="0" smtClean="0"/>
              <a:t>標準的な </a:t>
            </a:r>
            <a:r>
              <a:rPr kumimoji="1" lang="en-US" altLang="ja-JP" sz="2400" dirty="0" smtClean="0"/>
              <a:t>Linux </a:t>
            </a:r>
            <a:r>
              <a:rPr kumimoji="1" lang="ja-JP" altLang="en-US" sz="2400" dirty="0" smtClean="0"/>
              <a:t>が動作するインターネットサーバー </a:t>
            </a:r>
            <a:r>
              <a:rPr kumimoji="1" lang="en-US" altLang="ja-JP" sz="2400" dirty="0" smtClean="0"/>
              <a:t>× 1 </a:t>
            </a:r>
            <a:r>
              <a:rPr kumimoji="1" lang="ja-JP" altLang="en-US" sz="2400" dirty="0" smtClean="0"/>
              <a:t>台</a:t>
            </a:r>
            <a:endParaRPr kumimoji="1" lang="ja-JP" altLang="en-US" sz="2400" dirty="0"/>
          </a:p>
        </p:txBody>
      </p:sp>
      <p:pic>
        <p:nvPicPr>
          <p:cNvPr id="89" name="図 8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37520" y="4277211"/>
            <a:ext cx="1396544" cy="1953379"/>
          </a:xfrm>
          <a:prstGeom prst="rect">
            <a:avLst/>
          </a:prstGeom>
        </p:spPr>
      </p:pic>
      <p:sp>
        <p:nvSpPr>
          <p:cNvPr id="90" name="テキスト ボックス 89"/>
          <p:cNvSpPr txBox="1"/>
          <p:nvPr/>
        </p:nvSpPr>
        <p:spPr>
          <a:xfrm>
            <a:off x="332741" y="1034716"/>
            <a:ext cx="11578522" cy="461665"/>
          </a:xfrm>
          <a:prstGeom prst="rect">
            <a:avLst/>
          </a:prstGeom>
          <a:noFill/>
        </p:spPr>
        <p:txBody>
          <a:bodyPr wrap="square" rtlCol="0">
            <a:spAutoFit/>
          </a:bodyPr>
          <a:lstStyle/>
          <a:p>
            <a:r>
              <a:rPr kumimoji="1" lang="ja-JP" altLang="en-US" sz="2400" dirty="0" smtClean="0"/>
              <a:t>必要なリソースは、わずか </a:t>
            </a:r>
            <a:r>
              <a:rPr kumimoji="1" lang="en-US" altLang="ja-JP" sz="2400" dirty="0" smtClean="0"/>
              <a:t>2 </a:t>
            </a:r>
            <a:r>
              <a:rPr kumimoji="1" lang="ja-JP" altLang="en-US" sz="2400" dirty="0" smtClean="0"/>
              <a:t>台のホストのみ。</a:t>
            </a:r>
            <a:r>
              <a:rPr kumimoji="1" lang="ja-JP" altLang="en-US" sz="2400" b="1" dirty="0" smtClean="0">
                <a:solidFill>
                  <a:srgbClr val="0000FF"/>
                </a:solidFill>
              </a:rPr>
              <a:t>所要時間は、</a:t>
            </a:r>
            <a:r>
              <a:rPr kumimoji="1" lang="en-US" altLang="ja-JP" sz="2400" b="1" dirty="0" smtClean="0">
                <a:solidFill>
                  <a:srgbClr val="0000FF"/>
                </a:solidFill>
              </a:rPr>
              <a:t>1 </a:t>
            </a:r>
            <a:r>
              <a:rPr kumimoji="1" lang="ja-JP" altLang="en-US" sz="2400" b="1" dirty="0" smtClean="0">
                <a:solidFill>
                  <a:srgbClr val="0000FF"/>
                </a:solidFill>
              </a:rPr>
              <a:t>時間程度。</a:t>
            </a:r>
            <a:r>
              <a:rPr kumimoji="1" lang="en-US" altLang="ja-JP" sz="2400" b="1" dirty="0" smtClean="0">
                <a:solidFill>
                  <a:srgbClr val="0000FF"/>
                </a:solidFill>
              </a:rPr>
              <a:t>(</a:t>
            </a:r>
            <a:r>
              <a:rPr kumimoji="1" lang="ja-JP" altLang="en-US" sz="2400" b="1" dirty="0" smtClean="0">
                <a:solidFill>
                  <a:srgbClr val="0000FF"/>
                </a:solidFill>
              </a:rPr>
              <a:t>慣れれば </a:t>
            </a:r>
            <a:r>
              <a:rPr kumimoji="1" lang="en-US" altLang="ja-JP" sz="2400" b="1" dirty="0" smtClean="0">
                <a:solidFill>
                  <a:srgbClr val="0000FF"/>
                </a:solidFill>
              </a:rPr>
              <a:t>15 </a:t>
            </a:r>
            <a:r>
              <a:rPr kumimoji="1" lang="ja-JP" altLang="en-US" sz="2400" b="1" dirty="0" smtClean="0">
                <a:solidFill>
                  <a:srgbClr val="0000FF"/>
                </a:solidFill>
              </a:rPr>
              <a:t>分</a:t>
            </a:r>
            <a:r>
              <a:rPr kumimoji="1" lang="en-US" altLang="ja-JP" sz="2400" b="1" dirty="0" smtClean="0">
                <a:solidFill>
                  <a:srgbClr val="0000FF"/>
                </a:solidFill>
              </a:rPr>
              <a:t>)</a:t>
            </a:r>
          </a:p>
        </p:txBody>
      </p:sp>
      <p:sp>
        <p:nvSpPr>
          <p:cNvPr id="92" name="テキスト ボックス 91"/>
          <p:cNvSpPr txBox="1"/>
          <p:nvPr/>
        </p:nvSpPr>
        <p:spPr>
          <a:xfrm>
            <a:off x="3395087" y="2153076"/>
            <a:ext cx="4236789" cy="923330"/>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smtClean="0"/>
              <a:t>メモリ </a:t>
            </a:r>
            <a:r>
              <a:rPr kumimoji="1" lang="en-US" altLang="ja-JP" dirty="0" smtClean="0"/>
              <a:t>4GB </a:t>
            </a:r>
            <a:r>
              <a:rPr kumimoji="1" lang="ja-JP" altLang="en-US" dirty="0" smtClean="0"/>
              <a:t>以上。</a:t>
            </a:r>
            <a:endParaRPr kumimoji="1" lang="en-US" altLang="ja-JP" dirty="0" smtClean="0"/>
          </a:p>
          <a:p>
            <a:pPr marL="285750" indent="-285750">
              <a:buFont typeface="Arial" panose="020B0604020202020204" pitchFamily="34" charset="0"/>
              <a:buChar char="•"/>
            </a:pPr>
            <a:r>
              <a:rPr lang="en-US" altLang="ja-JP" dirty="0" smtClean="0"/>
              <a:t>Administrators </a:t>
            </a:r>
            <a:r>
              <a:rPr lang="ja-JP" altLang="en-US" dirty="0" smtClean="0"/>
              <a:t>権限。</a:t>
            </a:r>
            <a:endParaRPr kumimoji="1" lang="en-US" altLang="ja-JP" dirty="0" smtClean="0"/>
          </a:p>
          <a:p>
            <a:pPr marL="285750" indent="-285750">
              <a:buFont typeface="Arial" panose="020B0604020202020204" pitchFamily="34" charset="0"/>
              <a:buChar char="•"/>
            </a:pPr>
            <a:r>
              <a:rPr kumimoji="1" lang="en-US" altLang="ja-JP" dirty="0" smtClean="0"/>
              <a:t>2. </a:t>
            </a:r>
            <a:r>
              <a:rPr kumimoji="1" lang="ja-JP" altLang="en-US" dirty="0" smtClean="0"/>
              <a:t>のサーバーと </a:t>
            </a:r>
            <a:r>
              <a:rPr lang="en-US" altLang="ja-JP" dirty="0" smtClean="0"/>
              <a:t>SSH </a:t>
            </a:r>
            <a:r>
              <a:rPr kumimoji="1" lang="ja-JP" altLang="en-US" dirty="0" smtClean="0"/>
              <a:t>通信できること。</a:t>
            </a:r>
            <a:endParaRPr kumimoji="1" lang="ja-JP" altLang="en-US" sz="1400" dirty="0"/>
          </a:p>
        </p:txBody>
      </p:sp>
      <p:sp>
        <p:nvSpPr>
          <p:cNvPr id="93" name="テキスト ボックス 92"/>
          <p:cNvSpPr txBox="1"/>
          <p:nvPr/>
        </p:nvSpPr>
        <p:spPr>
          <a:xfrm>
            <a:off x="2665960" y="4099738"/>
            <a:ext cx="4913500" cy="2800767"/>
          </a:xfrm>
          <a:prstGeom prst="rect">
            <a:avLst/>
          </a:prstGeom>
          <a:noFill/>
        </p:spPr>
        <p:txBody>
          <a:bodyPr wrap="square" rtlCol="0">
            <a:spAutoFit/>
          </a:bodyPr>
          <a:lstStyle/>
          <a:p>
            <a:pPr marL="285750" indent="-285750">
              <a:buFont typeface="Arial" panose="020B0604020202020204" pitchFamily="34" charset="0"/>
              <a:buChar char="•"/>
            </a:pPr>
            <a:r>
              <a:rPr lang="en-US" altLang="ja-JP" sz="1600" dirty="0" smtClean="0"/>
              <a:t>Intel x64 </a:t>
            </a:r>
            <a:r>
              <a:rPr lang="ja-JP" altLang="en-US" sz="1600" dirty="0" smtClean="0"/>
              <a:t>または </a:t>
            </a:r>
            <a:r>
              <a:rPr lang="en-US" altLang="ja-JP" sz="1600" dirty="0" smtClean="0"/>
              <a:t>ARM 64bit</a:t>
            </a:r>
            <a:r>
              <a:rPr lang="ja-JP" altLang="en-US" sz="1600" dirty="0" smtClean="0"/>
              <a:t> であること。</a:t>
            </a:r>
            <a:r>
              <a:rPr lang="en-US" altLang="ja-JP" sz="1600" dirty="0" smtClean="0"/>
              <a:t/>
            </a:r>
            <a:br>
              <a:rPr lang="en-US" altLang="ja-JP" sz="1600" dirty="0" smtClean="0"/>
            </a:br>
            <a:r>
              <a:rPr lang="en-US" altLang="ja-JP" sz="1600" dirty="0" smtClean="0"/>
              <a:t>(Raspberry Pi </a:t>
            </a:r>
            <a:r>
              <a:rPr lang="ja-JP" altLang="en-US" sz="1600" dirty="0" smtClean="0"/>
              <a:t>等の組み込み機器でも可</a:t>
            </a:r>
            <a:r>
              <a:rPr lang="en-US" altLang="ja-JP" sz="1600" dirty="0" smtClean="0"/>
              <a:t>)</a:t>
            </a:r>
          </a:p>
          <a:p>
            <a:pPr marL="285750" indent="-285750">
              <a:buFont typeface="Arial" panose="020B0604020202020204" pitchFamily="34" charset="0"/>
              <a:buChar char="•"/>
            </a:pPr>
            <a:r>
              <a:rPr lang="en-US" altLang="ja-JP" sz="1600" dirty="0" smtClean="0"/>
              <a:t>AWS, Azure, GCP, </a:t>
            </a:r>
            <a:r>
              <a:rPr lang="ja-JP" altLang="en-US" sz="1600" dirty="0" smtClean="0"/>
              <a:t>さくらのクラウド 等の </a:t>
            </a:r>
            <a:r>
              <a:rPr lang="en-US" altLang="ja-JP" sz="1600" dirty="0" smtClean="0"/>
              <a:t>VM</a:t>
            </a:r>
            <a:r>
              <a:rPr lang="ja-JP" altLang="en-US" sz="1600" dirty="0" smtClean="0"/>
              <a:t>も利用可能。</a:t>
            </a:r>
            <a:endParaRPr lang="en-US" altLang="ja-JP" sz="1600" dirty="0" smtClean="0"/>
          </a:p>
          <a:p>
            <a:pPr marL="285750" indent="-285750">
              <a:buFont typeface="Arial" panose="020B0604020202020204" pitchFamily="34" charset="0"/>
              <a:buChar char="•"/>
            </a:pPr>
            <a:r>
              <a:rPr lang="en-US" altLang="ja-JP" sz="1600" dirty="0" smtClean="0"/>
              <a:t>VMware, Hyper-V, KVM </a:t>
            </a:r>
            <a:r>
              <a:rPr lang="ja-JP" altLang="en-US" sz="1600" dirty="0" smtClean="0"/>
              <a:t>も利用可能。</a:t>
            </a:r>
            <a:endParaRPr lang="en-US" altLang="ja-JP" sz="1600" dirty="0" smtClean="0"/>
          </a:p>
          <a:p>
            <a:pPr marL="285750" indent="-285750">
              <a:buFont typeface="Arial" panose="020B0604020202020204" pitchFamily="34" charset="0"/>
              <a:buChar char="•"/>
            </a:pPr>
            <a:r>
              <a:rPr lang="en-US" altLang="ja-JP" sz="1600" dirty="0" smtClean="0"/>
              <a:t>Linux </a:t>
            </a:r>
            <a:r>
              <a:rPr lang="ja-JP" altLang="en-US" sz="1600" dirty="0" smtClean="0"/>
              <a:t>コンテナ内で動作可能。</a:t>
            </a:r>
            <a:r>
              <a:rPr lang="en-US" altLang="ja-JP" sz="1600" dirty="0" smtClean="0"/>
              <a:t>(LXD </a:t>
            </a:r>
            <a:r>
              <a:rPr lang="ja-JP" altLang="en-US" sz="1600" dirty="0" smtClean="0"/>
              <a:t>を検証済み</a:t>
            </a:r>
            <a:r>
              <a:rPr lang="en-US" altLang="ja-JP" sz="1600" dirty="0" smtClean="0"/>
              <a:t>)</a:t>
            </a:r>
          </a:p>
          <a:p>
            <a:pPr marL="285750" indent="-285750">
              <a:buFont typeface="Arial" panose="020B0604020202020204" pitchFamily="34" charset="0"/>
              <a:buChar char="•"/>
            </a:pPr>
            <a:r>
              <a:rPr kumimoji="1" lang="ja-JP" altLang="en-US" sz="1600" dirty="0" smtClean="0"/>
              <a:t>メモリ </a:t>
            </a:r>
            <a:r>
              <a:rPr kumimoji="1" lang="en-US" altLang="ja-JP" sz="1600" dirty="0" smtClean="0"/>
              <a:t>1GB </a:t>
            </a:r>
            <a:r>
              <a:rPr kumimoji="1" lang="ja-JP" altLang="en-US" sz="1600" dirty="0" smtClean="0"/>
              <a:t>以上。</a:t>
            </a:r>
            <a:r>
              <a:rPr kumimoji="1" lang="en-US" altLang="ja-JP" sz="1600" dirty="0" smtClean="0"/>
              <a:t>CPU 1 </a:t>
            </a:r>
            <a:r>
              <a:rPr kumimoji="1" lang="ja-JP" altLang="en-US" sz="1600" dirty="0" smtClean="0"/>
              <a:t>コア以上。</a:t>
            </a:r>
            <a:r>
              <a:rPr kumimoji="1" lang="en-US" altLang="ja-JP" sz="1600" dirty="0" smtClean="0"/>
              <a:t/>
            </a:r>
            <a:br>
              <a:rPr kumimoji="1" lang="en-US" altLang="ja-JP" sz="1600" dirty="0" smtClean="0"/>
            </a:br>
            <a:r>
              <a:rPr kumimoji="1" lang="en-US" altLang="ja-JP" sz="1600" dirty="0" smtClean="0"/>
              <a:t>(HTML5</a:t>
            </a:r>
            <a:r>
              <a:rPr kumimoji="1" lang="ja-JP" altLang="en-US" sz="1600" dirty="0" smtClean="0"/>
              <a:t> 版 </a:t>
            </a:r>
            <a:r>
              <a:rPr kumimoji="1" lang="en-US" altLang="ja-JP" sz="1600" dirty="0" smtClean="0"/>
              <a:t>Web </a:t>
            </a:r>
            <a:r>
              <a:rPr kumimoji="1" lang="ja-JP" altLang="en-US" sz="1600" dirty="0" smtClean="0"/>
              <a:t>クライアント用 </a:t>
            </a:r>
            <a:r>
              <a:rPr kumimoji="1" lang="en-US" altLang="ja-JP" sz="1600" dirty="0" smtClean="0"/>
              <a:t>Web </a:t>
            </a:r>
            <a:r>
              <a:rPr kumimoji="1" lang="ja-JP" altLang="en-US" sz="1600" dirty="0" smtClean="0"/>
              <a:t>サーバーを稼働させる場合はメモリ </a:t>
            </a:r>
            <a:r>
              <a:rPr kumimoji="1" lang="en-US" altLang="ja-JP" sz="1600" dirty="0" smtClean="0"/>
              <a:t>2GB </a:t>
            </a:r>
            <a:r>
              <a:rPr kumimoji="1" lang="ja-JP" altLang="en-US" sz="1600" dirty="0" smtClean="0"/>
              <a:t>以上、</a:t>
            </a:r>
            <a:r>
              <a:rPr kumimoji="1" lang="en-US" altLang="ja-JP" sz="1600" dirty="0" smtClean="0"/>
              <a:t>CPU 2 </a:t>
            </a:r>
            <a:r>
              <a:rPr kumimoji="1" lang="ja-JP" altLang="en-US" sz="1600" dirty="0" smtClean="0"/>
              <a:t>コア以上。</a:t>
            </a:r>
            <a:r>
              <a:rPr kumimoji="1" lang="en-US" altLang="ja-JP" sz="1600" dirty="0" smtClean="0"/>
              <a:t>)</a:t>
            </a:r>
          </a:p>
          <a:p>
            <a:pPr marL="285750" indent="-285750">
              <a:buFont typeface="Arial" panose="020B0604020202020204" pitchFamily="34" charset="0"/>
              <a:buChar char="•"/>
            </a:pPr>
            <a:r>
              <a:rPr kumimoji="1" lang="ja-JP" altLang="en-US" sz="1600" dirty="0" smtClean="0"/>
              <a:t>グローバル </a:t>
            </a:r>
            <a:r>
              <a:rPr kumimoji="1" lang="en-US" altLang="ja-JP" sz="1600" dirty="0" smtClean="0"/>
              <a:t>IPv4 </a:t>
            </a:r>
            <a:r>
              <a:rPr kumimoji="1" lang="ja-JP" altLang="en-US" sz="1600" dirty="0" smtClean="0"/>
              <a:t>アドレスが </a:t>
            </a:r>
            <a:r>
              <a:rPr kumimoji="1" lang="en-US" altLang="ja-JP" sz="1600" dirty="0" smtClean="0"/>
              <a:t>1 </a:t>
            </a:r>
            <a:r>
              <a:rPr kumimoji="1" lang="ja-JP" altLang="en-US" sz="1600" dirty="0" smtClean="0"/>
              <a:t>個必要。</a:t>
            </a:r>
            <a:r>
              <a:rPr kumimoji="1" lang="en-US" altLang="ja-JP" sz="1600" dirty="0" smtClean="0"/>
              <a:t/>
            </a:r>
            <a:br>
              <a:rPr kumimoji="1" lang="en-US" altLang="ja-JP" sz="1600" dirty="0" smtClean="0"/>
            </a:br>
            <a:r>
              <a:rPr kumimoji="1" lang="en-US" altLang="ja-JP" sz="1600" dirty="0" smtClean="0"/>
              <a:t>(</a:t>
            </a:r>
            <a:r>
              <a:rPr kumimoji="1" lang="ja-JP" altLang="en-US" sz="1600" dirty="0" smtClean="0"/>
              <a:t>静的 </a:t>
            </a:r>
            <a:r>
              <a:rPr kumimoji="1" lang="en-US" altLang="ja-JP" sz="1600" dirty="0" smtClean="0"/>
              <a:t>IP </a:t>
            </a:r>
            <a:r>
              <a:rPr kumimoji="1" lang="ja-JP" altLang="en-US" sz="1600" dirty="0" smtClean="0"/>
              <a:t>を推奨するが、別途 </a:t>
            </a:r>
            <a:r>
              <a:rPr kumimoji="1" lang="en-US" altLang="ja-JP" sz="1600" dirty="0" smtClean="0"/>
              <a:t>Dynamic DNS </a:t>
            </a:r>
            <a:r>
              <a:rPr kumimoji="1" lang="ja-JP" altLang="en-US" sz="1600" dirty="0" smtClean="0"/>
              <a:t>を利用するならば動的 </a:t>
            </a:r>
            <a:r>
              <a:rPr kumimoji="1" lang="en-US" altLang="ja-JP" sz="1600" dirty="0" smtClean="0"/>
              <a:t>IP </a:t>
            </a:r>
            <a:r>
              <a:rPr kumimoji="1" lang="ja-JP" altLang="en-US" sz="1600" dirty="0" smtClean="0"/>
              <a:t>でも可</a:t>
            </a:r>
            <a:r>
              <a:rPr kumimoji="1" lang="en-US" altLang="ja-JP" sz="1600" dirty="0" smtClean="0"/>
              <a:t>)</a:t>
            </a:r>
          </a:p>
        </p:txBody>
      </p:sp>
      <p:sp>
        <p:nvSpPr>
          <p:cNvPr id="94" name="テキスト ボックス 93"/>
          <p:cNvSpPr txBox="1"/>
          <p:nvPr/>
        </p:nvSpPr>
        <p:spPr>
          <a:xfrm>
            <a:off x="7792330" y="4041949"/>
            <a:ext cx="4321165" cy="2031325"/>
          </a:xfrm>
          <a:prstGeom prst="rect">
            <a:avLst/>
          </a:prstGeom>
          <a:noFill/>
        </p:spPr>
        <p:txBody>
          <a:bodyPr wrap="square" rtlCol="0">
            <a:spAutoFit/>
          </a:bodyPr>
          <a:lstStyle/>
          <a:p>
            <a:pPr marL="285750" indent="-285750">
              <a:buFont typeface="Arial" panose="020B0604020202020204" pitchFamily="34" charset="0"/>
              <a:buChar char="•"/>
            </a:pPr>
            <a:r>
              <a:rPr lang="ja-JP" altLang="en-US" dirty="0" smtClean="0"/>
              <a:t>本ドキュメントでは </a:t>
            </a:r>
            <a:r>
              <a:rPr lang="en-US" altLang="ja-JP" dirty="0" smtClean="0"/>
              <a:t>Ubuntu 20.04 </a:t>
            </a:r>
            <a:r>
              <a:rPr lang="ja-JP" altLang="en-US" dirty="0" smtClean="0"/>
              <a:t>を利用。</a:t>
            </a:r>
          </a:p>
          <a:p>
            <a:pPr marL="285750" indent="-285750">
              <a:buFont typeface="Arial" panose="020B0604020202020204" pitchFamily="34" charset="0"/>
              <a:buChar char="•"/>
            </a:pPr>
            <a:r>
              <a:rPr kumimoji="1" lang="ja-JP" altLang="en-US" dirty="0" smtClean="0"/>
              <a:t>他の </a:t>
            </a:r>
            <a:r>
              <a:rPr lang="en-US" altLang="ja-JP" dirty="0" smtClean="0"/>
              <a:t>Linux </a:t>
            </a:r>
            <a:r>
              <a:rPr lang="ja-JP" altLang="en-US" dirty="0" smtClean="0"/>
              <a:t>でも動作するが、</a:t>
            </a:r>
            <a:r>
              <a:rPr lang="en-US" altLang="ja-JP" dirty="0" smtClean="0"/>
              <a:t>OS </a:t>
            </a:r>
            <a:r>
              <a:rPr lang="ja-JP" altLang="en-US" dirty="0" smtClean="0"/>
              <a:t>ディストリビューション固有の不具合が発生した場合は、利用側の責任で対応すること。</a:t>
            </a:r>
            <a:endParaRPr lang="en-US" altLang="ja-JP" dirty="0" smtClean="0"/>
          </a:p>
          <a:p>
            <a:pPr marL="285750" indent="-285750">
              <a:buFont typeface="Arial" panose="020B0604020202020204" pitchFamily="34" charset="0"/>
              <a:buChar char="•"/>
            </a:pPr>
            <a:r>
              <a:rPr kumimoji="1" lang="en-US" altLang="ja-JP" dirty="0" smtClean="0"/>
              <a:t>Linux </a:t>
            </a:r>
            <a:r>
              <a:rPr kumimoji="1" lang="ja-JP" altLang="en-US" dirty="0" smtClean="0"/>
              <a:t>コンテナを利用する場合は、多種多様な構成方法があるため、利用側の責任で対応すること。</a:t>
            </a:r>
            <a:endParaRPr kumimoji="1" lang="en-US" altLang="ja-JP" dirty="0" smtClean="0"/>
          </a:p>
        </p:txBody>
      </p:sp>
      <p:sp>
        <p:nvSpPr>
          <p:cNvPr id="95" name="テキスト ボックス 94"/>
          <p:cNvSpPr txBox="1"/>
          <p:nvPr/>
        </p:nvSpPr>
        <p:spPr>
          <a:xfrm>
            <a:off x="7711614" y="2148167"/>
            <a:ext cx="4321165" cy="369332"/>
          </a:xfrm>
          <a:prstGeom prst="rect">
            <a:avLst/>
          </a:prstGeom>
          <a:noFill/>
        </p:spPr>
        <p:txBody>
          <a:bodyPr wrap="square" rtlCol="0">
            <a:spAutoFit/>
          </a:bodyPr>
          <a:lstStyle/>
          <a:p>
            <a:pPr marL="285750" indent="-285750">
              <a:buFont typeface="Arial" panose="020B0604020202020204" pitchFamily="34" charset="0"/>
              <a:buChar char="•"/>
            </a:pPr>
            <a:r>
              <a:rPr lang="ja-JP" altLang="en-US" dirty="0" smtClean="0"/>
              <a:t>本ドキュメントでは </a:t>
            </a:r>
            <a:r>
              <a:rPr lang="en-US" altLang="ja-JP" dirty="0" smtClean="0"/>
              <a:t>Windows 10</a:t>
            </a:r>
            <a:r>
              <a:rPr lang="ja-JP" altLang="en-US" dirty="0" smtClean="0"/>
              <a:t> を利用。</a:t>
            </a:r>
            <a:endParaRPr kumimoji="1" lang="en-US" altLang="ja-JP" dirty="0" smtClean="0"/>
          </a:p>
        </p:txBody>
      </p:sp>
      <p:sp>
        <p:nvSpPr>
          <p:cNvPr id="2" name="角丸四角形 1"/>
          <p:cNvSpPr/>
          <p:nvPr/>
        </p:nvSpPr>
        <p:spPr>
          <a:xfrm>
            <a:off x="7900801" y="6075089"/>
            <a:ext cx="3812979" cy="646386"/>
          </a:xfrm>
          <a:prstGeom prst="round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200" b="1" dirty="0" smtClean="0">
                <a:solidFill>
                  <a:schemeClr val="accent6">
                    <a:lumMod val="75000"/>
                  </a:schemeClr>
                </a:solidFill>
              </a:rPr>
              <a:t>2021/02/25 </a:t>
            </a:r>
            <a:r>
              <a:rPr kumimoji="1" lang="en-US" altLang="ja-JP" sz="1200" b="1" dirty="0" smtClean="0">
                <a:solidFill>
                  <a:srgbClr val="FF0000"/>
                </a:solidFill>
              </a:rPr>
              <a:t>NEW!</a:t>
            </a:r>
            <a:r>
              <a:rPr kumimoji="1" lang="en-US" altLang="ja-JP" sz="1200" dirty="0" smtClean="0">
                <a:solidFill>
                  <a:srgbClr val="FF0000"/>
                </a:solidFill>
              </a:rPr>
              <a:t> </a:t>
            </a:r>
            <a:r>
              <a:rPr kumimoji="1" lang="en-US" altLang="ja-JP" sz="1200" dirty="0" smtClean="0">
                <a:solidFill>
                  <a:schemeClr val="tx1"/>
                </a:solidFill>
              </a:rPr>
              <a:t>Windows </a:t>
            </a:r>
            <a:r>
              <a:rPr kumimoji="1" lang="ja-JP" altLang="en-US" sz="1200" dirty="0" smtClean="0">
                <a:solidFill>
                  <a:schemeClr val="tx1"/>
                </a:solidFill>
              </a:rPr>
              <a:t>版中継ゲートウェイ </a:t>
            </a:r>
            <a:r>
              <a:rPr kumimoji="1" lang="en-US" altLang="ja-JP" sz="1200" dirty="0" smtClean="0">
                <a:solidFill>
                  <a:schemeClr val="tx1"/>
                </a:solidFill>
              </a:rPr>
              <a:t>(</a:t>
            </a:r>
            <a:r>
              <a:rPr kumimoji="1" lang="ja-JP" altLang="en-US" sz="1200" dirty="0" smtClean="0">
                <a:solidFill>
                  <a:schemeClr val="tx1"/>
                </a:solidFill>
              </a:rPr>
              <a:t>試作中</a:t>
            </a:r>
            <a:r>
              <a:rPr kumimoji="1" lang="en-US" altLang="ja-JP" sz="1200" dirty="0" smtClean="0">
                <a:solidFill>
                  <a:schemeClr val="tx1"/>
                </a:solidFill>
              </a:rPr>
              <a:t>) </a:t>
            </a:r>
            <a:r>
              <a:rPr kumimoji="1" lang="ja-JP" altLang="en-US" sz="1200" dirty="0" smtClean="0">
                <a:solidFill>
                  <a:schemeClr val="tx1"/>
                </a:solidFill>
              </a:rPr>
              <a:t>も利用可能です</a:t>
            </a:r>
            <a:r>
              <a:rPr lang="ja-JP" altLang="en-US" sz="1200" dirty="0" smtClean="0">
                <a:solidFill>
                  <a:schemeClr val="tx1"/>
                </a:solidFill>
              </a:rPr>
              <a:t>。構築方法は「 </a:t>
            </a:r>
            <a:r>
              <a:rPr lang="en-US" altLang="ja-JP" sz="1200" dirty="0">
                <a:solidFill>
                  <a:schemeClr val="tx1"/>
                </a:solidFill>
              </a:rPr>
              <a:t>5-11. Windows </a:t>
            </a:r>
            <a:r>
              <a:rPr lang="ja-JP" altLang="en-US" sz="1200" dirty="0">
                <a:solidFill>
                  <a:schemeClr val="tx1"/>
                </a:solidFill>
              </a:rPr>
              <a:t>版中継ゲートウェイの動作方法に</a:t>
            </a:r>
            <a:r>
              <a:rPr lang="ja-JP" altLang="en-US" sz="1200" dirty="0" smtClean="0">
                <a:solidFill>
                  <a:schemeClr val="tx1"/>
                </a:solidFill>
              </a:rPr>
              <a:t>ついて」をご参照ください。</a:t>
            </a:r>
            <a:endParaRPr kumimoji="1" lang="ja-JP" altLang="en-US" sz="1200" dirty="0">
              <a:solidFill>
                <a:schemeClr val="tx1"/>
              </a:solidFill>
            </a:endParaRPr>
          </a:p>
        </p:txBody>
      </p:sp>
    </p:spTree>
    <p:extLst>
      <p:ext uri="{BB962C8B-B14F-4D97-AF65-F5344CB8AC3E}">
        <p14:creationId xmlns:p14="http://schemas.microsoft.com/office/powerpoint/2010/main" val="195596930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5"/>
          <p:cNvSpPr>
            <a:spLocks noGrp="1"/>
          </p:cNvSpPr>
          <p:nvPr>
            <p:ph idx="1"/>
          </p:nvPr>
        </p:nvSpPr>
        <p:spPr>
          <a:xfrm>
            <a:off x="332741" y="1136073"/>
            <a:ext cx="11545223" cy="2687065"/>
          </a:xfrm>
        </p:spPr>
        <p:txBody>
          <a:bodyPr>
            <a:normAutofit fontScale="62500" lnSpcReduction="20000"/>
          </a:bodyPr>
          <a:lstStyle/>
          <a:p>
            <a:pPr>
              <a:lnSpc>
                <a:spcPct val="120000"/>
              </a:lnSpc>
            </a:pPr>
            <a:r>
              <a:rPr kumimoji="1" lang="ja-JP" altLang="en-US" dirty="0" smtClean="0"/>
              <a:t>第 </a:t>
            </a:r>
            <a:r>
              <a:rPr kumimoji="1" lang="en-US" altLang="ja-JP" dirty="0" smtClean="0"/>
              <a:t>3B </a:t>
            </a:r>
            <a:r>
              <a:rPr kumimoji="1" lang="ja-JP" altLang="en-US" dirty="0" smtClean="0"/>
              <a:t>章で構築した </a:t>
            </a:r>
            <a:r>
              <a:rPr lang="en-US" altLang="ja-JP" dirty="0" smtClean="0"/>
              <a:t>HTML5 </a:t>
            </a:r>
            <a:r>
              <a:rPr lang="ja-JP" altLang="en-US" dirty="0"/>
              <a:t>版 </a:t>
            </a:r>
            <a:r>
              <a:rPr lang="en-US" altLang="ja-JP" dirty="0"/>
              <a:t>Web </a:t>
            </a:r>
            <a:r>
              <a:rPr lang="ja-JP" altLang="en-US" dirty="0"/>
              <a:t>クライアント用 </a:t>
            </a:r>
            <a:r>
              <a:rPr lang="en-US" altLang="ja-JP" dirty="0"/>
              <a:t>Web </a:t>
            </a:r>
            <a:r>
              <a:rPr lang="ja-JP" altLang="en-US" dirty="0"/>
              <a:t>サーバーの </a:t>
            </a:r>
            <a:r>
              <a:rPr lang="en-US" altLang="ja-JP" dirty="0"/>
              <a:t>HTTPS (SSL) </a:t>
            </a:r>
            <a:r>
              <a:rPr lang="ja-JP" altLang="en-US" dirty="0"/>
              <a:t>の </a:t>
            </a:r>
            <a:r>
              <a:rPr lang="en-US" altLang="ja-JP" dirty="0"/>
              <a:t>SSL </a:t>
            </a:r>
            <a:r>
              <a:rPr lang="ja-JP" altLang="en-US" dirty="0"/>
              <a:t>証明書は、デフォルトでは</a:t>
            </a:r>
            <a:r>
              <a:rPr lang="ja-JP" altLang="en-US" dirty="0" smtClean="0"/>
              <a:t>、サンプル証明書が利用され、ユーザー</a:t>
            </a:r>
            <a:r>
              <a:rPr lang="ja-JP" altLang="en-US" dirty="0"/>
              <a:t>の画面に毎回 </a:t>
            </a:r>
            <a:r>
              <a:rPr lang="en-US" altLang="ja-JP" dirty="0"/>
              <a:t>SSL </a:t>
            </a:r>
            <a:r>
              <a:rPr lang="ja-JP" altLang="en-US" dirty="0"/>
              <a:t>証明書検証エラーが表示されてしまう</a:t>
            </a:r>
            <a:r>
              <a:rPr lang="ja-JP" altLang="en-US" dirty="0" smtClean="0"/>
              <a:t>。検証</a:t>
            </a:r>
            <a:r>
              <a:rPr lang="ja-JP" altLang="en-US" dirty="0"/>
              <a:t>をせずに無視して接続を</a:t>
            </a:r>
            <a:r>
              <a:rPr lang="ja-JP" altLang="en-US" dirty="0" smtClean="0"/>
              <a:t>すれば利用できるが、</a:t>
            </a:r>
            <a:r>
              <a:rPr lang="ja-JP" altLang="en-US" dirty="0"/>
              <a:t>セキュアではない</a:t>
            </a:r>
            <a:r>
              <a:rPr lang="ja-JP" altLang="en-US" dirty="0" smtClean="0"/>
              <a:t>。</a:t>
            </a:r>
            <a:endParaRPr lang="en-US" altLang="ja-JP" dirty="0" smtClean="0"/>
          </a:p>
          <a:p>
            <a:pPr>
              <a:lnSpc>
                <a:spcPct val="120000"/>
              </a:lnSpc>
            </a:pPr>
            <a:r>
              <a:rPr lang="ja-JP" altLang="en-US" dirty="0"/>
              <a:t>テスト運用の際は、デフォルト</a:t>
            </a:r>
            <a:r>
              <a:rPr lang="ja-JP" altLang="en-US" dirty="0" smtClean="0"/>
              <a:t>のサンプル証明書</a:t>
            </a:r>
            <a:r>
              <a:rPr lang="ja-JP" altLang="en-US" dirty="0"/>
              <a:t>でも十分であるが、多数の組織内ユーザーに利用してもらう場合は、正規の </a:t>
            </a:r>
            <a:r>
              <a:rPr lang="en-US" altLang="ja-JP" dirty="0"/>
              <a:t>SSL </a:t>
            </a:r>
            <a:r>
              <a:rPr lang="ja-JP" altLang="en-US" dirty="0"/>
              <a:t>証明書 </a:t>
            </a:r>
            <a:r>
              <a:rPr lang="en-US" altLang="ja-JP" dirty="0"/>
              <a:t>(Web </a:t>
            </a:r>
            <a:r>
              <a:rPr lang="ja-JP" altLang="en-US" dirty="0"/>
              <a:t>ブラウザで警告が表示されないもの</a:t>
            </a:r>
            <a:r>
              <a:rPr lang="en-US" altLang="ja-JP" dirty="0"/>
              <a:t>) </a:t>
            </a:r>
            <a:r>
              <a:rPr lang="ja-JP" altLang="en-US" dirty="0"/>
              <a:t>を利用することが望ましい。</a:t>
            </a:r>
            <a:endParaRPr lang="en-US" altLang="ja-JP" dirty="0"/>
          </a:p>
          <a:p>
            <a:pPr>
              <a:lnSpc>
                <a:spcPct val="120000"/>
              </a:lnSpc>
            </a:pPr>
            <a:r>
              <a:rPr lang="ja-JP" altLang="en-US" dirty="0"/>
              <a:t>また、第 </a:t>
            </a:r>
            <a:r>
              <a:rPr lang="en-US" altLang="ja-JP" dirty="0"/>
              <a:t>3B </a:t>
            </a:r>
            <a:r>
              <a:rPr lang="ja-JP" altLang="en-US" dirty="0" smtClean="0"/>
              <a:t>章の</a:t>
            </a:r>
            <a:r>
              <a:rPr lang="ja-JP" altLang="en-US" dirty="0"/>
              <a:t>説明では、テストとして </a:t>
            </a:r>
            <a:r>
              <a:rPr lang="en-US" altLang="ja-JP" dirty="0"/>
              <a:t>https://1.2.3.4/ </a:t>
            </a:r>
            <a:r>
              <a:rPr lang="ja-JP" altLang="en-US" dirty="0"/>
              <a:t>のような </a:t>
            </a:r>
            <a:r>
              <a:rPr lang="en-US" altLang="ja-JP" dirty="0"/>
              <a:t>IP </a:t>
            </a:r>
            <a:r>
              <a:rPr lang="ja-JP" altLang="en-US" dirty="0"/>
              <a:t>アドレスで </a:t>
            </a:r>
            <a:r>
              <a:rPr lang="en-US" altLang="ja-JP" dirty="0"/>
              <a:t>HTML5 </a:t>
            </a:r>
            <a:r>
              <a:rPr lang="ja-JP" altLang="en-US" dirty="0"/>
              <a:t>版 </a:t>
            </a:r>
            <a:r>
              <a:rPr lang="en-US" altLang="ja-JP" dirty="0"/>
              <a:t>Web </a:t>
            </a:r>
            <a:r>
              <a:rPr lang="ja-JP" altLang="en-US" dirty="0"/>
              <a:t>クライアントにアクセスしていたが、本番運用では、</a:t>
            </a:r>
            <a:r>
              <a:rPr lang="en-US" altLang="ja-JP" dirty="0"/>
              <a:t>DNS </a:t>
            </a:r>
            <a:r>
              <a:rPr lang="ja-JP" altLang="en-US" dirty="0"/>
              <a:t>を運用し、決められた </a:t>
            </a:r>
            <a:r>
              <a:rPr lang="en-US" altLang="ja-JP" dirty="0"/>
              <a:t>DNS </a:t>
            </a:r>
            <a:r>
              <a:rPr lang="ja-JP" altLang="en-US" dirty="0"/>
              <a:t>名を含む </a:t>
            </a:r>
            <a:r>
              <a:rPr lang="en-US" altLang="ja-JP" dirty="0"/>
              <a:t>URL</a:t>
            </a:r>
            <a:r>
              <a:rPr lang="ja-JP" altLang="en-US" dirty="0"/>
              <a:t> </a:t>
            </a:r>
            <a:r>
              <a:rPr lang="en-US" altLang="ja-JP" dirty="0"/>
              <a:t>(</a:t>
            </a:r>
            <a:r>
              <a:rPr lang="ja-JP" altLang="en-US" dirty="0"/>
              <a:t>例</a:t>
            </a:r>
            <a:r>
              <a:rPr lang="en-US" altLang="ja-JP" dirty="0"/>
              <a:t>: https://telework.example.org/) </a:t>
            </a:r>
            <a:r>
              <a:rPr lang="ja-JP" altLang="en-US" dirty="0"/>
              <a:t>をユーザーに周知し、ユーザーはその </a:t>
            </a:r>
            <a:r>
              <a:rPr lang="en-US" altLang="ja-JP" dirty="0"/>
              <a:t>DNS </a:t>
            </a:r>
            <a:r>
              <a:rPr lang="ja-JP" altLang="en-US" dirty="0"/>
              <a:t>名でアクセスすることが望ましい。ここで、</a:t>
            </a:r>
            <a:r>
              <a:rPr lang="en-US" altLang="ja-JP" dirty="0"/>
              <a:t>SSL </a:t>
            </a:r>
            <a:r>
              <a:rPr lang="ja-JP" altLang="en-US" dirty="0"/>
              <a:t>証明書は、その </a:t>
            </a:r>
            <a:r>
              <a:rPr lang="en-US" altLang="ja-JP" dirty="0"/>
              <a:t>DNS </a:t>
            </a:r>
            <a:r>
              <a:rPr lang="ja-JP" altLang="en-US" dirty="0"/>
              <a:t>ホスト名と一致させる必要がある</a:t>
            </a:r>
            <a:r>
              <a:rPr lang="ja-JP" altLang="en-US" dirty="0" smtClean="0"/>
              <a:t>。</a:t>
            </a:r>
            <a:endParaRPr lang="ja-JP" altLang="en-US" dirty="0"/>
          </a:p>
          <a:p>
            <a:pPr>
              <a:lnSpc>
                <a:spcPct val="120000"/>
              </a:lnSpc>
            </a:pP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80</a:t>
            </a:fld>
            <a:endParaRPr kumimoji="1" lang="ja-JP" altLang="en-US" dirty="0"/>
          </a:p>
        </p:txBody>
      </p:sp>
      <p:sp>
        <p:nvSpPr>
          <p:cNvPr id="5" name="タイトル 4"/>
          <p:cNvSpPr>
            <a:spLocks noGrp="1"/>
          </p:cNvSpPr>
          <p:nvPr>
            <p:ph type="title"/>
          </p:nvPr>
        </p:nvSpPr>
        <p:spPr/>
        <p:txBody>
          <a:bodyPr>
            <a:noAutofit/>
          </a:bodyPr>
          <a:lstStyle/>
          <a:p>
            <a:r>
              <a:rPr kumimoji="1" lang="en-US" altLang="ja-JP" sz="2800" dirty="0" smtClean="0"/>
              <a:t>5-13. </a:t>
            </a:r>
            <a:r>
              <a:rPr lang="en-US" altLang="ja-JP" sz="2800" dirty="0" smtClean="0"/>
              <a:t>HTML5 </a:t>
            </a:r>
            <a:r>
              <a:rPr lang="ja-JP" altLang="en-US" sz="2800" dirty="0" smtClean="0"/>
              <a:t>版 </a:t>
            </a:r>
            <a:r>
              <a:rPr lang="en-US" altLang="ja-JP" sz="2800" dirty="0" smtClean="0"/>
              <a:t>Web </a:t>
            </a:r>
            <a:r>
              <a:rPr lang="ja-JP" altLang="en-US" sz="2800" dirty="0" smtClean="0"/>
              <a:t>クライアントのアクセス時の </a:t>
            </a:r>
            <a:r>
              <a:rPr lang="en-US" altLang="ja-JP" sz="2800" dirty="0" smtClean="0"/>
              <a:t>SSL </a:t>
            </a:r>
            <a:r>
              <a:rPr lang="ja-JP" altLang="en-US" sz="2800" dirty="0" smtClean="0"/>
              <a:t>証明書検証エラーを解決する</a:t>
            </a:r>
            <a:endParaRPr kumimoji="1" lang="ja-JP" altLang="en-US" sz="2800" dirty="0"/>
          </a:p>
        </p:txBody>
      </p:sp>
      <p:sp>
        <p:nvSpPr>
          <p:cNvPr id="7" name="コンテンツ プレースホルダー 5"/>
          <p:cNvSpPr txBox="1">
            <a:spLocks/>
          </p:cNvSpPr>
          <p:nvPr/>
        </p:nvSpPr>
        <p:spPr>
          <a:xfrm>
            <a:off x="332741" y="4634451"/>
            <a:ext cx="9217660" cy="149833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lnSpc>
                <a:spcPct val="120000"/>
              </a:lnSpc>
            </a:pPr>
            <a:r>
              <a:rPr lang="ja-JP" altLang="en-US" sz="2000" dirty="0" smtClean="0"/>
              <a:t>手法 </a:t>
            </a:r>
            <a:r>
              <a:rPr lang="en-US" altLang="ja-JP" sz="2000" dirty="0" smtClean="0"/>
              <a:t>1. </a:t>
            </a:r>
            <a:r>
              <a:rPr lang="ja-JP" altLang="en-US" sz="2000" dirty="0" smtClean="0"/>
              <a:t>持ち込み商用証明書のインストール </a:t>
            </a:r>
            <a:r>
              <a:rPr lang="en-US" altLang="ja-JP" sz="2000" dirty="0" smtClean="0"/>
              <a:t>(</a:t>
            </a:r>
            <a:r>
              <a:rPr lang="ja-JP" altLang="en-US" sz="2000" dirty="0" smtClean="0"/>
              <a:t>「</a:t>
            </a:r>
            <a:r>
              <a:rPr lang="en-US" altLang="ja-JP" sz="2000" dirty="0"/>
              <a:t> HTML5 </a:t>
            </a:r>
            <a:r>
              <a:rPr lang="ja-JP" altLang="en-US" sz="2000" dirty="0"/>
              <a:t>版 </a:t>
            </a:r>
            <a:r>
              <a:rPr lang="en-US" altLang="ja-JP" sz="2000" dirty="0"/>
              <a:t>Web </a:t>
            </a:r>
            <a:r>
              <a:rPr lang="ja-JP" altLang="en-US" sz="2000" dirty="0"/>
              <a:t>クライアント用 </a:t>
            </a:r>
            <a:r>
              <a:rPr lang="en-US" altLang="ja-JP" sz="2000" dirty="0"/>
              <a:t>Web </a:t>
            </a:r>
            <a:r>
              <a:rPr lang="ja-JP" altLang="en-US" sz="2000" dirty="0" smtClean="0"/>
              <a:t>サーバー」 に </a:t>
            </a:r>
            <a:r>
              <a:rPr lang="en-US" altLang="ja-JP" sz="2000" dirty="0" smtClean="0"/>
              <a:t>PEM </a:t>
            </a:r>
            <a:r>
              <a:rPr lang="ja-JP" altLang="en-US" sz="2000" dirty="0" smtClean="0"/>
              <a:t>形式の証明書と秘密鍵ファイルを書き込む</a:t>
            </a:r>
            <a:r>
              <a:rPr lang="en-US" altLang="ja-JP" sz="2000" dirty="0" smtClean="0"/>
              <a:t>)</a:t>
            </a:r>
          </a:p>
          <a:p>
            <a:pPr>
              <a:lnSpc>
                <a:spcPct val="120000"/>
              </a:lnSpc>
            </a:pPr>
            <a:r>
              <a:rPr lang="ja-JP" altLang="en-US" sz="2000" dirty="0" smtClean="0"/>
              <a:t>手法 </a:t>
            </a:r>
            <a:r>
              <a:rPr lang="en-US" altLang="ja-JP" sz="2000" dirty="0" smtClean="0"/>
              <a:t>2. </a:t>
            </a:r>
            <a:r>
              <a:rPr lang="ja-JP" altLang="en-US" sz="2000" dirty="0" smtClean="0"/>
              <a:t>独自に構築する証明書ファイル提供サーバーからの自動更新</a:t>
            </a:r>
            <a:endParaRPr lang="en-US" altLang="ja-JP" sz="2000" dirty="0" smtClean="0"/>
          </a:p>
        </p:txBody>
      </p:sp>
      <p:sp>
        <p:nvSpPr>
          <p:cNvPr id="8" name="テキスト ボックス 7"/>
          <p:cNvSpPr txBox="1"/>
          <p:nvPr/>
        </p:nvSpPr>
        <p:spPr>
          <a:xfrm>
            <a:off x="332741" y="3831021"/>
            <a:ext cx="11545223" cy="646331"/>
          </a:xfrm>
          <a:prstGeom prst="rect">
            <a:avLst/>
          </a:prstGeom>
          <a:noFill/>
        </p:spPr>
        <p:txBody>
          <a:bodyPr wrap="square" rtlCol="0">
            <a:spAutoFit/>
          </a:bodyPr>
          <a:lstStyle/>
          <a:p>
            <a:r>
              <a:rPr kumimoji="1" lang="ja-JP" altLang="en-US" dirty="0" smtClean="0"/>
              <a:t>ドメイン名 </a:t>
            </a:r>
            <a:r>
              <a:rPr kumimoji="1" lang="en-US" altLang="ja-JP" dirty="0" smtClean="0"/>
              <a:t>(DNS </a:t>
            </a:r>
            <a:r>
              <a:rPr kumimoji="1" lang="ja-JP" altLang="en-US" dirty="0" smtClean="0"/>
              <a:t>名</a:t>
            </a:r>
            <a:r>
              <a:rPr kumimoji="1" lang="en-US" altLang="ja-JP" dirty="0" smtClean="0"/>
              <a:t>) </a:t>
            </a:r>
            <a:r>
              <a:rPr kumimoji="1" lang="ja-JP" altLang="en-US" dirty="0" smtClean="0"/>
              <a:t>が決まり、</a:t>
            </a:r>
            <a:r>
              <a:rPr kumimoji="1" lang="en-US" altLang="ja-JP" dirty="0" smtClean="0"/>
              <a:t>SSL </a:t>
            </a:r>
            <a:r>
              <a:rPr kumimoji="1" lang="ja-JP" altLang="en-US" dirty="0" smtClean="0"/>
              <a:t>証明書を運用することになった場合は、以下の </a:t>
            </a:r>
            <a:r>
              <a:rPr kumimoji="1" lang="en-US" altLang="ja-JP" dirty="0" smtClean="0"/>
              <a:t>2 </a:t>
            </a:r>
            <a:r>
              <a:rPr kumimoji="1" lang="ja-JP" altLang="en-US" dirty="0" err="1" smtClean="0"/>
              <a:t>つの</a:t>
            </a:r>
            <a:r>
              <a:rPr kumimoji="1" lang="ja-JP" altLang="en-US" dirty="0" smtClean="0"/>
              <a:t>手法のうち</a:t>
            </a:r>
            <a:r>
              <a:rPr kumimoji="1" lang="ja-JP" altLang="en-US" b="1" u="sng" dirty="0" smtClean="0">
                <a:solidFill>
                  <a:srgbClr val="0000FF"/>
                </a:solidFill>
              </a:rPr>
              <a:t>いずれか </a:t>
            </a:r>
            <a:r>
              <a:rPr kumimoji="1" lang="en-US" altLang="ja-JP" b="1" u="sng" dirty="0" smtClean="0">
                <a:solidFill>
                  <a:srgbClr val="0000FF"/>
                </a:solidFill>
              </a:rPr>
              <a:t>1 </a:t>
            </a:r>
            <a:r>
              <a:rPr kumimoji="1" lang="ja-JP" altLang="en-US" b="1" u="sng" dirty="0" err="1" smtClean="0">
                <a:solidFill>
                  <a:srgbClr val="0000FF"/>
                </a:solidFill>
              </a:rPr>
              <a:t>つ</a:t>
            </a:r>
            <a:r>
              <a:rPr kumimoji="1" lang="ja-JP" altLang="en-US" dirty="0" err="1" smtClean="0"/>
              <a:t>を</a:t>
            </a:r>
            <a:r>
              <a:rPr kumimoji="1" lang="ja-JP" altLang="en-US" dirty="0" smtClean="0"/>
              <a:t>選択することで、</a:t>
            </a:r>
            <a:r>
              <a:rPr lang="en-US" altLang="ja-JP" dirty="0" smtClean="0"/>
              <a:t>SSL </a:t>
            </a:r>
            <a:r>
              <a:rPr lang="ja-JP" altLang="en-US" dirty="0" smtClean="0"/>
              <a:t>証明書を正しく運用することができる</a:t>
            </a:r>
            <a:r>
              <a:rPr kumimoji="1" lang="ja-JP" altLang="en-US" dirty="0" smtClean="0"/>
              <a:t>。いずれも実現は容易である。</a:t>
            </a:r>
            <a:endParaRPr kumimoji="1" lang="ja-JP" altLang="en-US" dirty="0"/>
          </a:p>
        </p:txBody>
      </p:sp>
      <p:sp>
        <p:nvSpPr>
          <p:cNvPr id="9" name="テキスト ボックス 8"/>
          <p:cNvSpPr txBox="1"/>
          <p:nvPr/>
        </p:nvSpPr>
        <p:spPr>
          <a:xfrm>
            <a:off x="9159093" y="4893626"/>
            <a:ext cx="2969846" cy="369332"/>
          </a:xfrm>
          <a:prstGeom prst="rect">
            <a:avLst/>
          </a:prstGeom>
          <a:noFill/>
        </p:spPr>
        <p:txBody>
          <a:bodyPr wrap="square" rtlCol="0">
            <a:spAutoFit/>
          </a:bodyPr>
          <a:lstStyle/>
          <a:p>
            <a:r>
              <a:rPr kumimoji="1" lang="ja-JP" altLang="en-US" dirty="0" smtClean="0">
                <a:solidFill>
                  <a:schemeClr val="accent6">
                    <a:lumMod val="75000"/>
                  </a:schemeClr>
                </a:solidFill>
              </a:rPr>
              <a:t>← 証明書購入費用が発生。</a:t>
            </a:r>
            <a:endParaRPr kumimoji="1" lang="ja-JP" altLang="en-US" dirty="0">
              <a:solidFill>
                <a:schemeClr val="accent6">
                  <a:lumMod val="75000"/>
                </a:schemeClr>
              </a:solidFill>
            </a:endParaRPr>
          </a:p>
        </p:txBody>
      </p:sp>
      <p:sp>
        <p:nvSpPr>
          <p:cNvPr id="10" name="テキスト ボックス 9"/>
          <p:cNvSpPr txBox="1"/>
          <p:nvPr/>
        </p:nvSpPr>
        <p:spPr>
          <a:xfrm>
            <a:off x="7659475" y="5420057"/>
            <a:ext cx="4532525" cy="646331"/>
          </a:xfrm>
          <a:prstGeom prst="rect">
            <a:avLst/>
          </a:prstGeom>
          <a:noFill/>
        </p:spPr>
        <p:txBody>
          <a:bodyPr wrap="square" rtlCol="0">
            <a:spAutoFit/>
          </a:bodyPr>
          <a:lstStyle/>
          <a:p>
            <a:r>
              <a:rPr kumimoji="1" lang="ja-JP" altLang="en-US" dirty="0" smtClean="0">
                <a:solidFill>
                  <a:srgbClr val="0070C0"/>
                </a:solidFill>
              </a:rPr>
              <a:t>← 証明書集中管理サーバーを別に立て、そこから証明書を定期的にダウンロードする手法。</a:t>
            </a:r>
            <a:endParaRPr kumimoji="1" lang="ja-JP" altLang="en-US" dirty="0">
              <a:solidFill>
                <a:srgbClr val="0070C0"/>
              </a:solidFill>
            </a:endParaRPr>
          </a:p>
        </p:txBody>
      </p:sp>
    </p:spTree>
    <p:extLst>
      <p:ext uri="{BB962C8B-B14F-4D97-AF65-F5344CB8AC3E}">
        <p14:creationId xmlns:p14="http://schemas.microsoft.com/office/powerpoint/2010/main" val="272647342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81</a:t>
            </a:fld>
            <a:endParaRPr kumimoji="1" lang="ja-JP" altLang="en-US" dirty="0"/>
          </a:p>
        </p:txBody>
      </p:sp>
      <p:sp>
        <p:nvSpPr>
          <p:cNvPr id="6" name="タイトル 5"/>
          <p:cNvSpPr>
            <a:spLocks noGrp="1"/>
          </p:cNvSpPr>
          <p:nvPr>
            <p:ph type="title"/>
          </p:nvPr>
        </p:nvSpPr>
        <p:spPr>
          <a:xfrm>
            <a:off x="332741" y="591561"/>
            <a:ext cx="10046989" cy="683490"/>
          </a:xfrm>
        </p:spPr>
        <p:txBody>
          <a:bodyPr>
            <a:noAutofit/>
          </a:bodyPr>
          <a:lstStyle/>
          <a:p>
            <a:r>
              <a:rPr kumimoji="1" lang="en-US" altLang="ja-JP" sz="2400" dirty="0" smtClean="0"/>
              <a:t>(</a:t>
            </a:r>
            <a:r>
              <a:rPr kumimoji="1" lang="ja-JP" altLang="en-US" sz="2400" dirty="0" smtClean="0"/>
              <a:t>各手法の共通注意事項</a:t>
            </a:r>
            <a:r>
              <a:rPr kumimoji="1" lang="en-US" altLang="ja-JP" sz="2400" dirty="0" smtClean="0"/>
              <a:t>)</a:t>
            </a:r>
            <a:br>
              <a:rPr kumimoji="1" lang="en-US" altLang="ja-JP" sz="2400" dirty="0" smtClean="0"/>
            </a:br>
            <a:r>
              <a:rPr kumimoji="1" lang="en-US" altLang="ja-JP" sz="2400" dirty="0" smtClean="0"/>
              <a:t>HTML5 </a:t>
            </a:r>
            <a:r>
              <a:rPr kumimoji="1" lang="ja-JP" altLang="en-US" sz="2400" dirty="0" smtClean="0"/>
              <a:t>版 </a:t>
            </a:r>
            <a:r>
              <a:rPr kumimoji="1" lang="en-US" altLang="ja-JP" sz="2400" dirty="0" smtClean="0"/>
              <a:t>Web </a:t>
            </a:r>
            <a:r>
              <a:rPr kumimoji="1" lang="ja-JP" altLang="en-US" sz="2400" dirty="0" smtClean="0"/>
              <a:t>クライアント用 </a:t>
            </a:r>
            <a:r>
              <a:rPr kumimoji="1" lang="en-US" altLang="ja-JP" sz="2400" dirty="0" smtClean="0"/>
              <a:t>Web </a:t>
            </a:r>
            <a:r>
              <a:rPr kumimoji="1" lang="ja-JP" altLang="en-US" sz="2400" dirty="0" smtClean="0"/>
              <a:t>サーバーの </a:t>
            </a:r>
            <a:r>
              <a:rPr kumimoji="1" lang="en-US" altLang="ja-JP" sz="2400" dirty="0" smtClean="0"/>
              <a:t>URL </a:t>
            </a:r>
            <a:r>
              <a:rPr kumimoji="1" lang="ja-JP" altLang="en-US" sz="2400" dirty="0" smtClean="0"/>
              <a:t>に含まれる </a:t>
            </a:r>
            <a:r>
              <a:rPr kumimoji="1" lang="en-US" altLang="ja-JP" sz="2400" dirty="0" smtClean="0"/>
              <a:t>DNS FQDN </a:t>
            </a:r>
            <a:r>
              <a:rPr kumimoji="1" lang="ja-JP" altLang="en-US" sz="2400" dirty="0" smtClean="0"/>
              <a:t>名は、</a:t>
            </a:r>
            <a:r>
              <a:rPr kumimoji="1" lang="en-US" altLang="ja-JP" sz="2400" dirty="0" smtClean="0"/>
              <a:t>SSL </a:t>
            </a:r>
            <a:r>
              <a:rPr kumimoji="1" lang="ja-JP" altLang="en-US" sz="2400" dirty="0" smtClean="0"/>
              <a:t>証明書検証に成功するためには、特定の文字列を含む必要がある。</a:t>
            </a:r>
            <a:endParaRPr kumimoji="1" lang="ja-JP" altLang="en-US" sz="2400" dirty="0"/>
          </a:p>
        </p:txBody>
      </p:sp>
      <p:sp>
        <p:nvSpPr>
          <p:cNvPr id="5" name="テキスト ボックス 4"/>
          <p:cNvSpPr txBox="1"/>
          <p:nvPr/>
        </p:nvSpPr>
        <p:spPr>
          <a:xfrm>
            <a:off x="433479" y="1609533"/>
            <a:ext cx="11298738" cy="2862322"/>
          </a:xfrm>
          <a:prstGeom prst="rect">
            <a:avLst/>
          </a:prstGeom>
          <a:solidFill>
            <a:srgbClr val="FFFFCC"/>
          </a:solidFill>
          <a:ln>
            <a:solidFill>
              <a:schemeClr val="tx1"/>
            </a:solidFill>
          </a:ln>
        </p:spPr>
        <p:txBody>
          <a:bodyPr wrap="square" rtlCol="0">
            <a:spAutoFit/>
          </a:bodyPr>
          <a:lstStyle/>
          <a:p>
            <a:r>
              <a:rPr lang="en-US" altLang="ja-JP" sz="1200" dirty="0"/>
              <a:t>HTML5 </a:t>
            </a:r>
            <a:r>
              <a:rPr lang="ja-JP" altLang="en-US" sz="1200" dirty="0"/>
              <a:t>版 </a:t>
            </a:r>
            <a:r>
              <a:rPr lang="en-US" altLang="ja-JP" sz="1200" dirty="0"/>
              <a:t>Web </a:t>
            </a:r>
            <a:r>
              <a:rPr lang="ja-JP" altLang="en-US" sz="1200" dirty="0"/>
              <a:t>クライアント用 </a:t>
            </a:r>
            <a:r>
              <a:rPr lang="en-US" altLang="ja-JP" sz="1200" dirty="0"/>
              <a:t>Web </a:t>
            </a:r>
            <a:r>
              <a:rPr lang="ja-JP" altLang="en-US" sz="1200" dirty="0"/>
              <a:t>サーバーの </a:t>
            </a:r>
            <a:r>
              <a:rPr lang="en-US" altLang="ja-JP" sz="1200" dirty="0"/>
              <a:t>URL </a:t>
            </a:r>
            <a:r>
              <a:rPr lang="ja-JP" altLang="en-US" sz="1200" dirty="0"/>
              <a:t>に含まれる </a:t>
            </a:r>
            <a:r>
              <a:rPr lang="en-US" altLang="ja-JP" sz="1200" dirty="0"/>
              <a:t>DNS FQDN </a:t>
            </a:r>
            <a:r>
              <a:rPr lang="ja-JP" altLang="en-US" sz="1200" dirty="0"/>
              <a:t>名は、</a:t>
            </a:r>
            <a:r>
              <a:rPr lang="en-US" altLang="ja-JP" sz="1200" dirty="0"/>
              <a:t>SSL </a:t>
            </a:r>
            <a:r>
              <a:rPr lang="ja-JP" altLang="en-US" sz="1200" dirty="0"/>
              <a:t>証明書検証に成功するためには、特定の文字列を含む必要がある</a:t>
            </a:r>
            <a:r>
              <a:rPr lang="ja-JP" altLang="en-US" sz="1200" dirty="0" smtClean="0"/>
              <a:t>。</a:t>
            </a:r>
            <a:endParaRPr lang="en-US" altLang="ja-JP" sz="1200" dirty="0" smtClean="0"/>
          </a:p>
          <a:p>
            <a:endParaRPr lang="en-US" altLang="ja-JP" sz="1200" dirty="0"/>
          </a:p>
          <a:p>
            <a:r>
              <a:rPr lang="ja-JP" altLang="en-US" sz="1200" dirty="0" smtClean="0"/>
              <a:t>本来、</a:t>
            </a:r>
            <a:r>
              <a:rPr lang="en-US" altLang="ja-JP" sz="1200" b="1" dirty="0" smtClean="0">
                <a:solidFill>
                  <a:srgbClr val="FF0000"/>
                </a:solidFill>
              </a:rPr>
              <a:t>https://abc.example.org/</a:t>
            </a:r>
            <a:r>
              <a:rPr lang="en-US" altLang="ja-JP" sz="1200" dirty="0" smtClean="0"/>
              <a:t> </a:t>
            </a:r>
            <a:r>
              <a:rPr lang="ja-JP" altLang="en-US" sz="1200" dirty="0" smtClean="0"/>
              <a:t>という</a:t>
            </a:r>
            <a:r>
              <a:rPr lang="en-US" altLang="ja-JP" sz="1200" dirty="0" smtClean="0"/>
              <a:t>URL </a:t>
            </a:r>
            <a:r>
              <a:rPr lang="ja-JP" altLang="en-US" sz="1200" dirty="0" smtClean="0"/>
              <a:t>のホスト名 </a:t>
            </a:r>
            <a:r>
              <a:rPr lang="en-US" altLang="ja-JP" sz="1200" dirty="0" smtClean="0"/>
              <a:t>(DNS FQDN) </a:t>
            </a:r>
            <a:r>
              <a:rPr lang="en-US" altLang="ja-JP" sz="1200" dirty="0" smtClean="0"/>
              <a:t>(</a:t>
            </a:r>
            <a:r>
              <a:rPr lang="ja-JP" altLang="en-US" sz="1200" dirty="0" smtClean="0"/>
              <a:t>例</a:t>
            </a:r>
            <a:r>
              <a:rPr lang="en-US" altLang="ja-JP" sz="1200" dirty="0" smtClean="0"/>
              <a:t>: </a:t>
            </a:r>
            <a:r>
              <a:rPr lang="en-US" altLang="ja-JP" sz="1200" b="1" dirty="0">
                <a:solidFill>
                  <a:srgbClr val="FF0000"/>
                </a:solidFill>
              </a:rPr>
              <a:t>abc.example.org</a:t>
            </a:r>
            <a:r>
              <a:rPr lang="en-US" altLang="ja-JP" sz="1200" dirty="0" smtClean="0"/>
              <a:t>) </a:t>
            </a:r>
            <a:r>
              <a:rPr lang="ja-JP" altLang="en-US" sz="1200" dirty="0" smtClean="0"/>
              <a:t>の部分</a:t>
            </a:r>
            <a:r>
              <a:rPr lang="ja-JP" altLang="en-US" sz="1200" dirty="0" smtClean="0"/>
              <a:t>は、利用可能な任意のものを使用できる。しかしながら、スタンドアロン版においては、中継ゲートウェイが </a:t>
            </a:r>
            <a:r>
              <a:rPr lang="en-US" altLang="ja-JP" sz="1200" dirty="0" smtClean="0"/>
              <a:t>HTML5 </a:t>
            </a:r>
            <a:r>
              <a:rPr lang="ja-JP" altLang="en-US" sz="1200" dirty="0" smtClean="0"/>
              <a:t>版 </a:t>
            </a:r>
            <a:r>
              <a:rPr lang="en-US" altLang="ja-JP" sz="1200" dirty="0" smtClean="0"/>
              <a:t>Web </a:t>
            </a:r>
            <a:r>
              <a:rPr lang="ja-JP" altLang="en-US" sz="1200" dirty="0" smtClean="0"/>
              <a:t>クライアント用 </a:t>
            </a:r>
            <a:r>
              <a:rPr lang="en-US" altLang="ja-JP" sz="1200" dirty="0" smtClean="0"/>
              <a:t>Web </a:t>
            </a:r>
            <a:r>
              <a:rPr lang="ja-JP" altLang="en-US" sz="1200" dirty="0" smtClean="0"/>
              <a:t>サーバーに対するリバースプロキシも兼ねているため</a:t>
            </a:r>
            <a:r>
              <a:rPr lang="ja-JP" altLang="en-US" sz="1200" dirty="0"/>
              <a:t>、 </a:t>
            </a:r>
            <a:r>
              <a:rPr lang="en-US" altLang="ja-JP" sz="1200" dirty="0"/>
              <a:t>HTML5 </a:t>
            </a:r>
            <a:r>
              <a:rPr lang="ja-JP" altLang="en-US" sz="1200" dirty="0"/>
              <a:t>版 </a:t>
            </a:r>
            <a:r>
              <a:rPr lang="en-US" altLang="ja-JP" sz="1200" dirty="0"/>
              <a:t>Web </a:t>
            </a:r>
            <a:r>
              <a:rPr lang="ja-JP" altLang="en-US" sz="1200" dirty="0"/>
              <a:t>クライアント用 </a:t>
            </a:r>
            <a:r>
              <a:rPr lang="en-US" altLang="ja-JP" sz="1200" dirty="0"/>
              <a:t>Web </a:t>
            </a:r>
            <a:r>
              <a:rPr lang="ja-JP" altLang="en-US" sz="1200" dirty="0"/>
              <a:t>サーバーの </a:t>
            </a:r>
            <a:r>
              <a:rPr lang="en-US" altLang="ja-JP" sz="1200" dirty="0" smtClean="0"/>
              <a:t>URL </a:t>
            </a:r>
            <a:r>
              <a:rPr lang="ja-JP" altLang="en-US" sz="1200" dirty="0" smtClean="0"/>
              <a:t>と</a:t>
            </a:r>
            <a:r>
              <a:rPr lang="ja-JP" altLang="en-US" sz="1200" dirty="0" smtClean="0"/>
              <a:t>しては、</a:t>
            </a:r>
            <a:r>
              <a:rPr lang="en-US" altLang="ja-JP" sz="1200" dirty="0" smtClean="0"/>
              <a:t>HTML5 </a:t>
            </a:r>
            <a:r>
              <a:rPr lang="ja-JP" altLang="en-US" sz="1200" dirty="0"/>
              <a:t>版 </a:t>
            </a:r>
            <a:r>
              <a:rPr lang="en-US" altLang="ja-JP" sz="1200" dirty="0"/>
              <a:t>Web </a:t>
            </a:r>
            <a:r>
              <a:rPr lang="ja-JP" altLang="en-US" sz="1200" dirty="0"/>
              <a:t>クライアント用 </a:t>
            </a:r>
            <a:r>
              <a:rPr lang="en-US" altLang="ja-JP" sz="1200" dirty="0"/>
              <a:t>Web </a:t>
            </a:r>
            <a:r>
              <a:rPr lang="ja-JP" altLang="en-US" sz="1200" dirty="0" smtClean="0"/>
              <a:t>サーバーに対するアクセスであると認識される </a:t>
            </a:r>
            <a:r>
              <a:rPr lang="en-US" altLang="ja-JP" sz="1200" dirty="0" smtClean="0"/>
              <a:t>DNS FQDN </a:t>
            </a:r>
            <a:r>
              <a:rPr lang="ja-JP" altLang="en-US" sz="1200" dirty="0" smtClean="0"/>
              <a:t>名は使用</a:t>
            </a:r>
            <a:r>
              <a:rPr lang="ja-JP" altLang="en-US" sz="1200" dirty="0" smtClean="0"/>
              <a:t>する必要がある。</a:t>
            </a:r>
            <a:r>
              <a:rPr lang="ja-JP" altLang="en-US" sz="1200" dirty="0" smtClean="0"/>
              <a:t>具体的には、ドット </a:t>
            </a:r>
            <a:r>
              <a:rPr lang="en-US" altLang="ja-JP" sz="1200" dirty="0" smtClean="0"/>
              <a:t>(.) </a:t>
            </a:r>
            <a:r>
              <a:rPr lang="ja-JP" altLang="en-US" sz="1200" dirty="0" smtClean="0"/>
              <a:t>で区切られた </a:t>
            </a:r>
            <a:r>
              <a:rPr lang="en-US" altLang="ja-JP" sz="1200" dirty="0" smtClean="0"/>
              <a:t>1 </a:t>
            </a:r>
            <a:r>
              <a:rPr lang="ja-JP" altLang="en-US" sz="1200" dirty="0" smtClean="0"/>
              <a:t>個目 </a:t>
            </a:r>
            <a:r>
              <a:rPr lang="en-US" altLang="ja-JP" sz="1200" dirty="0" smtClean="0"/>
              <a:t>(</a:t>
            </a:r>
            <a:r>
              <a:rPr lang="ja-JP" altLang="en-US" sz="1200" dirty="0" smtClean="0"/>
              <a:t>先頭</a:t>
            </a:r>
            <a:r>
              <a:rPr lang="en-US" altLang="ja-JP" sz="1200" dirty="0" smtClean="0"/>
              <a:t>) </a:t>
            </a:r>
            <a:r>
              <a:rPr lang="ja-JP" altLang="en-US" sz="1200" dirty="0" smtClean="0"/>
              <a:t>のラベル文字列が</a:t>
            </a:r>
          </a:p>
          <a:p>
            <a:pPr marL="285750" indent="-285750">
              <a:buFont typeface="Arial" panose="020B0604020202020204" pitchFamily="34" charset="0"/>
              <a:buChar char="•"/>
            </a:pPr>
            <a:r>
              <a:rPr lang="en-US" altLang="ja-JP" sz="1200" dirty="0" smtClean="0">
                <a:solidFill>
                  <a:schemeClr val="accent2">
                    <a:lumMod val="50000"/>
                  </a:schemeClr>
                </a:solidFill>
              </a:rPr>
              <a:t>"</a:t>
            </a:r>
            <a:r>
              <a:rPr lang="en-US" altLang="ja-JP" sz="1200" dirty="0" err="1" smtClean="0">
                <a:solidFill>
                  <a:schemeClr val="accent2">
                    <a:lumMod val="50000"/>
                  </a:schemeClr>
                </a:solidFill>
              </a:rPr>
              <a:t>webapp</a:t>
            </a:r>
            <a:r>
              <a:rPr lang="en-US" altLang="ja-JP" sz="1200" dirty="0" smtClean="0">
                <a:solidFill>
                  <a:schemeClr val="accent2">
                    <a:lumMod val="50000"/>
                  </a:schemeClr>
                </a:solidFill>
              </a:rPr>
              <a:t>-", "app-", "web-", "login-", "telework-", "www" </a:t>
            </a:r>
            <a:r>
              <a:rPr lang="ja-JP" altLang="en-US" sz="1200" dirty="0" smtClean="0">
                <a:solidFill>
                  <a:schemeClr val="accent2">
                    <a:lumMod val="50000"/>
                  </a:schemeClr>
                </a:solidFill>
              </a:rPr>
              <a:t>のいずれかの文字列で始まる</a:t>
            </a:r>
            <a:endParaRPr lang="en-US" altLang="ja-JP" sz="1200" dirty="0" smtClean="0">
              <a:solidFill>
                <a:schemeClr val="accent2">
                  <a:lumMod val="50000"/>
                </a:schemeClr>
              </a:solidFill>
            </a:endParaRPr>
          </a:p>
          <a:p>
            <a:pPr marL="285750" indent="-285750">
              <a:buFont typeface="Arial" panose="020B0604020202020204" pitchFamily="34" charset="0"/>
              <a:buChar char="•"/>
            </a:pPr>
            <a:r>
              <a:rPr kumimoji="1" lang="en-US" altLang="ja-JP" sz="1200" dirty="0" smtClean="0">
                <a:solidFill>
                  <a:schemeClr val="accent2">
                    <a:lumMod val="50000"/>
                  </a:schemeClr>
                </a:solidFill>
              </a:rPr>
              <a:t>"-</a:t>
            </a:r>
            <a:r>
              <a:rPr kumimoji="1" lang="en-US" altLang="ja-JP" sz="1200" dirty="0" err="1" smtClean="0">
                <a:solidFill>
                  <a:schemeClr val="accent2">
                    <a:lumMod val="50000"/>
                  </a:schemeClr>
                </a:solidFill>
              </a:rPr>
              <a:t>webapp</a:t>
            </a:r>
            <a:r>
              <a:rPr kumimoji="1" lang="en-US" altLang="ja-JP" sz="1200" dirty="0" smtClean="0">
                <a:solidFill>
                  <a:schemeClr val="accent2">
                    <a:lumMod val="50000"/>
                  </a:schemeClr>
                </a:solidFill>
              </a:rPr>
              <a:t>", "-app", "-web", "-login", "-telework" </a:t>
            </a:r>
            <a:r>
              <a:rPr kumimoji="1" lang="ja-JP" altLang="en-US" sz="1200" dirty="0" smtClean="0">
                <a:solidFill>
                  <a:schemeClr val="accent2">
                    <a:lumMod val="50000"/>
                  </a:schemeClr>
                </a:solidFill>
              </a:rPr>
              <a:t>のいずれかの文字列で終わる</a:t>
            </a:r>
            <a:endParaRPr kumimoji="1" lang="en-US" altLang="ja-JP" sz="1200" dirty="0" smtClean="0">
              <a:solidFill>
                <a:schemeClr val="accent2">
                  <a:lumMod val="50000"/>
                </a:schemeClr>
              </a:solidFill>
            </a:endParaRPr>
          </a:p>
          <a:p>
            <a:r>
              <a:rPr kumimoji="1" lang="ja-JP" altLang="en-US" sz="1200" dirty="0" smtClean="0"/>
              <a:t>のいずれかの条件に一致する </a:t>
            </a:r>
            <a:r>
              <a:rPr kumimoji="1" lang="en-US" altLang="ja-JP" sz="1200" dirty="0" smtClean="0"/>
              <a:t>DNS FQDN</a:t>
            </a:r>
            <a:r>
              <a:rPr kumimoji="1" lang="ja-JP" altLang="en-US" sz="1200" dirty="0" smtClean="0"/>
              <a:t> </a:t>
            </a:r>
            <a:r>
              <a:rPr kumimoji="1" lang="ja-JP" altLang="en-US" sz="1200" dirty="0" smtClean="0"/>
              <a:t>名を使用する必要がある。</a:t>
            </a:r>
            <a:endParaRPr kumimoji="1" lang="en-US" altLang="ja-JP" sz="1200" dirty="0" smtClean="0"/>
          </a:p>
          <a:p>
            <a:r>
              <a:rPr kumimoji="1" lang="en-US" altLang="ja-JP" sz="1200" dirty="0" smtClean="0"/>
              <a:t>(</a:t>
            </a:r>
            <a:r>
              <a:rPr kumimoji="1" lang="ja-JP" altLang="en-US" sz="1200" dirty="0" smtClean="0"/>
              <a:t>例</a:t>
            </a:r>
            <a:r>
              <a:rPr kumimoji="1" lang="en-US" altLang="ja-JP" sz="1200" dirty="0" smtClean="0"/>
              <a:t>: https</a:t>
            </a:r>
            <a:r>
              <a:rPr kumimoji="1" lang="en-US" altLang="ja-JP" sz="1200" dirty="0" smtClean="0"/>
              <a:t>://</a:t>
            </a:r>
            <a:r>
              <a:rPr kumimoji="1" lang="en-US" altLang="ja-JP" sz="1200" b="1" dirty="0" smtClean="0">
                <a:solidFill>
                  <a:srgbClr val="FF0000"/>
                </a:solidFill>
              </a:rPr>
              <a:t>telework-soumu1</a:t>
            </a:r>
            <a:r>
              <a:rPr kumimoji="1" lang="en-US" altLang="ja-JP" sz="1200" dirty="0" smtClean="0"/>
              <a:t>.example.org</a:t>
            </a:r>
            <a:r>
              <a:rPr kumimoji="1" lang="en-US" altLang="ja-JP" sz="1200" dirty="0" smtClean="0"/>
              <a:t>/ </a:t>
            </a:r>
            <a:r>
              <a:rPr kumimoji="1" lang="ja-JP" altLang="en-US" sz="1200" dirty="0" smtClean="0"/>
              <a:t>は、第一ラベルが </a:t>
            </a:r>
            <a:r>
              <a:rPr kumimoji="1" lang="en-US" altLang="ja-JP" sz="1200" dirty="0" smtClean="0"/>
              <a:t>"telework-" </a:t>
            </a:r>
            <a:r>
              <a:rPr kumimoji="1" lang="ja-JP" altLang="en-US" sz="1200" dirty="0" smtClean="0"/>
              <a:t>で始まるため、</a:t>
            </a:r>
            <a:r>
              <a:rPr lang="en-US" altLang="ja-JP" sz="1200" dirty="0"/>
              <a:t> </a:t>
            </a:r>
            <a:r>
              <a:rPr lang="ja-JP" altLang="en-US" sz="1200" dirty="0" smtClean="0"/>
              <a:t>上記条件に一致する。そのため、</a:t>
            </a:r>
            <a:r>
              <a:rPr lang="en-US" altLang="ja-JP" sz="1200" dirty="0" smtClean="0"/>
              <a:t>HTML5 </a:t>
            </a:r>
            <a:r>
              <a:rPr lang="ja-JP" altLang="en-US" sz="1200" dirty="0"/>
              <a:t>版 </a:t>
            </a:r>
            <a:r>
              <a:rPr lang="en-US" altLang="ja-JP" sz="1200" dirty="0"/>
              <a:t>Web </a:t>
            </a:r>
            <a:r>
              <a:rPr lang="ja-JP" altLang="en-US" sz="1200" dirty="0"/>
              <a:t>クライアント用 </a:t>
            </a:r>
            <a:r>
              <a:rPr lang="en-US" altLang="ja-JP" sz="1200" dirty="0"/>
              <a:t>Web </a:t>
            </a:r>
            <a:r>
              <a:rPr lang="ja-JP" altLang="en-US" sz="1200" dirty="0"/>
              <a:t>サーバーに対するアクセスであると</a:t>
            </a:r>
            <a:r>
              <a:rPr lang="ja-JP" altLang="en-US" sz="1200" dirty="0" smtClean="0"/>
              <a:t>認識されるため、</a:t>
            </a:r>
            <a:r>
              <a:rPr lang="ja-JP" altLang="en-US" sz="1200" dirty="0" smtClean="0"/>
              <a:t>使用</a:t>
            </a:r>
            <a:r>
              <a:rPr lang="ja-JP" altLang="en-US" sz="1200" dirty="0" smtClean="0"/>
              <a:t>できる。</a:t>
            </a:r>
            <a:r>
              <a:rPr lang="en-US" altLang="ja-JP" sz="1200" dirty="0" smtClean="0"/>
              <a:t>)</a:t>
            </a:r>
            <a:endParaRPr lang="en-US" altLang="ja-JP" sz="1200" dirty="0" smtClean="0"/>
          </a:p>
          <a:p>
            <a:endParaRPr lang="en-US" altLang="ja-JP" sz="1200" dirty="0" smtClean="0"/>
          </a:p>
          <a:p>
            <a:r>
              <a:rPr kumimoji="1" lang="ja-JP" altLang="en-US" sz="1200" dirty="0" smtClean="0"/>
              <a:t>なお、上記の </a:t>
            </a:r>
            <a:r>
              <a:rPr kumimoji="1" lang="en-US" altLang="ja-JP" sz="1200" dirty="0" smtClean="0"/>
              <a:t>FQDN </a:t>
            </a:r>
            <a:r>
              <a:rPr kumimoji="1" lang="ja-JP" altLang="en-US" sz="1200" dirty="0" smtClean="0"/>
              <a:t>名の規則は、デフォルトの規則であり、中継ゲートウェイのビルド前において、ソースコード中の以下に該当するテキストを編集することにより、構築者によって自由にカスタマイズすることも可能である</a:t>
            </a:r>
            <a:r>
              <a:rPr kumimoji="1" lang="ja-JP" altLang="en-US" sz="1200" dirty="0" smtClean="0"/>
              <a:t>。上記の条件に一致しない </a:t>
            </a:r>
            <a:r>
              <a:rPr lang="en-US" altLang="ja-JP" sz="1200" dirty="0" smtClean="0"/>
              <a:t>DNS FQDN </a:t>
            </a:r>
            <a:r>
              <a:rPr lang="ja-JP" altLang="en-US" sz="1200" dirty="0" smtClean="0"/>
              <a:t>を含む </a:t>
            </a:r>
            <a:r>
              <a:rPr lang="en-US" altLang="ja-JP" sz="1200" dirty="0" smtClean="0"/>
              <a:t>https:// </a:t>
            </a:r>
            <a:r>
              <a:rPr lang="ja-JP" altLang="en-US" sz="1200" dirty="0" smtClean="0"/>
              <a:t>の </a:t>
            </a:r>
            <a:r>
              <a:rPr lang="en-US" altLang="ja-JP" sz="1200" dirty="0" smtClean="0"/>
              <a:t>URL </a:t>
            </a:r>
            <a:r>
              <a:rPr lang="ja-JP" altLang="en-US" sz="1200" dirty="0" smtClean="0"/>
              <a:t>を利用したい場合は、これらの部分の条件定義を編集すればよい。</a:t>
            </a:r>
            <a:endParaRPr kumimoji="1" lang="en-US" altLang="ja-JP" sz="1200" dirty="0" smtClean="0"/>
          </a:p>
          <a:p>
            <a:pPr marL="171450" indent="-171450">
              <a:buFont typeface="Arial" panose="020B0604020202020204" pitchFamily="34" charset="0"/>
              <a:buChar char="•"/>
            </a:pPr>
            <a:r>
              <a:rPr lang="en-US" altLang="ja-JP" sz="1200" u="sng" dirty="0">
                <a:solidFill>
                  <a:srgbClr val="0000FF"/>
                </a:solidFill>
              </a:rPr>
              <a:t>https://github.com/IPA-CyberLab/IPA-DN-Ultra/blob/e45c645d8d9b53c52b2f611fb835ce2e2f18a7d6/src/Cedar/WtGate.c#L3173</a:t>
            </a:r>
          </a:p>
          <a:p>
            <a:pPr marL="171450" indent="-171450">
              <a:buFont typeface="Arial" panose="020B0604020202020204" pitchFamily="34" charset="0"/>
              <a:buChar char="•"/>
            </a:pPr>
            <a:r>
              <a:rPr lang="en-US" altLang="ja-JP" sz="1200" u="sng" dirty="0">
                <a:solidFill>
                  <a:srgbClr val="0000FF"/>
                </a:solidFill>
              </a:rPr>
              <a:t>https://</a:t>
            </a:r>
            <a:r>
              <a:rPr lang="en-US" altLang="ja-JP" sz="1200" u="sng" dirty="0" smtClean="0">
                <a:solidFill>
                  <a:srgbClr val="0000FF"/>
                </a:solidFill>
              </a:rPr>
              <a:t>github.com/IPA-CyberLab/IPA-DN-Ultra/blob/e45c645d8d9b53c52b2f611fb835ce2e2f18a7d6/src/Cedar/Wide.h#L98</a:t>
            </a:r>
            <a:endParaRPr lang="en-US" altLang="ja-JP" sz="1200" u="sng" dirty="0">
              <a:solidFill>
                <a:srgbClr val="0000FF"/>
              </a:solidFill>
            </a:endParaRPr>
          </a:p>
        </p:txBody>
      </p:sp>
      <p:sp>
        <p:nvSpPr>
          <p:cNvPr id="8" name="テキスト ボックス 7"/>
          <p:cNvSpPr txBox="1"/>
          <p:nvPr/>
        </p:nvSpPr>
        <p:spPr>
          <a:xfrm>
            <a:off x="1263112" y="4650422"/>
            <a:ext cx="10368366" cy="2031325"/>
          </a:xfrm>
          <a:prstGeom prst="rect">
            <a:avLst/>
          </a:prstGeom>
          <a:solidFill>
            <a:schemeClr val="accent5">
              <a:lumMod val="20000"/>
              <a:lumOff val="80000"/>
            </a:schemeClr>
          </a:solidFill>
        </p:spPr>
        <p:txBody>
          <a:bodyPr wrap="square" rtlCol="0">
            <a:spAutoFit/>
          </a:bodyPr>
          <a:lstStyle/>
          <a:p>
            <a:pPr marL="285750" indent="-285750">
              <a:buFont typeface="Arial" panose="020B0604020202020204" pitchFamily="34" charset="0"/>
              <a:buChar char="•"/>
            </a:pPr>
            <a:r>
              <a:rPr kumimoji="1" lang="ja-JP" altLang="en-US" sz="1400" dirty="0" smtClean="0"/>
              <a:t>したがって、スタンドアロン版の </a:t>
            </a:r>
            <a:r>
              <a:rPr lang="en-US" altLang="ja-JP" sz="1400" dirty="0" smtClean="0"/>
              <a:t>HTML5 </a:t>
            </a:r>
            <a:r>
              <a:rPr lang="ja-JP" altLang="en-US" sz="1400" dirty="0" smtClean="0"/>
              <a:t>版 </a:t>
            </a:r>
            <a:r>
              <a:rPr lang="en-US" altLang="ja-JP" sz="1400" dirty="0" smtClean="0"/>
              <a:t>Web </a:t>
            </a:r>
            <a:r>
              <a:rPr lang="ja-JP" altLang="en-US" sz="1400" dirty="0" smtClean="0"/>
              <a:t>クライアント用 </a:t>
            </a:r>
            <a:r>
              <a:rPr lang="en-US" altLang="ja-JP" sz="1400" dirty="0" smtClean="0"/>
              <a:t>Web </a:t>
            </a:r>
            <a:r>
              <a:rPr lang="ja-JP" altLang="en-US" sz="1400" dirty="0" smtClean="0"/>
              <a:t>サーバーを運用する場合で、ユーザーに対して </a:t>
            </a:r>
            <a:r>
              <a:rPr lang="en-US" altLang="ja-JP" sz="1400" dirty="0" smtClean="0"/>
              <a:t>DNS FQDN </a:t>
            </a:r>
            <a:r>
              <a:rPr lang="ja-JP" altLang="en-US" sz="1400" dirty="0" smtClean="0"/>
              <a:t>を含んだ </a:t>
            </a:r>
            <a:r>
              <a:rPr lang="en-US" altLang="ja-JP" sz="1400" dirty="0" smtClean="0"/>
              <a:t>URL </a:t>
            </a:r>
            <a:r>
              <a:rPr lang="ja-JP" altLang="en-US" sz="1400" dirty="0" smtClean="0"/>
              <a:t>を用いてアクセス方法を周知する場合は、その </a:t>
            </a:r>
            <a:r>
              <a:rPr lang="en-US" altLang="ja-JP" sz="1400" dirty="0" smtClean="0"/>
              <a:t>DNS FQDN </a:t>
            </a:r>
            <a:r>
              <a:rPr lang="ja-JP" altLang="en-US" sz="1400" dirty="0" smtClean="0"/>
              <a:t>部分は、上記の条件に一致する文字列を選択する必要がある。このようにして </a:t>
            </a:r>
            <a:r>
              <a:rPr lang="en-US" altLang="ja-JP" sz="1400" dirty="0" smtClean="0"/>
              <a:t>DNS FQDN </a:t>
            </a:r>
            <a:r>
              <a:rPr lang="ja-JP" altLang="en-US" sz="1400" dirty="0" smtClean="0"/>
              <a:t>名を決定した後に、自組織の </a:t>
            </a:r>
            <a:r>
              <a:rPr lang="en-US" altLang="ja-JP" sz="1400" dirty="0" smtClean="0"/>
              <a:t>DNS </a:t>
            </a:r>
            <a:r>
              <a:rPr lang="ja-JP" altLang="en-US" sz="1400" dirty="0" smtClean="0"/>
              <a:t>サーバーに対してそのホスト名を登録するとともに、そのホスト名に対応する有効な </a:t>
            </a:r>
            <a:r>
              <a:rPr lang="en-US" altLang="ja-JP" sz="1400" dirty="0" smtClean="0"/>
              <a:t>SSL </a:t>
            </a:r>
            <a:r>
              <a:rPr lang="ja-JP" altLang="en-US" sz="1400" dirty="0" smtClean="0"/>
              <a:t>証明書を取得または自動更新するために、手法 </a:t>
            </a:r>
            <a:r>
              <a:rPr lang="en-US" altLang="ja-JP" sz="1400" dirty="0" smtClean="0"/>
              <a:t>1 </a:t>
            </a:r>
            <a:r>
              <a:rPr lang="ja-JP" altLang="en-US" sz="1400" dirty="0" smtClean="0"/>
              <a:t>または手法 </a:t>
            </a:r>
            <a:r>
              <a:rPr lang="en-US" altLang="ja-JP" sz="1400" dirty="0" smtClean="0"/>
              <a:t>2 </a:t>
            </a:r>
            <a:r>
              <a:rPr lang="ja-JP" altLang="en-US" sz="1400" dirty="0" smtClean="0"/>
              <a:t>を利用するとよい。</a:t>
            </a:r>
            <a:endParaRPr lang="en-US" altLang="ja-JP" sz="1400" dirty="0" smtClean="0"/>
          </a:p>
          <a:p>
            <a:pPr marL="285750" indent="-285750">
              <a:buFont typeface="Arial" panose="020B0604020202020204" pitchFamily="34" charset="0"/>
              <a:buChar char="•"/>
            </a:pPr>
            <a:r>
              <a:rPr kumimoji="1" lang="ja-JP" altLang="en-US" sz="1400" dirty="0" smtClean="0"/>
              <a:t>なお、上記規則に一致していない </a:t>
            </a:r>
            <a:r>
              <a:rPr lang="en-US" altLang="ja-JP" sz="1400" dirty="0" smtClean="0"/>
              <a:t>DNS FQDN </a:t>
            </a:r>
            <a:r>
              <a:rPr lang="ja-JP" altLang="en-US" sz="1400" dirty="0" smtClean="0"/>
              <a:t>名を使用した </a:t>
            </a:r>
            <a:r>
              <a:rPr lang="en-US" altLang="ja-JP" sz="1400" dirty="0" smtClean="0"/>
              <a:t>URL </a:t>
            </a:r>
            <a:r>
              <a:rPr lang="ja-JP" altLang="en-US" sz="1400" dirty="0" smtClean="0"/>
              <a:t>でユーザーが中継ゲートウェイの </a:t>
            </a:r>
            <a:r>
              <a:rPr lang="en-US" altLang="ja-JP" sz="1400" dirty="0" smtClean="0"/>
              <a:t>IP </a:t>
            </a:r>
            <a:r>
              <a:rPr lang="ja-JP" altLang="en-US" sz="1400" dirty="0" smtClean="0"/>
              <a:t>アドレスの </a:t>
            </a:r>
            <a:r>
              <a:rPr lang="en-US" altLang="ja-JP" sz="1400" dirty="0" smtClean="0"/>
              <a:t>HTTPS </a:t>
            </a:r>
            <a:r>
              <a:rPr lang="ja-JP" altLang="en-US" sz="1400" dirty="0" smtClean="0"/>
              <a:t>ポートにアクセスした場合、中継ゲートウェイプログラムは、そのアクセスを、</a:t>
            </a:r>
            <a:r>
              <a:rPr lang="en-US" altLang="ja-JP" sz="1400" dirty="0" smtClean="0"/>
              <a:t>HTML5 </a:t>
            </a:r>
            <a:r>
              <a:rPr lang="ja-JP" altLang="en-US" sz="1400" dirty="0"/>
              <a:t>版 </a:t>
            </a:r>
            <a:r>
              <a:rPr lang="en-US" altLang="ja-JP" sz="1400" dirty="0"/>
              <a:t>Web </a:t>
            </a:r>
            <a:r>
              <a:rPr lang="ja-JP" altLang="en-US" sz="1400" dirty="0"/>
              <a:t>クライアント用 </a:t>
            </a:r>
            <a:r>
              <a:rPr lang="en-US" altLang="ja-JP" sz="1400" dirty="0"/>
              <a:t>Web </a:t>
            </a:r>
            <a:r>
              <a:rPr lang="ja-JP" altLang="en-US" sz="1400" dirty="0" smtClean="0"/>
              <a:t>サーバーへのアクセスであるとして識別することができず、「シン・テレワークシステム」のアプリケーションがアクセスを試みたものであると認識し、通常の 「</a:t>
            </a:r>
            <a:r>
              <a:rPr lang="en-US" altLang="ja-JP" sz="1400" dirty="0" err="1" smtClean="0"/>
              <a:t>src</a:t>
            </a:r>
            <a:r>
              <a:rPr lang="en-US" altLang="ja-JP" sz="1400" dirty="0" smtClean="0"/>
              <a:t>/bin/ThinGate.cer</a:t>
            </a:r>
            <a:r>
              <a:rPr lang="ja-JP" altLang="en-US" sz="1400" dirty="0" smtClean="0"/>
              <a:t>」 ファイルの証明書を応答することになる。この場合でも、</a:t>
            </a:r>
            <a:r>
              <a:rPr lang="en-US" altLang="ja-JP" sz="1400" dirty="0"/>
              <a:t>HTML5 </a:t>
            </a:r>
            <a:r>
              <a:rPr lang="ja-JP" altLang="en-US" sz="1400" dirty="0"/>
              <a:t>版 </a:t>
            </a:r>
            <a:r>
              <a:rPr lang="en-US" altLang="ja-JP" sz="1400" dirty="0"/>
              <a:t>Web </a:t>
            </a:r>
            <a:r>
              <a:rPr lang="ja-JP" altLang="en-US" sz="1400" dirty="0" smtClean="0"/>
              <a:t>クライアントの利用は可能であるが、</a:t>
            </a:r>
            <a:r>
              <a:rPr lang="en-US" altLang="ja-JP" sz="1400" dirty="0" smtClean="0"/>
              <a:t>SSL </a:t>
            </a:r>
            <a:r>
              <a:rPr lang="ja-JP" altLang="en-US" sz="1400" dirty="0" smtClean="0"/>
              <a:t>証明書検証エラーが発生するため、ユーザーはこれを無視して利用する必要が生じる。これはセキュアでなく、望ましい状態ではない。</a:t>
            </a:r>
            <a:endParaRPr kumimoji="1" lang="ja-JP" altLang="en-US" sz="1400" dirty="0"/>
          </a:p>
        </p:txBody>
      </p:sp>
      <p:sp>
        <p:nvSpPr>
          <p:cNvPr id="9" name="右矢印 8"/>
          <p:cNvSpPr/>
          <p:nvPr/>
        </p:nvSpPr>
        <p:spPr>
          <a:xfrm>
            <a:off x="433479" y="4650422"/>
            <a:ext cx="666901" cy="457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15413366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5"/>
          <p:cNvSpPr>
            <a:spLocks noGrp="1"/>
          </p:cNvSpPr>
          <p:nvPr>
            <p:ph idx="1"/>
          </p:nvPr>
        </p:nvSpPr>
        <p:spPr>
          <a:xfrm>
            <a:off x="332741" y="1136073"/>
            <a:ext cx="11545223" cy="4200555"/>
          </a:xfrm>
        </p:spPr>
        <p:txBody>
          <a:bodyPr>
            <a:normAutofit fontScale="92500" lnSpcReduction="10000"/>
          </a:bodyPr>
          <a:lstStyle/>
          <a:p>
            <a:pPr marL="342900" indent="-342900">
              <a:buFont typeface="+mj-lt"/>
              <a:buAutoNum type="arabicPeriod"/>
            </a:pPr>
            <a:r>
              <a:rPr kumimoji="1" lang="ja-JP" altLang="en-US" sz="1800" dirty="0" smtClean="0"/>
              <a:t>運用したいサーバーの </a:t>
            </a:r>
            <a:r>
              <a:rPr kumimoji="1" lang="en-US" altLang="ja-JP" sz="1800" dirty="0" smtClean="0"/>
              <a:t>DNS FQDN </a:t>
            </a:r>
            <a:r>
              <a:rPr kumimoji="1" lang="ja-JP" altLang="en-US" sz="1800" dirty="0" smtClean="0"/>
              <a:t>文字列を元に、商用の </a:t>
            </a:r>
            <a:r>
              <a:rPr kumimoji="1" lang="en-US" altLang="ja-JP" sz="1800" dirty="0" smtClean="0"/>
              <a:t>Web </a:t>
            </a:r>
            <a:r>
              <a:rPr kumimoji="1" lang="ja-JP" altLang="en-US" sz="1800" dirty="0" smtClean="0"/>
              <a:t>ブラウザ用 </a:t>
            </a:r>
            <a:r>
              <a:rPr kumimoji="1" lang="en-US" altLang="ja-JP" sz="1800" dirty="0" smtClean="0"/>
              <a:t>SSL (HTTPS) </a:t>
            </a:r>
            <a:r>
              <a:rPr kumimoji="1" lang="ja-JP" altLang="en-US" sz="1800" dirty="0" smtClean="0"/>
              <a:t>サーバー証明書を購入する。証明書は、</a:t>
            </a:r>
            <a:r>
              <a:rPr kumimoji="1" lang="en-US" altLang="ja-JP" sz="1800" dirty="0" smtClean="0"/>
              <a:t>RSA 2048bit </a:t>
            </a:r>
            <a:r>
              <a:rPr kumimoji="1" lang="ja-JP" altLang="en-US" sz="1800" dirty="0" smtClean="0"/>
              <a:t>または </a:t>
            </a:r>
            <a:r>
              <a:rPr kumimoji="1" lang="en-US" altLang="ja-JP" sz="1800" dirty="0" smtClean="0"/>
              <a:t>4096bit </a:t>
            </a:r>
            <a:r>
              <a:rPr kumimoji="1" lang="ja-JP" altLang="en-US" sz="1800" dirty="0" smtClean="0"/>
              <a:t>の鍵長である必要がある。ホスト単体の証明書、</a:t>
            </a:r>
            <a:r>
              <a:rPr kumimoji="1" lang="en-US" altLang="ja-JP" sz="1800" dirty="0" smtClean="0"/>
              <a:t>SAN </a:t>
            </a:r>
            <a:r>
              <a:rPr kumimoji="1" lang="ja-JP" altLang="en-US" sz="1800" dirty="0" smtClean="0"/>
              <a:t>証明書、ワイルドカード証明書のいずれでも運用可能である。</a:t>
            </a:r>
          </a:p>
          <a:p>
            <a:pPr marL="342900" indent="-342900">
              <a:buFont typeface="+mj-lt"/>
              <a:buAutoNum type="arabicPeriod"/>
            </a:pPr>
            <a:r>
              <a:rPr kumimoji="1" lang="en-US" altLang="ja-JP" sz="1800" dirty="0" smtClean="0"/>
              <a:t>X.509 </a:t>
            </a:r>
            <a:r>
              <a:rPr kumimoji="1" lang="ja-JP" altLang="en-US" sz="1800" dirty="0" smtClean="0"/>
              <a:t>証明書、</a:t>
            </a:r>
            <a:r>
              <a:rPr kumimoji="1" lang="en-US" altLang="ja-JP" sz="1800" dirty="0" smtClean="0"/>
              <a:t>X.509 </a:t>
            </a:r>
            <a:r>
              <a:rPr kumimoji="1" lang="ja-JP" altLang="en-US" sz="1800" dirty="0" smtClean="0"/>
              <a:t>中間証明書チェーン </a:t>
            </a:r>
            <a:r>
              <a:rPr kumimoji="1" lang="en-US" altLang="ja-JP" sz="1800" dirty="0" smtClean="0"/>
              <a:t>(</a:t>
            </a:r>
            <a:r>
              <a:rPr kumimoji="1" lang="ja-JP" altLang="en-US" sz="1800" dirty="0" smtClean="0"/>
              <a:t>存在する場合</a:t>
            </a:r>
            <a:r>
              <a:rPr kumimoji="1" lang="en-US" altLang="ja-JP" sz="1800" dirty="0" smtClean="0"/>
              <a:t>) </a:t>
            </a:r>
            <a:r>
              <a:rPr kumimoji="1" lang="ja-JP" altLang="en-US" sz="1800" dirty="0" smtClean="0"/>
              <a:t>および秘密鍵を</a:t>
            </a:r>
            <a:r>
              <a:rPr lang="ja-JP" altLang="en-US" sz="1800" dirty="0"/>
              <a:t>、 </a:t>
            </a:r>
            <a:r>
              <a:rPr lang="en-US" altLang="ja-JP" sz="1800" dirty="0" smtClean="0"/>
              <a:t>(1) </a:t>
            </a:r>
            <a:r>
              <a:rPr lang="ja-JP" altLang="en-US" sz="1800" dirty="0" smtClean="0"/>
              <a:t>「</a:t>
            </a:r>
            <a:r>
              <a:rPr lang="en-US" altLang="ja-JP" sz="1800" dirty="0" smtClean="0"/>
              <a:t>RSA </a:t>
            </a:r>
            <a:r>
              <a:rPr lang="ja-JP" altLang="en-US" sz="1800" dirty="0"/>
              <a:t>秘密鍵</a:t>
            </a:r>
            <a:r>
              <a:rPr lang="ja-JP" altLang="en-US" sz="1800" dirty="0" smtClean="0"/>
              <a:t>ファイル」 </a:t>
            </a:r>
            <a:r>
              <a:rPr lang="en-US" altLang="ja-JP" sz="1800" dirty="0" smtClean="0"/>
              <a:t>(</a:t>
            </a:r>
            <a:r>
              <a:rPr lang="ja-JP" altLang="en-US" sz="1800" dirty="0" smtClean="0"/>
              <a:t>パスフレーズで暗号化されていてはならない</a:t>
            </a:r>
            <a:r>
              <a:rPr lang="en-US" altLang="ja-JP" sz="1800" dirty="0" smtClean="0"/>
              <a:t>) </a:t>
            </a:r>
            <a:r>
              <a:rPr lang="ja-JP" altLang="en-US" sz="1800" dirty="0" smtClean="0"/>
              <a:t>および</a:t>
            </a:r>
            <a:r>
              <a:rPr lang="en-US" altLang="ja-JP" sz="1800" dirty="0" smtClean="0"/>
              <a:t>(2) </a:t>
            </a:r>
            <a:r>
              <a:rPr lang="ja-JP" altLang="en-US" sz="1800" dirty="0" smtClean="0"/>
              <a:t>「</a:t>
            </a:r>
            <a:r>
              <a:rPr lang="en-US" altLang="ja-JP" sz="1800" dirty="0" smtClean="0"/>
              <a:t>PEM </a:t>
            </a:r>
            <a:r>
              <a:rPr lang="ja-JP" altLang="en-US" sz="1800" dirty="0"/>
              <a:t>形式の証明書ファイル </a:t>
            </a:r>
            <a:r>
              <a:rPr lang="en-US" altLang="ja-JP" sz="1800" dirty="0" smtClean="0"/>
              <a:t>(PEM </a:t>
            </a:r>
            <a:r>
              <a:rPr lang="ja-JP" altLang="en-US" sz="1800" dirty="0" smtClean="0"/>
              <a:t>形式の証明書ファイルは、ホストそのものの証明書を先頭とし、中間証明書チェーンをその後に並べる形式のもの</a:t>
            </a:r>
            <a:r>
              <a:rPr lang="en-US" altLang="ja-JP" sz="1800" dirty="0" smtClean="0"/>
              <a:t>)</a:t>
            </a:r>
            <a:r>
              <a:rPr lang="ja-JP" altLang="en-US" sz="1800" dirty="0" smtClean="0"/>
              <a:t>」</a:t>
            </a:r>
            <a:r>
              <a:rPr lang="en-US" altLang="ja-JP" sz="1800" dirty="0" smtClean="0"/>
              <a:t> </a:t>
            </a:r>
            <a:r>
              <a:rPr lang="ja-JP" altLang="en-US" sz="1800" dirty="0" smtClean="0"/>
              <a:t>として用意する。すなわち、</a:t>
            </a:r>
            <a:r>
              <a:rPr lang="en-US" altLang="ja-JP" sz="1800" dirty="0" smtClean="0"/>
              <a:t>(1) </a:t>
            </a:r>
            <a:r>
              <a:rPr lang="ja-JP" altLang="en-US" sz="1800" dirty="0" smtClean="0"/>
              <a:t>「</a:t>
            </a:r>
            <a:r>
              <a:rPr lang="en-US" altLang="ja-JP" sz="1800" dirty="0" err="1" smtClean="0"/>
              <a:t>cert.key</a:t>
            </a:r>
            <a:r>
              <a:rPr lang="ja-JP" altLang="en-US" sz="1800" dirty="0" smtClean="0"/>
              <a:t>」と </a:t>
            </a:r>
            <a:r>
              <a:rPr lang="en-US" altLang="ja-JP" sz="1800" dirty="0" smtClean="0"/>
              <a:t>(2) </a:t>
            </a:r>
            <a:r>
              <a:rPr lang="ja-JP" altLang="en-US" sz="1800" dirty="0" smtClean="0"/>
              <a:t>「</a:t>
            </a:r>
            <a:r>
              <a:rPr lang="en-US" altLang="ja-JP" sz="1800" dirty="0" smtClean="0"/>
              <a:t>cert.cer</a:t>
            </a:r>
            <a:r>
              <a:rPr lang="ja-JP" altLang="en-US" sz="1800" dirty="0" smtClean="0"/>
              <a:t>」というような </a:t>
            </a:r>
            <a:r>
              <a:rPr lang="en-US" altLang="ja-JP" sz="1800" dirty="0" smtClean="0"/>
              <a:t>2 </a:t>
            </a:r>
            <a:r>
              <a:rPr lang="ja-JP" altLang="en-US" sz="1800" dirty="0" err="1" smtClean="0"/>
              <a:t>つの</a:t>
            </a:r>
            <a:r>
              <a:rPr lang="ja-JP" altLang="en-US" sz="1800" dirty="0" smtClean="0"/>
              <a:t>ファイル名のファイルが用意されたことになる。</a:t>
            </a:r>
            <a:endParaRPr lang="en-US" altLang="ja-JP" sz="1800" dirty="0" smtClean="0"/>
          </a:p>
          <a:p>
            <a:pPr lvl="1"/>
            <a:r>
              <a:rPr lang="ja-JP" altLang="en-US" sz="1600" dirty="0" smtClean="0"/>
              <a:t>手元</a:t>
            </a:r>
            <a:r>
              <a:rPr lang="ja-JP" altLang="en-US" sz="1600" dirty="0"/>
              <a:t>に</a:t>
            </a:r>
            <a:r>
              <a:rPr lang="ja-JP" altLang="en-US" sz="1600" dirty="0" smtClean="0"/>
              <a:t>あるファイルが、</a:t>
            </a:r>
            <a:r>
              <a:rPr lang="en-US" altLang="ja-JP" sz="1600" dirty="0" smtClean="0"/>
              <a:t>PKCS#12 </a:t>
            </a:r>
            <a:r>
              <a:rPr lang="ja-JP" altLang="en-US" sz="1600" dirty="0" smtClean="0"/>
              <a:t>形式のファイル </a:t>
            </a:r>
            <a:r>
              <a:rPr lang="en-US" altLang="ja-JP" sz="1600" dirty="0" smtClean="0"/>
              <a:t>(</a:t>
            </a:r>
            <a:r>
              <a:rPr lang="ja-JP" altLang="en-US" sz="1600" dirty="0" smtClean="0"/>
              <a:t>証明書と秘密鍵が合体している </a:t>
            </a:r>
            <a:r>
              <a:rPr lang="en-US" altLang="ja-JP" sz="1600" dirty="0" smtClean="0"/>
              <a:t>1 </a:t>
            </a:r>
            <a:r>
              <a:rPr lang="ja-JP" altLang="en-US" sz="1600" dirty="0" err="1" smtClean="0"/>
              <a:t>つの</a:t>
            </a:r>
            <a:r>
              <a:rPr lang="ja-JP" altLang="en-US" sz="1600" dirty="0" smtClean="0"/>
              <a:t>バイナリファイル</a:t>
            </a:r>
            <a:r>
              <a:rPr lang="en-US" altLang="ja-JP" sz="1600" dirty="0" smtClean="0"/>
              <a:t>) </a:t>
            </a:r>
            <a:r>
              <a:rPr lang="ja-JP" altLang="en-US" sz="1600" dirty="0" smtClean="0"/>
              <a:t>の</a:t>
            </a:r>
            <a:r>
              <a:rPr lang="ja-JP" altLang="en-US" sz="1600" dirty="0"/>
              <a:t>場合は、</a:t>
            </a:r>
            <a:r>
              <a:rPr lang="en-US" altLang="ja-JP" sz="1600" dirty="0"/>
              <a:t/>
            </a:r>
            <a:br>
              <a:rPr lang="en-US" altLang="ja-JP" sz="1600" dirty="0"/>
            </a:br>
            <a:r>
              <a:rPr lang="en-US" altLang="ja-JP" sz="1600" b="1" u="sng" dirty="0">
                <a:solidFill>
                  <a:srgbClr val="0000FF"/>
                </a:solidFill>
              </a:rPr>
              <a:t>https://github.com/IPA-CyberLab/IPA-DN-Misc/blob/main/Docs/210918_openssl_pem_to_pfx/README.md</a:t>
            </a:r>
            <a:r>
              <a:rPr lang="en-US" altLang="ja-JP" sz="1600" dirty="0"/>
              <a:t/>
            </a:r>
            <a:br>
              <a:rPr lang="en-US" altLang="ja-JP" sz="1600" dirty="0"/>
            </a:br>
            <a:r>
              <a:rPr lang="ja-JP" altLang="en-US" sz="1600" dirty="0" smtClean="0"/>
              <a:t>の解説の手順</a:t>
            </a:r>
            <a:r>
              <a:rPr lang="ja-JP" altLang="en-US" sz="1600" dirty="0"/>
              <a:t>で、容易に、 </a:t>
            </a:r>
            <a:r>
              <a:rPr lang="en-US" altLang="ja-JP" sz="1600" dirty="0"/>
              <a:t>(1) </a:t>
            </a:r>
            <a:r>
              <a:rPr lang="ja-JP" altLang="en-US" sz="1600" dirty="0"/>
              <a:t>「</a:t>
            </a:r>
            <a:r>
              <a:rPr lang="en-US" altLang="ja-JP" sz="1600" dirty="0"/>
              <a:t>RSA </a:t>
            </a:r>
            <a:r>
              <a:rPr lang="ja-JP" altLang="en-US" sz="1600" dirty="0"/>
              <a:t>秘密鍵ファイル」および</a:t>
            </a:r>
            <a:r>
              <a:rPr lang="en-US" altLang="ja-JP" sz="1600" dirty="0"/>
              <a:t>(2) </a:t>
            </a:r>
            <a:r>
              <a:rPr lang="ja-JP" altLang="en-US" sz="1600" dirty="0"/>
              <a:t>「</a:t>
            </a:r>
            <a:r>
              <a:rPr lang="en-US" altLang="ja-JP" sz="1600" dirty="0"/>
              <a:t>PEM </a:t>
            </a:r>
            <a:r>
              <a:rPr lang="ja-JP" altLang="en-US" sz="1600" dirty="0"/>
              <a:t>形式の証明書ファイル </a:t>
            </a:r>
            <a:r>
              <a:rPr lang="en-US" altLang="ja-JP" sz="1600" dirty="0"/>
              <a:t>(PEM </a:t>
            </a:r>
            <a:r>
              <a:rPr lang="ja-JP" altLang="en-US" sz="1600" dirty="0"/>
              <a:t>形式の証明書ファイルは、ホストそのものの証明書を先頭とし、中間証明書チェーンをその後に並べる形式のもの</a:t>
            </a:r>
            <a:r>
              <a:rPr lang="en-US" altLang="ja-JP" sz="1600" dirty="0"/>
              <a:t>)</a:t>
            </a:r>
            <a:r>
              <a:rPr lang="ja-JP" altLang="en-US" sz="1600" dirty="0"/>
              <a:t>」</a:t>
            </a:r>
            <a:r>
              <a:rPr lang="en-US" altLang="ja-JP" sz="1600" dirty="0"/>
              <a:t> </a:t>
            </a:r>
            <a:r>
              <a:rPr lang="ja-JP" altLang="en-US" sz="1600" dirty="0" smtClean="0"/>
              <a:t>に分離することが可能である。</a:t>
            </a:r>
            <a:endParaRPr lang="en-US" altLang="ja-JP" sz="1600" dirty="0"/>
          </a:p>
          <a:p>
            <a:pPr marL="342900" indent="-342900">
              <a:buFont typeface="+mj-lt"/>
              <a:buAutoNum type="arabicPeriod"/>
            </a:pPr>
            <a:r>
              <a:rPr lang="en-US" altLang="ja-JP" sz="1800" dirty="0" smtClean="0"/>
              <a:t>2</a:t>
            </a:r>
            <a:r>
              <a:rPr lang="ja-JP" altLang="en-US" sz="1800" dirty="0" smtClean="0"/>
              <a:t> で用意した </a:t>
            </a:r>
            <a:r>
              <a:rPr lang="en-US" altLang="ja-JP" sz="1800" dirty="0" smtClean="0"/>
              <a:t> (1) </a:t>
            </a:r>
            <a:r>
              <a:rPr lang="en-US" altLang="ja-JP" sz="1800" dirty="0" err="1" smtClean="0"/>
              <a:t>cert.key</a:t>
            </a:r>
            <a:r>
              <a:rPr lang="en-US" altLang="ja-JP" sz="1800" dirty="0" smtClean="0"/>
              <a:t> </a:t>
            </a:r>
            <a:r>
              <a:rPr lang="ja-JP" altLang="en-US" sz="1800" dirty="0" smtClean="0"/>
              <a:t>ファイル</a:t>
            </a:r>
            <a:r>
              <a:rPr lang="en-US" altLang="ja-JP" sz="1800" dirty="0" smtClean="0"/>
              <a:t> </a:t>
            </a:r>
            <a:r>
              <a:rPr lang="ja-JP" altLang="en-US" sz="1800" dirty="0" smtClean="0"/>
              <a:t>と </a:t>
            </a:r>
            <a:r>
              <a:rPr lang="en-US" altLang="ja-JP" sz="1800" dirty="0" smtClean="0"/>
              <a:t>(2) cert.cer </a:t>
            </a:r>
            <a:r>
              <a:rPr lang="ja-JP" altLang="en-US" sz="1800" dirty="0" smtClean="0"/>
              <a:t>ファイルを、「</a:t>
            </a:r>
            <a:r>
              <a:rPr lang="en-US" altLang="ja-JP" sz="1800" dirty="0"/>
              <a:t>HTML5 </a:t>
            </a:r>
            <a:r>
              <a:rPr lang="ja-JP" altLang="en-US" sz="1800" dirty="0"/>
              <a:t>版 </a:t>
            </a:r>
            <a:r>
              <a:rPr lang="en-US" altLang="ja-JP" sz="1800" dirty="0"/>
              <a:t>Web </a:t>
            </a:r>
            <a:r>
              <a:rPr lang="ja-JP" altLang="en-US" sz="1800" dirty="0"/>
              <a:t>クライアント用 </a:t>
            </a:r>
            <a:r>
              <a:rPr lang="en-US" altLang="ja-JP" sz="1800" dirty="0"/>
              <a:t>Web </a:t>
            </a:r>
            <a:r>
              <a:rPr lang="ja-JP" altLang="en-US" sz="1800" dirty="0" smtClean="0"/>
              <a:t>サーバー」のホスト上の任意のディレクトリ上に保存する。</a:t>
            </a:r>
            <a:endParaRPr lang="en-US" altLang="ja-JP" sz="1400" dirty="0" smtClean="0"/>
          </a:p>
          <a:p>
            <a:pPr marL="342900" indent="-342900">
              <a:buFont typeface="+mj-lt"/>
              <a:buAutoNum type="arabicPeriod"/>
            </a:pPr>
            <a:r>
              <a:rPr lang="ja-JP" altLang="en-US" sz="1800" dirty="0" smtClean="0"/>
              <a:t>「</a:t>
            </a:r>
            <a:r>
              <a:rPr lang="en-US" altLang="ja-JP" sz="1800" dirty="0" smtClean="0"/>
              <a:t>5-6</a:t>
            </a:r>
            <a:r>
              <a:rPr lang="ja-JP" altLang="en-US" sz="1800" dirty="0" smtClean="0"/>
              <a:t>」の手順に従い、「</a:t>
            </a:r>
            <a:r>
              <a:rPr lang="en-US" altLang="ja-JP" sz="1800" dirty="0" smtClean="0"/>
              <a:t>ThinGate.ini</a:t>
            </a:r>
            <a:r>
              <a:rPr lang="ja-JP" altLang="en-US" sz="1800" dirty="0" smtClean="0"/>
              <a:t>」ファイルを開き、下図のように、</a:t>
            </a:r>
            <a:r>
              <a:rPr lang="en-US" altLang="ja-JP" sz="1800" dirty="0" smtClean="0"/>
              <a:t>(1) </a:t>
            </a:r>
            <a:r>
              <a:rPr lang="en-US" altLang="ja-JP" sz="1800" dirty="0" err="1" smtClean="0"/>
              <a:t>cert.key</a:t>
            </a:r>
            <a:r>
              <a:rPr lang="en-US" altLang="ja-JP" sz="1800" dirty="0" smtClean="0"/>
              <a:t> </a:t>
            </a:r>
            <a:r>
              <a:rPr lang="ja-JP" altLang="en-US" sz="1800" dirty="0" smtClean="0"/>
              <a:t>ファイルと </a:t>
            </a:r>
            <a:r>
              <a:rPr lang="en-US" altLang="ja-JP" sz="1800" dirty="0" smtClean="0"/>
              <a:t>(2) cert.cer </a:t>
            </a:r>
            <a:r>
              <a:rPr lang="ja-JP" altLang="en-US" sz="1800" dirty="0" smtClean="0"/>
              <a:t>ファイルを指定する。</a:t>
            </a:r>
            <a:r>
              <a:rPr lang="en-US" altLang="ja-JP" sz="1800" dirty="0" smtClean="0"/>
              <a:t>ThinGate.ini </a:t>
            </a:r>
            <a:r>
              <a:rPr lang="ja-JP" altLang="en-US" sz="1800" dirty="0" smtClean="0"/>
              <a:t>の内容を変更した場合は、デーモンを再起動する必要がある。詳しくは「</a:t>
            </a:r>
            <a:r>
              <a:rPr lang="en-US" altLang="ja-JP" sz="1800" dirty="0" smtClean="0"/>
              <a:t>5-6</a:t>
            </a:r>
            <a:r>
              <a:rPr lang="ja-JP" altLang="en-US" sz="1800" dirty="0" smtClean="0"/>
              <a:t>」を参照すること。</a:t>
            </a:r>
            <a:endParaRPr lang="ja-JP" altLang="en-US" sz="1800" dirty="0"/>
          </a:p>
          <a:p>
            <a:pPr marL="342900" indent="-342900">
              <a:buFont typeface="+mj-lt"/>
              <a:buAutoNum type="arabicPeriod"/>
            </a:pPr>
            <a:r>
              <a:rPr lang="ja-JP" altLang="en-US" sz="1800" dirty="0" smtClean="0"/>
              <a:t>早速、</a:t>
            </a:r>
            <a:r>
              <a:rPr lang="en-US" altLang="ja-JP" sz="1800" dirty="0" smtClean="0"/>
              <a:t>Web </a:t>
            </a:r>
            <a:r>
              <a:rPr lang="ja-JP" altLang="en-US" sz="1800" dirty="0"/>
              <a:t>ブラウザから、決められた </a:t>
            </a:r>
            <a:r>
              <a:rPr lang="en-US" altLang="ja-JP" sz="1800" dirty="0"/>
              <a:t>DNS </a:t>
            </a:r>
            <a:r>
              <a:rPr lang="en-US" altLang="ja-JP" sz="1800" dirty="0" smtClean="0"/>
              <a:t>FQDN </a:t>
            </a:r>
            <a:r>
              <a:rPr lang="ja-JP" altLang="en-US" sz="1800" dirty="0" smtClean="0"/>
              <a:t>名</a:t>
            </a:r>
            <a:r>
              <a:rPr lang="ja-JP" altLang="en-US" sz="1800" dirty="0"/>
              <a:t>を含む </a:t>
            </a:r>
            <a:r>
              <a:rPr lang="en-US" altLang="ja-JP" sz="1800" dirty="0"/>
              <a:t>URL (</a:t>
            </a:r>
            <a:r>
              <a:rPr lang="ja-JP" altLang="en-US" sz="1800" dirty="0"/>
              <a:t>例</a:t>
            </a:r>
            <a:r>
              <a:rPr lang="en-US" altLang="ja-JP" sz="1800" dirty="0"/>
              <a:t>: https://telework.example.org/) </a:t>
            </a:r>
            <a:r>
              <a:rPr lang="ja-JP" altLang="en-US" sz="1800" dirty="0" smtClean="0"/>
              <a:t>でアクセスし、</a:t>
            </a:r>
            <a:r>
              <a:rPr lang="en-US" altLang="ja-JP" sz="1800" dirty="0" smtClean="0"/>
              <a:t>SSL </a:t>
            </a:r>
            <a:r>
              <a:rPr lang="ja-JP" altLang="en-US" sz="1800" dirty="0" smtClean="0"/>
              <a:t>エラーが表示されなくなったことを確認する。</a:t>
            </a:r>
            <a:r>
              <a:rPr lang="en-US" altLang="ja-JP" sz="1800" dirty="0" smtClean="0"/>
              <a:t>(DNS </a:t>
            </a:r>
            <a:r>
              <a:rPr lang="ja-JP" altLang="en-US" sz="1800" dirty="0" smtClean="0"/>
              <a:t>の側のホスト </a:t>
            </a:r>
            <a:r>
              <a:rPr lang="en-US" altLang="ja-JP" sz="1800" dirty="0" smtClean="0"/>
              <a:t>A </a:t>
            </a:r>
            <a:r>
              <a:rPr lang="ja-JP" altLang="en-US" sz="1800" dirty="0" smtClean="0"/>
              <a:t>レコードの設定も忘れないこと。</a:t>
            </a:r>
            <a:r>
              <a:rPr lang="en-US" altLang="ja-JP" sz="1800" dirty="0" smtClean="0"/>
              <a:t>)</a:t>
            </a:r>
            <a:endParaRPr lang="ja-JP" altLang="en-US" sz="1800" dirty="0" smtClean="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82</a:t>
            </a:fld>
            <a:endParaRPr kumimoji="1" lang="ja-JP" altLang="en-US" dirty="0"/>
          </a:p>
        </p:txBody>
      </p:sp>
      <p:sp>
        <p:nvSpPr>
          <p:cNvPr id="5" name="タイトル 4"/>
          <p:cNvSpPr>
            <a:spLocks noGrp="1"/>
          </p:cNvSpPr>
          <p:nvPr>
            <p:ph type="title"/>
          </p:nvPr>
        </p:nvSpPr>
        <p:spPr/>
        <p:txBody>
          <a:bodyPr>
            <a:noAutofit/>
          </a:bodyPr>
          <a:lstStyle/>
          <a:p>
            <a:r>
              <a:rPr lang="ja-JP" altLang="en-US" sz="2400" dirty="0"/>
              <a:t>手法 </a:t>
            </a:r>
            <a:r>
              <a:rPr lang="en-US" altLang="ja-JP" sz="2400" dirty="0"/>
              <a:t>1. </a:t>
            </a:r>
            <a:r>
              <a:rPr lang="ja-JP" altLang="en-US" sz="2400" dirty="0"/>
              <a:t>持ち込み商用証明書のインストール </a:t>
            </a:r>
            <a:r>
              <a:rPr lang="en-US" altLang="ja-JP" sz="2400" dirty="0"/>
              <a:t>(</a:t>
            </a:r>
            <a:r>
              <a:rPr lang="ja-JP" altLang="en-US" sz="2400" dirty="0"/>
              <a:t>「 </a:t>
            </a:r>
            <a:r>
              <a:rPr lang="en-US" altLang="ja-JP" sz="2400" dirty="0"/>
              <a:t>HTML5 </a:t>
            </a:r>
            <a:r>
              <a:rPr lang="ja-JP" altLang="en-US" sz="2400" dirty="0"/>
              <a:t>版 </a:t>
            </a:r>
            <a:r>
              <a:rPr lang="en-US" altLang="ja-JP" sz="2400" dirty="0"/>
              <a:t>Web </a:t>
            </a:r>
            <a:r>
              <a:rPr lang="ja-JP" altLang="en-US" sz="2400" dirty="0"/>
              <a:t>クライアント用 </a:t>
            </a:r>
            <a:r>
              <a:rPr lang="en-US" altLang="ja-JP" sz="2400" dirty="0"/>
              <a:t>Web </a:t>
            </a:r>
            <a:r>
              <a:rPr lang="ja-JP" altLang="en-US" sz="2400" dirty="0"/>
              <a:t>サーバー」 に </a:t>
            </a:r>
            <a:r>
              <a:rPr lang="en-US" altLang="ja-JP" sz="2400" dirty="0"/>
              <a:t>PEM </a:t>
            </a:r>
            <a:r>
              <a:rPr lang="ja-JP" altLang="en-US" sz="2400" dirty="0"/>
              <a:t>形式の証明書と秘密鍵ファイルを書き込む</a:t>
            </a:r>
            <a:r>
              <a:rPr lang="en-US" altLang="ja-JP" sz="2400" dirty="0"/>
              <a:t>)</a:t>
            </a:r>
            <a:endParaRPr kumimoji="1" lang="ja-JP" altLang="en-US" sz="2400" dirty="0"/>
          </a:p>
        </p:txBody>
      </p:sp>
      <p:sp>
        <p:nvSpPr>
          <p:cNvPr id="7" name="テキスト ボックス 6"/>
          <p:cNvSpPr txBox="1"/>
          <p:nvPr/>
        </p:nvSpPr>
        <p:spPr>
          <a:xfrm>
            <a:off x="8380505" y="698522"/>
            <a:ext cx="2969846" cy="369332"/>
          </a:xfrm>
          <a:prstGeom prst="rect">
            <a:avLst/>
          </a:prstGeom>
          <a:noFill/>
        </p:spPr>
        <p:txBody>
          <a:bodyPr wrap="square" rtlCol="0">
            <a:spAutoFit/>
          </a:bodyPr>
          <a:lstStyle/>
          <a:p>
            <a:r>
              <a:rPr kumimoji="1" lang="ja-JP" altLang="en-US" dirty="0" smtClean="0">
                <a:solidFill>
                  <a:schemeClr val="accent6">
                    <a:lumMod val="75000"/>
                  </a:schemeClr>
                </a:solidFill>
              </a:rPr>
              <a:t>証明書購入費用が発生。</a:t>
            </a:r>
            <a:endParaRPr kumimoji="1" lang="ja-JP" altLang="en-US" dirty="0">
              <a:solidFill>
                <a:schemeClr val="accent6">
                  <a:lumMod val="75000"/>
                </a:schemeClr>
              </a:solidFill>
            </a:endParaRPr>
          </a:p>
        </p:txBody>
      </p:sp>
      <p:sp>
        <p:nvSpPr>
          <p:cNvPr id="8" name="テキスト ボックス 7"/>
          <p:cNvSpPr txBox="1"/>
          <p:nvPr/>
        </p:nvSpPr>
        <p:spPr>
          <a:xfrm>
            <a:off x="748862" y="5244147"/>
            <a:ext cx="6976241" cy="1477328"/>
          </a:xfrm>
          <a:prstGeom prst="rect">
            <a:avLst/>
          </a:prstGeom>
          <a:noFill/>
          <a:ln>
            <a:solidFill>
              <a:schemeClr val="tx1"/>
            </a:solidFill>
          </a:ln>
        </p:spPr>
        <p:txBody>
          <a:bodyPr wrap="square" rtlCol="0">
            <a:spAutoFit/>
          </a:bodyPr>
          <a:lstStyle/>
          <a:p>
            <a:r>
              <a:rPr lang="en-US" altLang="ja-JP" sz="1000" dirty="0"/>
              <a:t>// HTML5 </a:t>
            </a:r>
            <a:r>
              <a:rPr lang="ja-JP" altLang="en-US" sz="1000" dirty="0"/>
              <a:t>版 </a:t>
            </a:r>
            <a:r>
              <a:rPr lang="en-US" altLang="ja-JP" sz="1000" dirty="0"/>
              <a:t>Web </a:t>
            </a:r>
            <a:r>
              <a:rPr lang="ja-JP" altLang="en-US" sz="1000" dirty="0"/>
              <a:t>クライアント用 </a:t>
            </a:r>
            <a:r>
              <a:rPr lang="en-US" altLang="ja-JP" sz="1000" dirty="0"/>
              <a:t>Web </a:t>
            </a:r>
            <a:r>
              <a:rPr lang="ja-JP" altLang="en-US" sz="1000" dirty="0"/>
              <a:t>サーバー対応設定</a:t>
            </a:r>
          </a:p>
          <a:p>
            <a:r>
              <a:rPr lang="en-US" altLang="ja-JP" sz="1000" dirty="0" err="1"/>
              <a:t>ControllerGateSecretKey</a:t>
            </a:r>
            <a:r>
              <a:rPr lang="en-US" altLang="ja-JP" sz="1000" dirty="0"/>
              <a:t>     JuP4611KJd1dFTqenNpVPU6r</a:t>
            </a:r>
          </a:p>
          <a:p>
            <a:endParaRPr lang="en-US" altLang="ja-JP" sz="1000" dirty="0"/>
          </a:p>
          <a:p>
            <a:r>
              <a:rPr lang="en-US" altLang="ja-JP" sz="1000" dirty="0" err="1"/>
              <a:t>WebAppProxyBaseUrl</a:t>
            </a:r>
            <a:r>
              <a:rPr lang="en-US" altLang="ja-JP" sz="1000" dirty="0"/>
              <a:t>     https://127.0.0.1:7002/</a:t>
            </a:r>
          </a:p>
          <a:p>
            <a:r>
              <a:rPr lang="en-US" altLang="ja-JP" sz="1000" dirty="0" err="1"/>
              <a:t>WebAppCertListSrcUrl</a:t>
            </a:r>
            <a:r>
              <a:rPr lang="en-US" altLang="ja-JP" sz="1000" dirty="0"/>
              <a:t>   </a:t>
            </a:r>
            <a:r>
              <a:rPr lang="en-US" altLang="ja-JP" sz="1000" dirty="0" smtClean="0"/>
              <a:t> </a:t>
            </a:r>
            <a:r>
              <a:rPr lang="en-US" altLang="ja-JP" sz="1000" dirty="0" smtClean="0">
                <a:solidFill>
                  <a:srgbClr val="0000FF"/>
                </a:solidFill>
              </a:rPr>
              <a:t>/</a:t>
            </a:r>
            <a:r>
              <a:rPr lang="en-US" altLang="ja-JP" sz="1000" dirty="0" err="1" smtClean="0">
                <a:solidFill>
                  <a:srgbClr val="0000FF"/>
                </a:solidFill>
              </a:rPr>
              <a:t>etc</a:t>
            </a:r>
            <a:r>
              <a:rPr lang="en-US" altLang="ja-JP" sz="1000" dirty="0" smtClean="0">
                <a:solidFill>
                  <a:srgbClr val="0000FF"/>
                </a:solidFill>
              </a:rPr>
              <a:t>/certs/cert.cer </a:t>
            </a:r>
            <a:r>
              <a:rPr lang="ja-JP" altLang="en-US" sz="1000" dirty="0" smtClean="0">
                <a:solidFill>
                  <a:srgbClr val="0000FF"/>
                </a:solidFill>
              </a:rPr>
              <a:t> のように、</a:t>
            </a:r>
            <a:r>
              <a:rPr lang="en-US" altLang="ja-JP" sz="1000" dirty="0">
                <a:solidFill>
                  <a:srgbClr val="0000FF"/>
                </a:solidFill>
              </a:rPr>
              <a:t> (2) </a:t>
            </a:r>
            <a:r>
              <a:rPr lang="ja-JP" altLang="en-US" sz="1000" dirty="0">
                <a:solidFill>
                  <a:srgbClr val="0000FF"/>
                </a:solidFill>
              </a:rPr>
              <a:t>「</a:t>
            </a:r>
            <a:r>
              <a:rPr lang="en-US" altLang="ja-JP" sz="1000" dirty="0">
                <a:solidFill>
                  <a:srgbClr val="0000FF"/>
                </a:solidFill>
              </a:rPr>
              <a:t>PEM </a:t>
            </a:r>
            <a:r>
              <a:rPr lang="ja-JP" altLang="en-US" sz="1000" dirty="0">
                <a:solidFill>
                  <a:srgbClr val="0000FF"/>
                </a:solidFill>
              </a:rPr>
              <a:t>形式の証明書ファイル </a:t>
            </a:r>
            <a:r>
              <a:rPr lang="en-US" altLang="ja-JP" sz="1000" dirty="0">
                <a:solidFill>
                  <a:srgbClr val="0000FF"/>
                </a:solidFill>
              </a:rPr>
              <a:t>(PEM </a:t>
            </a:r>
            <a:r>
              <a:rPr lang="ja-JP" altLang="en-US" sz="1000" dirty="0">
                <a:solidFill>
                  <a:srgbClr val="0000FF"/>
                </a:solidFill>
              </a:rPr>
              <a:t>形式の証明書ファイルは、ホストそのものの証明書を先頭とし、中間証明書チェーンをその後に並べる形式のもの</a:t>
            </a:r>
            <a:r>
              <a:rPr lang="en-US" altLang="ja-JP" sz="1000" dirty="0">
                <a:solidFill>
                  <a:srgbClr val="0000FF"/>
                </a:solidFill>
              </a:rPr>
              <a:t>)</a:t>
            </a:r>
            <a:r>
              <a:rPr lang="ja-JP" altLang="en-US" sz="1000" dirty="0">
                <a:solidFill>
                  <a:srgbClr val="0000FF"/>
                </a:solidFill>
              </a:rPr>
              <a:t>」</a:t>
            </a:r>
            <a:r>
              <a:rPr lang="en-US" altLang="ja-JP" sz="1000" dirty="0">
                <a:solidFill>
                  <a:srgbClr val="0000FF"/>
                </a:solidFill>
              </a:rPr>
              <a:t> </a:t>
            </a:r>
            <a:r>
              <a:rPr lang="ja-JP" altLang="en-US" sz="1000" dirty="0" smtClean="0">
                <a:solidFill>
                  <a:srgbClr val="0000FF"/>
                </a:solidFill>
              </a:rPr>
              <a:t>のファイル名をフルパスで記述する。</a:t>
            </a:r>
            <a:endParaRPr lang="en-US" altLang="ja-JP" sz="1000" dirty="0">
              <a:solidFill>
                <a:srgbClr val="0000FF"/>
              </a:solidFill>
            </a:endParaRPr>
          </a:p>
          <a:p>
            <a:r>
              <a:rPr lang="en-US" altLang="ja-JP" sz="1000" dirty="0" err="1"/>
              <a:t>WebAppCertKeySrcUrl</a:t>
            </a:r>
            <a:r>
              <a:rPr lang="en-US" altLang="ja-JP" sz="1000" dirty="0"/>
              <a:t>    </a:t>
            </a:r>
            <a:r>
              <a:rPr lang="en-US" altLang="ja-JP" sz="1000" dirty="0" smtClean="0">
                <a:solidFill>
                  <a:srgbClr val="0000FF"/>
                </a:solidFill>
              </a:rPr>
              <a:t>/</a:t>
            </a:r>
            <a:r>
              <a:rPr lang="en-US" altLang="ja-JP" sz="1000" dirty="0" err="1" smtClean="0">
                <a:solidFill>
                  <a:srgbClr val="0000FF"/>
                </a:solidFill>
              </a:rPr>
              <a:t>etc</a:t>
            </a:r>
            <a:r>
              <a:rPr lang="en-US" altLang="ja-JP" sz="1000" dirty="0" smtClean="0">
                <a:solidFill>
                  <a:srgbClr val="0000FF"/>
                </a:solidFill>
              </a:rPr>
              <a:t>/certs/</a:t>
            </a:r>
            <a:r>
              <a:rPr lang="en-US" altLang="ja-JP" sz="1000" dirty="0" err="1" smtClean="0">
                <a:solidFill>
                  <a:srgbClr val="0000FF"/>
                </a:solidFill>
              </a:rPr>
              <a:t>cert.key</a:t>
            </a:r>
            <a:r>
              <a:rPr lang="en-US" altLang="ja-JP" sz="1000" dirty="0" smtClean="0">
                <a:solidFill>
                  <a:srgbClr val="0000FF"/>
                </a:solidFill>
              </a:rPr>
              <a:t> </a:t>
            </a:r>
            <a:r>
              <a:rPr lang="ja-JP" altLang="en-US" sz="1000" dirty="0" smtClean="0">
                <a:solidFill>
                  <a:srgbClr val="0000FF"/>
                </a:solidFill>
              </a:rPr>
              <a:t>のように、</a:t>
            </a:r>
            <a:r>
              <a:rPr lang="en-US" altLang="ja-JP" sz="1000" dirty="0">
                <a:solidFill>
                  <a:srgbClr val="0000FF"/>
                </a:solidFill>
              </a:rPr>
              <a:t> (1) </a:t>
            </a:r>
            <a:r>
              <a:rPr lang="ja-JP" altLang="en-US" sz="1000" dirty="0">
                <a:solidFill>
                  <a:srgbClr val="0000FF"/>
                </a:solidFill>
              </a:rPr>
              <a:t>「</a:t>
            </a:r>
            <a:r>
              <a:rPr lang="en-US" altLang="ja-JP" sz="1000" dirty="0">
                <a:solidFill>
                  <a:srgbClr val="0000FF"/>
                </a:solidFill>
              </a:rPr>
              <a:t>RSA </a:t>
            </a:r>
            <a:r>
              <a:rPr lang="ja-JP" altLang="en-US" sz="1000" dirty="0">
                <a:solidFill>
                  <a:srgbClr val="0000FF"/>
                </a:solidFill>
              </a:rPr>
              <a:t>秘密鍵ファイル</a:t>
            </a:r>
            <a:r>
              <a:rPr lang="ja-JP" altLang="en-US" sz="1000" dirty="0" smtClean="0">
                <a:solidFill>
                  <a:srgbClr val="0000FF"/>
                </a:solidFill>
              </a:rPr>
              <a:t>」</a:t>
            </a:r>
            <a:r>
              <a:rPr lang="ja-JP" altLang="en-US" sz="1000" dirty="0">
                <a:solidFill>
                  <a:srgbClr val="0000FF"/>
                </a:solidFill>
              </a:rPr>
              <a:t>のファイル名をフルパスで記述する。</a:t>
            </a:r>
            <a:endParaRPr lang="en-US" altLang="ja-JP" sz="1000" dirty="0">
              <a:solidFill>
                <a:srgbClr val="0000FF"/>
              </a:solidFill>
            </a:endParaRPr>
          </a:p>
          <a:p>
            <a:r>
              <a:rPr lang="en-US" altLang="ja-JP" sz="1000" dirty="0" err="1"/>
              <a:t>WebAppCertBasicAuthUsername</a:t>
            </a:r>
            <a:r>
              <a:rPr lang="en-US" altLang="ja-JP" sz="1000" dirty="0"/>
              <a:t> </a:t>
            </a:r>
            <a:r>
              <a:rPr lang="en-US" altLang="ja-JP" sz="1000" dirty="0" smtClean="0"/>
              <a:t>user123 </a:t>
            </a:r>
            <a:r>
              <a:rPr lang="en-US" altLang="ja-JP" sz="1000" dirty="0" smtClean="0">
                <a:solidFill>
                  <a:srgbClr val="0000FF"/>
                </a:solidFill>
              </a:rPr>
              <a:t>(</a:t>
            </a:r>
            <a:r>
              <a:rPr lang="ja-JP" altLang="en-US" sz="1000" dirty="0" smtClean="0">
                <a:solidFill>
                  <a:srgbClr val="0000FF"/>
                </a:solidFill>
              </a:rPr>
              <a:t>無視される</a:t>
            </a:r>
            <a:r>
              <a:rPr lang="en-US" altLang="ja-JP" sz="1000" dirty="0" smtClean="0">
                <a:solidFill>
                  <a:srgbClr val="0000FF"/>
                </a:solidFill>
              </a:rPr>
              <a:t>)</a:t>
            </a:r>
            <a:endParaRPr lang="en-US" altLang="ja-JP" sz="1000" dirty="0">
              <a:solidFill>
                <a:srgbClr val="0000FF"/>
              </a:solidFill>
            </a:endParaRPr>
          </a:p>
          <a:p>
            <a:r>
              <a:rPr lang="en-US" altLang="ja-JP" sz="1000" dirty="0" err="1"/>
              <a:t>WebAppCertBasicAuthPassword</a:t>
            </a:r>
            <a:r>
              <a:rPr lang="en-US" altLang="ja-JP" sz="1000" dirty="0"/>
              <a:t> </a:t>
            </a:r>
            <a:r>
              <a:rPr lang="en-US" altLang="ja-JP" sz="1000" dirty="0" smtClean="0"/>
              <a:t>pass123</a:t>
            </a:r>
            <a:r>
              <a:rPr lang="en-US" altLang="ja-JP" sz="1000" dirty="0"/>
              <a:t> </a:t>
            </a:r>
            <a:r>
              <a:rPr lang="en-US" altLang="ja-JP" sz="1000" dirty="0">
                <a:solidFill>
                  <a:srgbClr val="0000FF"/>
                </a:solidFill>
              </a:rPr>
              <a:t>(</a:t>
            </a:r>
            <a:r>
              <a:rPr lang="ja-JP" altLang="en-US" sz="1000" dirty="0">
                <a:solidFill>
                  <a:srgbClr val="0000FF"/>
                </a:solidFill>
              </a:rPr>
              <a:t>無視される</a:t>
            </a:r>
            <a:r>
              <a:rPr lang="en-US" altLang="ja-JP" sz="1000" dirty="0">
                <a:solidFill>
                  <a:srgbClr val="0000FF"/>
                </a:solidFill>
              </a:rPr>
              <a:t>)</a:t>
            </a:r>
          </a:p>
        </p:txBody>
      </p:sp>
      <p:sp>
        <p:nvSpPr>
          <p:cNvPr id="9" name="正方形/長方形 8"/>
          <p:cNvSpPr/>
          <p:nvPr/>
        </p:nvSpPr>
        <p:spPr>
          <a:xfrm>
            <a:off x="748861" y="5919109"/>
            <a:ext cx="6913180" cy="46015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テキスト ボックス 1"/>
          <p:cNvSpPr txBox="1"/>
          <p:nvPr/>
        </p:nvSpPr>
        <p:spPr>
          <a:xfrm>
            <a:off x="7930211" y="5244147"/>
            <a:ext cx="3681248" cy="1446550"/>
          </a:xfrm>
          <a:prstGeom prst="rect">
            <a:avLst/>
          </a:prstGeom>
          <a:solidFill>
            <a:srgbClr val="FFFFCC"/>
          </a:solidFill>
          <a:ln>
            <a:solidFill>
              <a:schemeClr val="tx1"/>
            </a:solidFill>
          </a:ln>
        </p:spPr>
        <p:txBody>
          <a:bodyPr wrap="square" rtlCol="0">
            <a:spAutoFit/>
          </a:bodyPr>
          <a:lstStyle/>
          <a:p>
            <a:r>
              <a:rPr kumimoji="1" lang="en-US" altLang="ja-JP" sz="1100" dirty="0" smtClean="0"/>
              <a:t>ThinGate.ini </a:t>
            </a:r>
            <a:r>
              <a:rPr kumimoji="1" lang="ja-JP" altLang="en-US" sz="1100" dirty="0" smtClean="0"/>
              <a:t>ファイルそのものの内容を変更した場合は、デーモンの再起動が必要である。一方、</a:t>
            </a:r>
            <a:r>
              <a:rPr kumimoji="1" lang="en-US" altLang="ja-JP" sz="1100" dirty="0" smtClean="0"/>
              <a:t>ThinGate.ini </a:t>
            </a:r>
            <a:r>
              <a:rPr kumimoji="1" lang="ja-JP" altLang="en-US" sz="1100" dirty="0" smtClean="0"/>
              <a:t>で参照している証明書ファイルや秘密鍵ファイルを更新した場合、</a:t>
            </a:r>
            <a:r>
              <a:rPr kumimoji="1" lang="en-US" altLang="ja-JP" sz="1100" dirty="0" smtClean="0"/>
              <a:t>3600 </a:t>
            </a:r>
            <a:r>
              <a:rPr kumimoji="1" lang="ja-JP" altLang="en-US" sz="1100" dirty="0" smtClean="0"/>
              <a:t>秒ごとに自動リロードが行なわれるので、デーモンの再起動は不要である。</a:t>
            </a:r>
            <a:r>
              <a:rPr kumimoji="1" lang="ja-JP" altLang="en-US" sz="1100" b="1" u="sng" dirty="0" smtClean="0">
                <a:solidFill>
                  <a:schemeClr val="accent6">
                    <a:lumMod val="50000"/>
                  </a:schemeClr>
                </a:solidFill>
              </a:rPr>
              <a:t>したがって、定期的な </a:t>
            </a:r>
            <a:r>
              <a:rPr kumimoji="1" lang="en-US" altLang="ja-JP" sz="1100" b="1" u="sng" dirty="0" smtClean="0">
                <a:solidFill>
                  <a:schemeClr val="accent6">
                    <a:lumMod val="50000"/>
                  </a:schemeClr>
                </a:solidFill>
              </a:rPr>
              <a:t>SSL </a:t>
            </a:r>
            <a:r>
              <a:rPr kumimoji="1" lang="ja-JP" altLang="en-US" sz="1100" b="1" u="sng" dirty="0" smtClean="0">
                <a:solidFill>
                  <a:schemeClr val="accent6">
                    <a:lumMod val="50000"/>
                  </a:schemeClr>
                </a:solidFill>
              </a:rPr>
              <a:t>証明書の更新メンテナンス作業は、デーモンを再起動することなく実施可能である。</a:t>
            </a:r>
            <a:r>
              <a:rPr kumimoji="1" lang="ja-JP" altLang="en-US" sz="1100" dirty="0" smtClean="0"/>
              <a:t>ただし、即時に新しい証明書ファイルを適用したい場合 </a:t>
            </a:r>
            <a:r>
              <a:rPr kumimoji="1" lang="en-US" altLang="ja-JP" sz="1100" dirty="0" smtClean="0"/>
              <a:t>(</a:t>
            </a:r>
            <a:r>
              <a:rPr kumimoji="1" lang="ja-JP" altLang="en-US" sz="1100" dirty="0" smtClean="0"/>
              <a:t>最大 </a:t>
            </a:r>
            <a:r>
              <a:rPr kumimoji="1" lang="en-US" altLang="ja-JP" sz="1100" dirty="0" smtClean="0"/>
              <a:t>3600 </a:t>
            </a:r>
            <a:r>
              <a:rPr kumimoji="1" lang="ja-JP" altLang="en-US" sz="1100" dirty="0" smtClean="0"/>
              <a:t>秒待ちたくない場合</a:t>
            </a:r>
            <a:r>
              <a:rPr kumimoji="1" lang="en-US" altLang="ja-JP" sz="1100" dirty="0" smtClean="0"/>
              <a:t>) </a:t>
            </a:r>
            <a:r>
              <a:rPr kumimoji="1" lang="ja-JP" altLang="en-US" sz="1100" dirty="0" smtClean="0"/>
              <a:t>は、デーモンの再起動が必要である。</a:t>
            </a:r>
            <a:endParaRPr kumimoji="1" lang="ja-JP" altLang="en-US" sz="1100" dirty="0"/>
          </a:p>
        </p:txBody>
      </p:sp>
    </p:spTree>
    <p:extLst>
      <p:ext uri="{BB962C8B-B14F-4D97-AF65-F5344CB8AC3E}">
        <p14:creationId xmlns:p14="http://schemas.microsoft.com/office/powerpoint/2010/main" val="27963442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253228" y="927627"/>
            <a:ext cx="11545223" cy="5805416"/>
          </a:xfrm>
        </p:spPr>
        <p:txBody>
          <a:bodyPr>
            <a:normAutofit fontScale="77500" lnSpcReduction="20000"/>
          </a:bodyPr>
          <a:lstStyle/>
          <a:p>
            <a:pPr>
              <a:lnSpc>
                <a:spcPct val="120000"/>
              </a:lnSpc>
            </a:pPr>
            <a:r>
              <a:rPr kumimoji="1" lang="ja-JP" altLang="en-US" sz="1800" dirty="0" smtClean="0"/>
              <a:t>概要</a:t>
            </a:r>
            <a:endParaRPr kumimoji="1" lang="en-US" altLang="ja-JP" sz="1800" dirty="0" smtClean="0"/>
          </a:p>
          <a:p>
            <a:pPr lvl="1">
              <a:lnSpc>
                <a:spcPct val="120000"/>
              </a:lnSpc>
            </a:pPr>
            <a:r>
              <a:rPr kumimoji="1" lang="ja-JP" altLang="en-US" sz="1400" dirty="0" smtClean="0"/>
              <a:t>本手法は、証明書ファイルを集中管理し配布する内部向けの秘密サーバーを構築し、</a:t>
            </a:r>
            <a:r>
              <a:rPr kumimoji="1" lang="en-US" altLang="ja-JP" sz="1400" dirty="0" smtClean="0"/>
              <a:t/>
            </a:r>
            <a:br>
              <a:rPr kumimoji="1" lang="en-US" altLang="ja-JP" sz="1400" dirty="0" smtClean="0"/>
            </a:br>
            <a:r>
              <a:rPr kumimoji="1" lang="ja-JP" altLang="en-US" sz="1400" dirty="0" smtClean="0"/>
              <a:t>そのサーバーから </a:t>
            </a:r>
            <a:r>
              <a:rPr kumimoji="1" lang="en-US" altLang="ja-JP" sz="1400" dirty="0" smtClean="0"/>
              <a:t>HTTPS Basic </a:t>
            </a:r>
            <a:r>
              <a:rPr kumimoji="1" lang="ja-JP" altLang="en-US" sz="1400" dirty="0" smtClean="0"/>
              <a:t>認証を用いて証明書と秘密鍵ファイルを取得させる方法である。</a:t>
            </a:r>
            <a:endParaRPr kumimoji="1" lang="en-US" altLang="ja-JP" sz="1400" dirty="0" smtClean="0"/>
          </a:p>
          <a:p>
            <a:pPr lvl="1">
              <a:lnSpc>
                <a:spcPct val="120000"/>
              </a:lnSpc>
            </a:pPr>
            <a:r>
              <a:rPr kumimoji="1" lang="ja-JP" altLang="en-US" sz="1400" dirty="0" smtClean="0"/>
              <a:t>証明書の取得・メンテナンスの処理を分離することができるため、組織的な運用に向いている。</a:t>
            </a:r>
            <a:endParaRPr kumimoji="1" lang="en-US" altLang="ja-JP" sz="1400" dirty="0" smtClean="0"/>
          </a:p>
          <a:p>
            <a:pPr>
              <a:lnSpc>
                <a:spcPct val="120000"/>
              </a:lnSpc>
            </a:pPr>
            <a:r>
              <a:rPr kumimoji="1" lang="ja-JP" altLang="en-US" sz="1800" dirty="0" smtClean="0"/>
              <a:t>要件</a:t>
            </a:r>
            <a:endParaRPr kumimoji="1" lang="en-US" altLang="ja-JP" sz="1800" dirty="0" smtClean="0"/>
          </a:p>
          <a:p>
            <a:pPr lvl="1">
              <a:lnSpc>
                <a:spcPct val="120000"/>
              </a:lnSpc>
            </a:pPr>
            <a:r>
              <a:rPr lang="en-US" altLang="ja-JP" sz="1400" dirty="0" smtClean="0"/>
              <a:t>Web </a:t>
            </a:r>
            <a:r>
              <a:rPr lang="ja-JP" altLang="en-US" sz="1400" dirty="0" smtClean="0"/>
              <a:t>サーバーは、</a:t>
            </a:r>
            <a:r>
              <a:rPr lang="en-US" altLang="ja-JP" sz="1400" dirty="0" smtClean="0"/>
              <a:t>HTTP </a:t>
            </a:r>
            <a:r>
              <a:rPr lang="ja-JP" altLang="en-US" sz="1400" dirty="0" smtClean="0"/>
              <a:t>または </a:t>
            </a:r>
            <a:r>
              <a:rPr lang="en-US" altLang="ja-JP" sz="1400" dirty="0" smtClean="0"/>
              <a:t>HTTPS </a:t>
            </a:r>
            <a:r>
              <a:rPr lang="ja-JP" altLang="en-US" sz="1400" dirty="0" smtClean="0"/>
              <a:t>で運用し、</a:t>
            </a:r>
            <a:r>
              <a:rPr lang="en-US" altLang="ja-JP" sz="1400" dirty="0" smtClean="0"/>
              <a:t>HTTP Basic </a:t>
            </a:r>
            <a:r>
              <a:rPr lang="ja-JP" altLang="en-US" sz="1400" dirty="0" smtClean="0"/>
              <a:t>認証が利用できる必要がある。</a:t>
            </a:r>
            <a:endParaRPr lang="en-US" altLang="ja-JP" sz="1400" dirty="0" smtClean="0"/>
          </a:p>
          <a:p>
            <a:pPr lvl="1">
              <a:lnSpc>
                <a:spcPct val="120000"/>
              </a:lnSpc>
            </a:pPr>
            <a:r>
              <a:rPr kumimoji="1" lang="ja-JP" altLang="en-US" sz="1400" dirty="0" smtClean="0"/>
              <a:t>ある </a:t>
            </a:r>
            <a:r>
              <a:rPr kumimoji="1" lang="en-US" altLang="ja-JP" sz="1400" dirty="0" smtClean="0"/>
              <a:t>1 </a:t>
            </a:r>
            <a:r>
              <a:rPr kumimoji="1" lang="ja-JP" altLang="en-US" sz="1400" dirty="0" err="1" smtClean="0"/>
              <a:t>つの</a:t>
            </a:r>
            <a:r>
              <a:rPr kumimoji="1" lang="ja-JP" altLang="en-US" sz="1400" dirty="0" smtClean="0"/>
              <a:t>固定 </a:t>
            </a:r>
            <a:r>
              <a:rPr kumimoji="1" lang="en-US" altLang="ja-JP" sz="1400" dirty="0" smtClean="0"/>
              <a:t>URL (Web </a:t>
            </a:r>
            <a:r>
              <a:rPr kumimoji="1" lang="ja-JP" altLang="en-US" sz="1400" dirty="0" smtClean="0"/>
              <a:t>のディレクトリ</a:t>
            </a:r>
            <a:r>
              <a:rPr kumimoji="1" lang="en-US" altLang="ja-JP" sz="1400" dirty="0" smtClean="0"/>
              <a:t>) </a:t>
            </a:r>
            <a:r>
              <a:rPr kumimoji="1" lang="ja-JP" altLang="en-US" sz="1400" dirty="0" smtClean="0"/>
              <a:t>内のファイルとして、以下の </a:t>
            </a:r>
            <a:r>
              <a:rPr kumimoji="1" lang="en-US" altLang="ja-JP" sz="1400" dirty="0" smtClean="0"/>
              <a:t>2 </a:t>
            </a:r>
            <a:r>
              <a:rPr kumimoji="1" lang="ja-JP" altLang="en-US" sz="1400" dirty="0" err="1" smtClean="0"/>
              <a:t>つの</a:t>
            </a:r>
            <a:r>
              <a:rPr kumimoji="1" lang="ja-JP" altLang="en-US" sz="1400" dirty="0" smtClean="0"/>
              <a:t>ファイルを供給する必要がある。</a:t>
            </a:r>
            <a:endParaRPr kumimoji="1" lang="en-US" altLang="ja-JP" sz="1400" dirty="0" smtClean="0"/>
          </a:p>
          <a:p>
            <a:pPr lvl="2">
              <a:lnSpc>
                <a:spcPct val="120000"/>
              </a:lnSpc>
              <a:buFont typeface="+mj-lt"/>
              <a:buAutoNum type="arabicPeriod"/>
            </a:pPr>
            <a:r>
              <a:rPr lang="ja-JP" altLang="en-US" sz="1100" dirty="0" smtClean="0"/>
              <a:t>「</a:t>
            </a:r>
            <a:r>
              <a:rPr lang="en-US" altLang="ja-JP" sz="1100" dirty="0" smtClean="0"/>
              <a:t>cert.cer</a:t>
            </a:r>
            <a:r>
              <a:rPr lang="ja-JP" altLang="en-US" sz="1100" dirty="0" smtClean="0"/>
              <a:t>」という名前の</a:t>
            </a:r>
            <a:r>
              <a:rPr lang="ja-JP" altLang="en-US" sz="1100" dirty="0" smtClean="0"/>
              <a:t>ファイル </a:t>
            </a:r>
            <a:r>
              <a:rPr lang="en-US" altLang="ja-JP" sz="1100" dirty="0" smtClean="0"/>
              <a:t>(</a:t>
            </a:r>
            <a:r>
              <a:rPr lang="ja-JP" altLang="en-US" sz="1100" dirty="0" smtClean="0"/>
              <a:t>ファイル名は異なっても良い</a:t>
            </a:r>
            <a:r>
              <a:rPr lang="en-US" altLang="ja-JP" sz="1100" dirty="0" smtClean="0"/>
              <a:t>): </a:t>
            </a:r>
            <a:r>
              <a:rPr lang="en-US" altLang="ja-JP" sz="1100" dirty="0" smtClean="0"/>
              <a:t>BASE64 </a:t>
            </a:r>
            <a:r>
              <a:rPr lang="ja-JP" altLang="en-US" sz="1100" dirty="0" smtClean="0"/>
              <a:t>形式の </a:t>
            </a:r>
            <a:r>
              <a:rPr lang="en-US" altLang="ja-JP" sz="1100" dirty="0" smtClean="0"/>
              <a:t>X.509 </a:t>
            </a:r>
            <a:r>
              <a:rPr lang="ja-JP" altLang="en-US" sz="1100" dirty="0" smtClean="0"/>
              <a:t>証明書データがホスト証明書と中間証明書チェーンの順で </a:t>
            </a:r>
            <a:r>
              <a:rPr lang="en-US" altLang="ja-JP" sz="1100" dirty="0" smtClean="0"/>
              <a:t>1 </a:t>
            </a:r>
            <a:r>
              <a:rPr lang="ja-JP" altLang="en-US" sz="1100" dirty="0" smtClean="0"/>
              <a:t>つ以上並べられた </a:t>
            </a:r>
            <a:r>
              <a:rPr lang="en-US" altLang="ja-JP" sz="1100" dirty="0" smtClean="0"/>
              <a:t>ASCII </a:t>
            </a:r>
            <a:r>
              <a:rPr lang="ja-JP" altLang="en-US" sz="1100" dirty="0" smtClean="0"/>
              <a:t>テキストファイル。</a:t>
            </a:r>
            <a:endParaRPr lang="en-US" altLang="ja-JP" sz="1100" dirty="0" smtClean="0"/>
          </a:p>
          <a:p>
            <a:pPr lvl="2">
              <a:lnSpc>
                <a:spcPct val="120000"/>
              </a:lnSpc>
              <a:buFont typeface="+mj-lt"/>
              <a:buAutoNum type="arabicPeriod"/>
            </a:pPr>
            <a:r>
              <a:rPr kumimoji="1" lang="ja-JP" altLang="en-US" sz="1100" dirty="0" smtClean="0"/>
              <a:t>「</a:t>
            </a:r>
            <a:r>
              <a:rPr kumimoji="1" lang="en-US" altLang="ja-JP" sz="1100" dirty="0" err="1" smtClean="0"/>
              <a:t>cert.key</a:t>
            </a:r>
            <a:r>
              <a:rPr kumimoji="1" lang="ja-JP" altLang="en-US" sz="1100" dirty="0" smtClean="0"/>
              <a:t>」という名前の</a:t>
            </a:r>
            <a:r>
              <a:rPr kumimoji="1" lang="ja-JP" altLang="en-US" sz="1100" dirty="0" smtClean="0"/>
              <a:t>ファイル </a:t>
            </a:r>
            <a:r>
              <a:rPr lang="en-US" altLang="ja-JP" sz="1100" dirty="0" smtClean="0"/>
              <a:t>(</a:t>
            </a:r>
            <a:r>
              <a:rPr lang="ja-JP" altLang="en-US" sz="1100" dirty="0"/>
              <a:t>ファイル名は異なっても良い</a:t>
            </a:r>
            <a:r>
              <a:rPr lang="en-US" altLang="ja-JP" sz="1100" dirty="0"/>
              <a:t>)</a:t>
            </a:r>
            <a:r>
              <a:rPr kumimoji="1" lang="en-US" altLang="ja-JP" sz="1100" dirty="0" smtClean="0"/>
              <a:t>: </a:t>
            </a:r>
            <a:r>
              <a:rPr kumimoji="1" lang="en-US" altLang="ja-JP" sz="1100" dirty="0" smtClean="0"/>
              <a:t>1</a:t>
            </a:r>
            <a:r>
              <a:rPr kumimoji="1" lang="ja-JP" altLang="en-US" sz="1100" dirty="0" smtClean="0"/>
              <a:t> のホスト証明書に対応する </a:t>
            </a:r>
            <a:r>
              <a:rPr kumimoji="1" lang="en-US" altLang="ja-JP" sz="1100" dirty="0" smtClean="0"/>
              <a:t>RSA </a:t>
            </a:r>
            <a:r>
              <a:rPr kumimoji="1" lang="ja-JP" altLang="en-US" sz="1100" dirty="0" smtClean="0"/>
              <a:t>秘密鍵を含む </a:t>
            </a:r>
            <a:r>
              <a:rPr kumimoji="1" lang="en-US" altLang="ja-JP" sz="1100" dirty="0" smtClean="0"/>
              <a:t>PEM </a:t>
            </a:r>
            <a:r>
              <a:rPr kumimoji="1" lang="ja-JP" altLang="en-US" sz="1100" dirty="0" smtClean="0"/>
              <a:t>形式の </a:t>
            </a:r>
            <a:r>
              <a:rPr kumimoji="1" lang="en-US" altLang="ja-JP" sz="1100" dirty="0" smtClean="0"/>
              <a:t>ASCII </a:t>
            </a:r>
            <a:r>
              <a:rPr kumimoji="1" lang="ja-JP" altLang="en-US" sz="1100" dirty="0" smtClean="0"/>
              <a:t>テキストファイル</a:t>
            </a:r>
            <a:r>
              <a:rPr kumimoji="1" lang="ja-JP" altLang="en-US" sz="1100" dirty="0" smtClean="0"/>
              <a:t>。</a:t>
            </a:r>
            <a:endParaRPr lang="en-US" altLang="ja-JP" sz="1600" dirty="0" smtClean="0"/>
          </a:p>
          <a:p>
            <a:pPr lvl="1">
              <a:lnSpc>
                <a:spcPct val="120000"/>
              </a:lnSpc>
            </a:pPr>
            <a:r>
              <a:rPr kumimoji="1" lang="ja-JP" altLang="en-US" sz="1500" dirty="0" smtClean="0"/>
              <a:t>「シン・テレワークシステム 中継ゲートウェイ スタンドアロン版」</a:t>
            </a:r>
            <a:r>
              <a:rPr lang="ja-JP" altLang="en-US" sz="1500" dirty="0" smtClean="0"/>
              <a:t>は、</a:t>
            </a:r>
            <a:r>
              <a:rPr lang="ja-JP" altLang="en-US" sz="1600" dirty="0"/>
              <a:t> 「</a:t>
            </a:r>
            <a:r>
              <a:rPr lang="en-US" altLang="ja-JP" sz="1600" dirty="0"/>
              <a:t>HTML5 </a:t>
            </a:r>
            <a:r>
              <a:rPr lang="ja-JP" altLang="en-US" sz="1600" dirty="0"/>
              <a:t>版 </a:t>
            </a:r>
            <a:r>
              <a:rPr lang="en-US" altLang="ja-JP" sz="1600" dirty="0"/>
              <a:t>Web </a:t>
            </a:r>
            <a:r>
              <a:rPr lang="ja-JP" altLang="en-US" sz="1600" dirty="0"/>
              <a:t>クライアント用 </a:t>
            </a:r>
            <a:r>
              <a:rPr lang="en-US" altLang="ja-JP" sz="1600" dirty="0"/>
              <a:t>Web </a:t>
            </a:r>
            <a:r>
              <a:rPr lang="ja-JP" altLang="en-US" sz="1600" dirty="0"/>
              <a:t>サーバー</a:t>
            </a:r>
            <a:r>
              <a:rPr lang="ja-JP" altLang="en-US" sz="1600" dirty="0" smtClean="0"/>
              <a:t>」のために、</a:t>
            </a:r>
            <a:r>
              <a:rPr lang="ja-JP" altLang="en-US" sz="1500" dirty="0" smtClean="0"/>
              <a:t>指定された </a:t>
            </a:r>
            <a:r>
              <a:rPr lang="en-US" altLang="ja-JP" sz="1500" dirty="0" smtClean="0"/>
              <a:t>URL </a:t>
            </a:r>
            <a:r>
              <a:rPr lang="ja-JP" altLang="en-US" sz="1500" dirty="0" smtClean="0"/>
              <a:t>に対して、</a:t>
            </a:r>
            <a:r>
              <a:rPr lang="en-US" altLang="ja-JP" sz="1500" dirty="0" smtClean="0"/>
              <a:t>1 </a:t>
            </a:r>
            <a:r>
              <a:rPr lang="ja-JP" altLang="en-US" sz="1500" dirty="0" smtClean="0"/>
              <a:t>時間に </a:t>
            </a:r>
            <a:r>
              <a:rPr lang="en-US" altLang="ja-JP" sz="1500" dirty="0" smtClean="0"/>
              <a:t>1 </a:t>
            </a:r>
            <a:r>
              <a:rPr lang="ja-JP" altLang="en-US" sz="1500" dirty="0" smtClean="0"/>
              <a:t>回アクセスし、証明書を取得して更新する。また、</a:t>
            </a:r>
            <a:r>
              <a:rPr lang="en-US" altLang="ja-JP" sz="1500" dirty="0" smtClean="0"/>
              <a:t>URL </a:t>
            </a:r>
            <a:r>
              <a:rPr lang="ja-JP" altLang="en-US" sz="1500" dirty="0" err="1" smtClean="0"/>
              <a:t>への</a:t>
            </a:r>
            <a:r>
              <a:rPr lang="ja-JP" altLang="en-US" sz="1500" dirty="0" smtClean="0"/>
              <a:t>アクセスに失敗した場合は、</a:t>
            </a:r>
            <a:r>
              <a:rPr lang="en-US" altLang="ja-JP" sz="1500" dirty="0" smtClean="0"/>
              <a:t>15 </a:t>
            </a:r>
            <a:r>
              <a:rPr lang="ja-JP" altLang="en-US" sz="1500" dirty="0" smtClean="0"/>
              <a:t>秒 ～ </a:t>
            </a:r>
            <a:r>
              <a:rPr lang="en-US" altLang="ja-JP" sz="1500" dirty="0" smtClean="0"/>
              <a:t>900 </a:t>
            </a:r>
            <a:r>
              <a:rPr lang="ja-JP" altLang="en-US" sz="1500" dirty="0" smtClean="0"/>
              <a:t>秒間隔で、</a:t>
            </a:r>
            <a:r>
              <a:rPr lang="en-US" altLang="ja-JP" sz="1500" dirty="0" smtClean="0"/>
              <a:t>URL </a:t>
            </a:r>
            <a:r>
              <a:rPr lang="ja-JP" altLang="en-US" sz="1500" dirty="0" err="1" smtClean="0"/>
              <a:t>への</a:t>
            </a:r>
            <a:r>
              <a:rPr lang="ja-JP" altLang="en-US" sz="1500" dirty="0" smtClean="0"/>
              <a:t>アクセスに成功するまでリトライする。</a:t>
            </a:r>
            <a:r>
              <a:rPr lang="en-US" altLang="ja-JP" sz="1500" dirty="0" smtClean="0"/>
              <a:t>(</a:t>
            </a:r>
            <a:r>
              <a:rPr lang="ja-JP" altLang="en-US" sz="1500" dirty="0" smtClean="0"/>
              <a:t>リトライ間隔は、最初は約 </a:t>
            </a:r>
            <a:r>
              <a:rPr lang="en-US" altLang="ja-JP" sz="1500" dirty="0" smtClean="0"/>
              <a:t>15 </a:t>
            </a:r>
            <a:r>
              <a:rPr lang="ja-JP" altLang="en-US" sz="1500" dirty="0" smtClean="0"/>
              <a:t>秒間隔で、だんだんと長くなるようになっている。</a:t>
            </a:r>
            <a:r>
              <a:rPr lang="en-US" altLang="ja-JP" sz="1500" dirty="0" smtClean="0"/>
              <a:t>)</a:t>
            </a:r>
            <a:endParaRPr kumimoji="1" lang="en-US" altLang="ja-JP" sz="1500" dirty="0" smtClean="0"/>
          </a:p>
          <a:p>
            <a:pPr>
              <a:lnSpc>
                <a:spcPct val="120000"/>
              </a:lnSpc>
            </a:pPr>
            <a:r>
              <a:rPr kumimoji="1" lang="ja-JP" altLang="en-US" sz="1800" dirty="0" smtClean="0"/>
              <a:t>上記</a:t>
            </a:r>
            <a:r>
              <a:rPr kumimoji="1" lang="ja-JP" altLang="en-US" sz="1800" dirty="0" smtClean="0"/>
              <a:t>の要件を満たす証明書ファイル提供サーバーは、</a:t>
            </a:r>
            <a:r>
              <a:rPr kumimoji="1" lang="en-US" altLang="ja-JP" sz="1800" dirty="0" smtClean="0"/>
              <a:t>Apache </a:t>
            </a:r>
            <a:r>
              <a:rPr kumimoji="1" lang="ja-JP" altLang="en-US" sz="1800" dirty="0" smtClean="0"/>
              <a:t>や </a:t>
            </a:r>
            <a:r>
              <a:rPr kumimoji="1" lang="en-US" altLang="ja-JP" sz="1800" dirty="0" smtClean="0"/>
              <a:t>NGINX </a:t>
            </a:r>
            <a:r>
              <a:rPr kumimoji="1" lang="ja-JP" altLang="en-US" sz="1800" dirty="0" smtClean="0"/>
              <a:t>等の </a:t>
            </a:r>
            <a:r>
              <a:rPr kumimoji="1" lang="en-US" altLang="ja-JP" sz="1800" dirty="0" smtClean="0"/>
              <a:t>Web </a:t>
            </a:r>
            <a:r>
              <a:rPr kumimoji="1" lang="ja-JP" altLang="en-US" sz="1800" dirty="0" smtClean="0"/>
              <a:t>サーバーを構築することができるスキルを有する管理者であれば、容易に構築することができるものである。</a:t>
            </a:r>
          </a:p>
          <a:p>
            <a:pPr lvl="1">
              <a:lnSpc>
                <a:spcPct val="120000"/>
              </a:lnSpc>
            </a:pPr>
            <a:r>
              <a:rPr kumimoji="1" lang="ja-JP" altLang="en-US" sz="1400" dirty="0" smtClean="0"/>
              <a:t>そして、このような証明書ファイル提供サーバーに、定期的に </a:t>
            </a:r>
            <a:r>
              <a:rPr kumimoji="1" lang="en-US" altLang="ja-JP" sz="1400" dirty="0" smtClean="0"/>
              <a:t>CA (</a:t>
            </a:r>
            <a:r>
              <a:rPr kumimoji="1" lang="ja-JP" altLang="en-US" sz="1400" dirty="0" smtClean="0"/>
              <a:t>認証局</a:t>
            </a:r>
            <a:r>
              <a:rPr kumimoji="1" lang="en-US" altLang="ja-JP" sz="1400" dirty="0" smtClean="0"/>
              <a:t>) </a:t>
            </a:r>
            <a:r>
              <a:rPr kumimoji="1" lang="ja-JP" altLang="en-US" sz="1400" dirty="0" smtClean="0"/>
              <a:t>で発行された有効期限の短い証明書 </a:t>
            </a:r>
            <a:r>
              <a:rPr kumimoji="1" lang="en-US" altLang="ja-JP" sz="1400" dirty="0" smtClean="0"/>
              <a:t>(</a:t>
            </a:r>
            <a:r>
              <a:rPr kumimoji="1" lang="ja-JP" altLang="en-US" sz="1400" dirty="0" smtClean="0"/>
              <a:t>例</a:t>
            </a:r>
            <a:r>
              <a:rPr kumimoji="1" lang="en-US" altLang="ja-JP" sz="1400" dirty="0" smtClean="0"/>
              <a:t>: Let’s Encrypt </a:t>
            </a:r>
            <a:r>
              <a:rPr kumimoji="1" lang="ja-JP" altLang="en-US" sz="1400" dirty="0" smtClean="0"/>
              <a:t>で発行される有効期限が </a:t>
            </a:r>
            <a:r>
              <a:rPr kumimoji="1" lang="en-US" altLang="ja-JP" sz="1400" dirty="0" smtClean="0"/>
              <a:t>3 </a:t>
            </a:r>
            <a:r>
              <a:rPr kumimoji="1" lang="ja-JP" altLang="en-US" sz="1400" dirty="0" smtClean="0"/>
              <a:t>ヶ月の証明書</a:t>
            </a:r>
            <a:r>
              <a:rPr kumimoji="1" lang="en-US" altLang="ja-JP" sz="1400" dirty="0" smtClean="0"/>
              <a:t>) </a:t>
            </a:r>
            <a:r>
              <a:rPr kumimoji="1" lang="ja-JP" altLang="en-US" sz="1400" dirty="0" smtClean="0"/>
              <a:t>を常に置いておくことにより</a:t>
            </a:r>
            <a:r>
              <a:rPr kumimoji="1" lang="ja-JP" altLang="en-US" sz="1400" dirty="0" smtClean="0"/>
              <a:t>、</a:t>
            </a:r>
            <a:r>
              <a:rPr lang="ja-JP" altLang="en-US" sz="1400" dirty="0" smtClean="0"/>
              <a:t> </a:t>
            </a:r>
            <a:r>
              <a:rPr lang="ja-JP" altLang="en-US" sz="1400" dirty="0"/>
              <a:t>「シン・テレワークシステム 中継ゲートウェイ スタンドアロン版」は、 「</a:t>
            </a:r>
            <a:r>
              <a:rPr lang="en-US" altLang="ja-JP" sz="1400" dirty="0"/>
              <a:t>HTML5 </a:t>
            </a:r>
            <a:r>
              <a:rPr lang="ja-JP" altLang="en-US" sz="1400" dirty="0"/>
              <a:t>版 </a:t>
            </a:r>
            <a:r>
              <a:rPr lang="en-US" altLang="ja-JP" sz="1400" dirty="0"/>
              <a:t>Web </a:t>
            </a:r>
            <a:r>
              <a:rPr lang="ja-JP" altLang="en-US" sz="1400" dirty="0"/>
              <a:t>クライアント用 </a:t>
            </a:r>
            <a:r>
              <a:rPr lang="en-US" altLang="ja-JP" sz="1400" dirty="0"/>
              <a:t>Web </a:t>
            </a:r>
            <a:r>
              <a:rPr lang="ja-JP" altLang="en-US" sz="1400" dirty="0"/>
              <a:t>サーバー」のために</a:t>
            </a:r>
            <a:r>
              <a:rPr lang="ja-JP" altLang="en-US" sz="1400" dirty="0" smtClean="0"/>
              <a:t>、自動的・定期的に</a:t>
            </a:r>
            <a:r>
              <a:rPr lang="ja-JP" altLang="en-US" sz="1400" dirty="0"/>
              <a:t>、</a:t>
            </a:r>
            <a:r>
              <a:rPr lang="ja-JP" altLang="en-US" sz="1400" dirty="0" smtClean="0"/>
              <a:t>その</a:t>
            </a:r>
            <a:r>
              <a:rPr lang="ja-JP" altLang="en-US" sz="1400" dirty="0" smtClean="0"/>
              <a:t>証明書をダウンロードして取り込むことができる。</a:t>
            </a:r>
          </a:p>
          <a:p>
            <a:pPr lvl="1">
              <a:lnSpc>
                <a:spcPct val="120000"/>
              </a:lnSpc>
            </a:pPr>
            <a:r>
              <a:rPr kumimoji="1" lang="en-US" altLang="ja-JP" sz="1400" dirty="0" smtClean="0"/>
              <a:t>Let’s Encrypt</a:t>
            </a:r>
            <a:r>
              <a:rPr kumimoji="1" lang="ja-JP" altLang="en-US" sz="1400" dirty="0" smtClean="0"/>
              <a:t> のワイルドカード証明書を常に更新し続ける、</a:t>
            </a:r>
            <a:r>
              <a:rPr lang="ja-JP" altLang="en-US" sz="1400" dirty="0" smtClean="0"/>
              <a:t>この</a:t>
            </a:r>
            <a:r>
              <a:rPr lang="ja-JP" altLang="en-US" sz="1400" dirty="0"/>
              <a:t>ような証明書ファイル提供</a:t>
            </a:r>
            <a:r>
              <a:rPr lang="ja-JP" altLang="en-US" sz="1400" dirty="0" smtClean="0"/>
              <a:t>サーバーを構築することを容易にするために、</a:t>
            </a:r>
            <a:r>
              <a:rPr lang="en-US" altLang="ja-JP" sz="1400" dirty="0" smtClean="0"/>
              <a:t>IPA </a:t>
            </a:r>
            <a:r>
              <a:rPr lang="ja-JP" altLang="en-US" sz="1400" dirty="0" smtClean="0"/>
              <a:t>サイバー技術研究室では、誰でもクラウドで容易に構築可能な </a:t>
            </a:r>
            <a:r>
              <a:rPr lang="en-US" altLang="ja-JP" sz="1400" dirty="0" smtClean="0"/>
              <a:t>『</a:t>
            </a:r>
            <a:r>
              <a:rPr lang="en-US" altLang="ja-JP" sz="1400" dirty="0" err="1" smtClean="0"/>
              <a:t>IPA_DN_WildcardCertServerUtil</a:t>
            </a:r>
            <a:r>
              <a:rPr lang="en-US" altLang="ja-JP" sz="1400" dirty="0" smtClean="0"/>
              <a:t> </a:t>
            </a:r>
            <a:r>
              <a:rPr lang="en-US" altLang="ja-JP" sz="1400" dirty="0"/>
              <a:t>(Python </a:t>
            </a:r>
            <a:r>
              <a:rPr lang="ja-JP" altLang="en-US" sz="1400" dirty="0"/>
              <a:t>で書かれた </a:t>
            </a:r>
            <a:r>
              <a:rPr lang="en-US" altLang="ja-JP" sz="1400" dirty="0" smtClean="0"/>
              <a:t>Let‘s </a:t>
            </a:r>
            <a:r>
              <a:rPr lang="en-US" altLang="ja-JP" sz="1400" dirty="0"/>
              <a:t>Encrypt </a:t>
            </a:r>
            <a:r>
              <a:rPr lang="ja-JP" altLang="en-US" sz="1400" dirty="0"/>
              <a:t>ワイルドカード </a:t>
            </a:r>
            <a:r>
              <a:rPr lang="en-US" altLang="ja-JP" sz="1400" dirty="0"/>
              <a:t>DNS </a:t>
            </a:r>
            <a:r>
              <a:rPr lang="ja-JP" altLang="en-US" sz="1400" dirty="0"/>
              <a:t>更新・証明書ファイル提供サーバー</a:t>
            </a:r>
            <a:r>
              <a:rPr lang="en-US" altLang="ja-JP" sz="1400" dirty="0"/>
              <a:t>) </a:t>
            </a:r>
            <a:r>
              <a:rPr lang="en-US" altLang="ja-JP" sz="1400" dirty="0" smtClean="0"/>
              <a:t>』</a:t>
            </a:r>
            <a:r>
              <a:rPr lang="ja-JP" altLang="en-US" sz="1400" dirty="0" smtClean="0"/>
              <a:t> の構築キットを無償で配布している</a:t>
            </a:r>
            <a:r>
              <a:rPr lang="ja-JP" altLang="en-US" sz="1400" dirty="0" smtClean="0"/>
              <a:t>。これを用いた</a:t>
            </a:r>
            <a:r>
              <a:rPr lang="ja-JP" altLang="en-US" sz="1400" dirty="0" smtClean="0"/>
              <a:t>サーバーを </a:t>
            </a:r>
            <a:r>
              <a:rPr lang="en-US" altLang="ja-JP" sz="1400" dirty="0" smtClean="0"/>
              <a:t>AWS </a:t>
            </a:r>
            <a:r>
              <a:rPr lang="ja-JP" altLang="en-US" sz="1400" dirty="0" smtClean="0"/>
              <a:t>上に構築すれば、月額数百円の </a:t>
            </a:r>
            <a:r>
              <a:rPr lang="en-US" altLang="ja-JP" sz="1400" dirty="0" smtClean="0"/>
              <a:t>AWS </a:t>
            </a:r>
            <a:r>
              <a:rPr lang="ja-JP" altLang="en-US" sz="1400" dirty="0" smtClean="0"/>
              <a:t>コストで、任意の所有ドメインの </a:t>
            </a:r>
            <a:r>
              <a:rPr lang="en-US" altLang="ja-JP" sz="1400" dirty="0" smtClean="0"/>
              <a:t>*.example.org </a:t>
            </a:r>
            <a:r>
              <a:rPr lang="ja-JP" altLang="en-US" sz="1400" dirty="0" smtClean="0"/>
              <a:t>のような </a:t>
            </a:r>
            <a:r>
              <a:rPr lang="en-US" altLang="ja-JP" sz="1400" dirty="0" smtClean="0"/>
              <a:t>FQDN </a:t>
            </a:r>
            <a:r>
              <a:rPr lang="ja-JP" altLang="en-US" sz="1400" dirty="0" smtClean="0"/>
              <a:t>に対する </a:t>
            </a:r>
            <a:r>
              <a:rPr lang="en-US" altLang="ja-JP" sz="1400" dirty="0" smtClean="0"/>
              <a:t>Wildcard SSL </a:t>
            </a:r>
            <a:r>
              <a:rPr lang="ja-JP" altLang="en-US" sz="1400" dirty="0" smtClean="0"/>
              <a:t>証明書を常に取得し続け、提供し続けるサーバーをクラウド上に安定して構築可能である。</a:t>
            </a:r>
            <a:endParaRPr lang="en-US" altLang="ja-JP" sz="1400" dirty="0" smtClean="0"/>
          </a:p>
          <a:p>
            <a:pPr lvl="2">
              <a:lnSpc>
                <a:spcPct val="120000"/>
              </a:lnSpc>
            </a:pPr>
            <a:r>
              <a:rPr lang="en-US" altLang="ja-JP" sz="1000" b="1" u="sng" dirty="0">
                <a:solidFill>
                  <a:srgbClr val="0000FF"/>
                </a:solidFill>
              </a:rPr>
              <a:t>https://</a:t>
            </a:r>
            <a:r>
              <a:rPr lang="en-US" altLang="ja-JP" sz="1000" b="1" u="sng" dirty="0" smtClean="0">
                <a:solidFill>
                  <a:srgbClr val="0000FF"/>
                </a:solidFill>
              </a:rPr>
              <a:t>github.com/IPA-CyberLab/IPA_DN_WildcardCertServerUtil/</a:t>
            </a:r>
          </a:p>
          <a:p>
            <a:pPr lvl="1">
              <a:lnSpc>
                <a:spcPct val="120000"/>
              </a:lnSpc>
            </a:pPr>
            <a:r>
              <a:rPr lang="ja-JP" altLang="en-US" sz="1300" dirty="0" smtClean="0">
                <a:solidFill>
                  <a:schemeClr val="accent2">
                    <a:lumMod val="75000"/>
                  </a:schemeClr>
                </a:solidFill>
              </a:rPr>
              <a:t>注意</a:t>
            </a:r>
            <a:r>
              <a:rPr lang="en-US" altLang="ja-JP" sz="1300" dirty="0" smtClean="0">
                <a:solidFill>
                  <a:schemeClr val="accent2">
                    <a:lumMod val="75000"/>
                  </a:schemeClr>
                </a:solidFill>
              </a:rPr>
              <a:t>: </a:t>
            </a:r>
            <a:r>
              <a:rPr lang="ja-JP" altLang="en-US" sz="1300" dirty="0" smtClean="0">
                <a:solidFill>
                  <a:schemeClr val="accent2">
                    <a:lumMod val="75000"/>
                  </a:schemeClr>
                </a:solidFill>
              </a:rPr>
              <a:t>上記の説明においては、</a:t>
            </a:r>
            <a:r>
              <a:rPr lang="en-US" altLang="ja-JP" sz="1300" dirty="0" smtClean="0">
                <a:solidFill>
                  <a:schemeClr val="accent2">
                    <a:lumMod val="75000"/>
                  </a:schemeClr>
                </a:solidFill>
              </a:rPr>
              <a:t>Let's Encrypt </a:t>
            </a:r>
            <a:r>
              <a:rPr lang="ja-JP" altLang="en-US" sz="1300" dirty="0" smtClean="0">
                <a:solidFill>
                  <a:schemeClr val="accent2">
                    <a:lumMod val="75000"/>
                  </a:schemeClr>
                </a:solidFill>
              </a:rPr>
              <a:t>を使用する例を述べているが、</a:t>
            </a:r>
            <a:r>
              <a:rPr lang="en-US" altLang="ja-JP" sz="1300" dirty="0" smtClean="0">
                <a:solidFill>
                  <a:schemeClr val="accent2">
                    <a:lumMod val="75000"/>
                  </a:schemeClr>
                </a:solidFill>
              </a:rPr>
              <a:t>Let's Encrypt </a:t>
            </a:r>
            <a:r>
              <a:rPr lang="ja-JP" altLang="en-US" sz="1300" dirty="0" smtClean="0">
                <a:solidFill>
                  <a:schemeClr val="accent2">
                    <a:lumMod val="75000"/>
                  </a:schemeClr>
                </a:solidFill>
              </a:rPr>
              <a:t>はインターネット上の多くのシステムと同様に無償・無保証・ボランティアベースのサービスであることから、いつでも突然停止してしまう可能性がある。このような場合は、</a:t>
            </a:r>
            <a:r>
              <a:rPr lang="en-US" altLang="ja-JP" sz="1300" dirty="0" smtClean="0">
                <a:solidFill>
                  <a:schemeClr val="accent2">
                    <a:lumMod val="75000"/>
                  </a:schemeClr>
                </a:solidFill>
              </a:rPr>
              <a:t>Let's Encrypt </a:t>
            </a:r>
            <a:r>
              <a:rPr lang="ja-JP" altLang="en-US" sz="1300" dirty="0" smtClean="0">
                <a:solidFill>
                  <a:schemeClr val="accent2">
                    <a:lumMod val="75000"/>
                  </a:schemeClr>
                </a:solidFill>
              </a:rPr>
              <a:t>を利用することに代わり、他の完全互換のある </a:t>
            </a:r>
            <a:r>
              <a:rPr lang="en-US" altLang="ja-JP" sz="1300" dirty="0" smtClean="0">
                <a:solidFill>
                  <a:schemeClr val="accent2">
                    <a:lumMod val="75000"/>
                  </a:schemeClr>
                </a:solidFill>
              </a:rPr>
              <a:t>ACME </a:t>
            </a:r>
            <a:r>
              <a:rPr lang="ja-JP" altLang="en-US" sz="1300" dirty="0" smtClean="0">
                <a:solidFill>
                  <a:schemeClr val="accent2">
                    <a:lumMod val="75000"/>
                  </a:schemeClr>
                </a:solidFill>
              </a:rPr>
              <a:t>プロトコル対応の認証局を利用したり、また、従来方法による手動の商用 </a:t>
            </a:r>
            <a:r>
              <a:rPr lang="en-US" altLang="ja-JP" sz="1300" dirty="0" smtClean="0">
                <a:solidFill>
                  <a:schemeClr val="accent2">
                    <a:lumMod val="75000"/>
                  </a:schemeClr>
                </a:solidFill>
              </a:rPr>
              <a:t>SSL Web </a:t>
            </a:r>
            <a:r>
              <a:rPr lang="ja-JP" altLang="en-US" sz="1300" dirty="0" smtClean="0">
                <a:solidFill>
                  <a:schemeClr val="accent2">
                    <a:lumMod val="75000"/>
                  </a:schemeClr>
                </a:solidFill>
              </a:rPr>
              <a:t>サーバー証明書購入・発行手順を経て、その証明書ファイルを本ページで述べる要件を満たす </a:t>
            </a:r>
            <a:r>
              <a:rPr lang="en-US" altLang="ja-JP" sz="1300" dirty="0" smtClean="0">
                <a:solidFill>
                  <a:schemeClr val="accent2">
                    <a:lumMod val="75000"/>
                  </a:schemeClr>
                </a:solidFill>
              </a:rPr>
              <a:t>Web </a:t>
            </a:r>
            <a:r>
              <a:rPr lang="ja-JP" altLang="en-US" sz="1300" dirty="0" smtClean="0">
                <a:solidFill>
                  <a:schemeClr val="accent2">
                    <a:lumMod val="75000"/>
                  </a:schemeClr>
                </a:solidFill>
              </a:rPr>
              <a:t>サーバー上に手動で設置する作業を証明書を更新する度に実施したりすることにより、本証明書提供サーバーの運用を継続することが可能である </a:t>
            </a:r>
            <a:r>
              <a:rPr lang="en-US" altLang="ja-JP" sz="1300" dirty="0" smtClean="0">
                <a:solidFill>
                  <a:schemeClr val="accent2">
                    <a:lumMod val="75000"/>
                  </a:schemeClr>
                </a:solidFill>
              </a:rPr>
              <a:t>(</a:t>
            </a:r>
            <a:r>
              <a:rPr lang="ja-JP" altLang="en-US" sz="1300" dirty="0" smtClean="0">
                <a:solidFill>
                  <a:schemeClr val="accent2">
                    <a:lumMod val="75000"/>
                  </a:schemeClr>
                </a:solidFill>
              </a:rPr>
              <a:t>利用者の責任で、一部設定ファイルや </a:t>
            </a:r>
            <a:r>
              <a:rPr lang="en-US" altLang="ja-JP" sz="1300" dirty="0" smtClean="0">
                <a:solidFill>
                  <a:schemeClr val="accent2">
                    <a:lumMod val="75000"/>
                  </a:schemeClr>
                </a:solidFill>
              </a:rPr>
              <a:t>Python </a:t>
            </a:r>
            <a:r>
              <a:rPr lang="ja-JP" altLang="en-US" sz="1300" dirty="0" smtClean="0">
                <a:solidFill>
                  <a:schemeClr val="accent2">
                    <a:lumMod val="75000"/>
                  </a:schemeClr>
                </a:solidFill>
              </a:rPr>
              <a:t>コードを書き換える必要が生じる場合があることに留意する。</a:t>
            </a:r>
            <a:r>
              <a:rPr lang="en-US" altLang="ja-JP" sz="1300" dirty="0" smtClean="0">
                <a:solidFill>
                  <a:schemeClr val="accent2">
                    <a:lumMod val="75000"/>
                  </a:schemeClr>
                </a:solidFill>
              </a:rPr>
              <a:t>)</a:t>
            </a:r>
            <a:r>
              <a:rPr lang="ja-JP" altLang="en-US" sz="1300" dirty="0" err="1" smtClean="0">
                <a:solidFill>
                  <a:schemeClr val="accent2">
                    <a:lumMod val="75000"/>
                  </a:schemeClr>
                </a:solidFill>
              </a:rPr>
              <a:t>。</a:t>
            </a:r>
            <a:r>
              <a:rPr lang="ja-JP" altLang="en-US" sz="1300" dirty="0" smtClean="0">
                <a:solidFill>
                  <a:schemeClr val="accent2">
                    <a:lumMod val="75000"/>
                  </a:schemeClr>
                </a:solidFill>
              </a:rPr>
              <a:t>本ドキュメントの著者は、ドキュメント作成時点において </a:t>
            </a:r>
            <a:r>
              <a:rPr lang="en-US" altLang="ja-JP" sz="1300" dirty="0" smtClean="0">
                <a:solidFill>
                  <a:schemeClr val="accent2">
                    <a:lumMod val="75000"/>
                  </a:schemeClr>
                </a:solidFill>
              </a:rPr>
              <a:t>Let's Encrypt </a:t>
            </a:r>
            <a:r>
              <a:rPr lang="ja-JP" altLang="en-US" sz="1300" dirty="0" smtClean="0">
                <a:solidFill>
                  <a:schemeClr val="accent2">
                    <a:lumMod val="75000"/>
                  </a:schemeClr>
                </a:solidFill>
              </a:rPr>
              <a:t>サービスが利用可能であることは確認しているが、今後も同サービスが永続的に稼働する保証を有している訳ではなく、</a:t>
            </a:r>
            <a:r>
              <a:rPr lang="en-US" altLang="ja-JP" sz="1300" dirty="0" smtClean="0">
                <a:solidFill>
                  <a:schemeClr val="accent2">
                    <a:lumMod val="75000"/>
                  </a:schemeClr>
                </a:solidFill>
              </a:rPr>
              <a:t>Let's Encrypt </a:t>
            </a:r>
            <a:r>
              <a:rPr lang="ja-JP" altLang="en-US" sz="1300" dirty="0" smtClean="0">
                <a:solidFill>
                  <a:schemeClr val="accent2">
                    <a:lumMod val="75000"/>
                  </a:schemeClr>
                </a:solidFill>
              </a:rPr>
              <a:t>サービスの利用を特別に推奨したり、その安定性を裏書きしたりするものではない。</a:t>
            </a:r>
            <a:r>
              <a:rPr lang="en-US" altLang="ja-JP" sz="1300" dirty="0" smtClean="0">
                <a:solidFill>
                  <a:schemeClr val="accent2">
                    <a:lumMod val="75000"/>
                  </a:schemeClr>
                </a:solidFill>
              </a:rPr>
              <a:t>Let's Encrypt </a:t>
            </a:r>
            <a:r>
              <a:rPr lang="ja-JP" altLang="en-US" sz="1300" dirty="0" smtClean="0">
                <a:solidFill>
                  <a:schemeClr val="accent2">
                    <a:lumMod val="75000"/>
                  </a:schemeClr>
                </a:solidFill>
              </a:rPr>
              <a:t>サービスを利用する場合は、利用主体が </a:t>
            </a:r>
            <a:r>
              <a:rPr lang="en-US" altLang="ja-JP" sz="1300" dirty="0" smtClean="0">
                <a:solidFill>
                  <a:schemeClr val="accent2">
                    <a:lumMod val="75000"/>
                  </a:schemeClr>
                </a:solidFill>
              </a:rPr>
              <a:t>Let's Encrypt </a:t>
            </a:r>
            <a:r>
              <a:rPr lang="ja-JP" altLang="en-US" sz="1300" dirty="0" smtClean="0">
                <a:solidFill>
                  <a:schemeClr val="accent2">
                    <a:lumMod val="75000"/>
                  </a:schemeClr>
                </a:solidFill>
              </a:rPr>
              <a:t>サービスの運用主体との間で交わされる合意事項に基づいて、自己の責任と判断で利用すること。</a:t>
            </a:r>
            <a:endParaRPr kumimoji="1" lang="ja-JP" altLang="en-US" sz="1300" b="1" u="sng" dirty="0">
              <a:solidFill>
                <a:schemeClr val="accent2">
                  <a:lumMod val="75000"/>
                </a:schemeClr>
              </a:solidFill>
            </a:endParaRP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83</a:t>
            </a:fld>
            <a:endParaRPr kumimoji="1" lang="ja-JP" altLang="en-US" dirty="0"/>
          </a:p>
        </p:txBody>
      </p:sp>
      <p:sp>
        <p:nvSpPr>
          <p:cNvPr id="4" name="タイトル 3"/>
          <p:cNvSpPr>
            <a:spLocks noGrp="1"/>
          </p:cNvSpPr>
          <p:nvPr>
            <p:ph type="title"/>
          </p:nvPr>
        </p:nvSpPr>
        <p:spPr/>
        <p:txBody>
          <a:bodyPr>
            <a:noAutofit/>
          </a:bodyPr>
          <a:lstStyle/>
          <a:p>
            <a:r>
              <a:rPr lang="ja-JP" altLang="en-US" sz="3200" dirty="0"/>
              <a:t>手法 </a:t>
            </a:r>
            <a:r>
              <a:rPr lang="en-US" altLang="ja-JP" sz="3200" dirty="0"/>
              <a:t>2</a:t>
            </a:r>
            <a:r>
              <a:rPr lang="en-US" altLang="ja-JP" sz="3200" dirty="0" smtClean="0"/>
              <a:t>. </a:t>
            </a:r>
            <a:r>
              <a:rPr lang="ja-JP" altLang="en-US" sz="3200" dirty="0"/>
              <a:t>独自に構築する証明書ファイル提供サーバーからの自動更新</a:t>
            </a:r>
            <a:endParaRPr kumimoji="1" lang="ja-JP" altLang="en-US" sz="3200" dirty="0"/>
          </a:p>
        </p:txBody>
      </p:sp>
      <p:sp>
        <p:nvSpPr>
          <p:cNvPr id="5" name="テキスト ボックス 4"/>
          <p:cNvSpPr txBox="1"/>
          <p:nvPr/>
        </p:nvSpPr>
        <p:spPr>
          <a:xfrm>
            <a:off x="2016767" y="489742"/>
            <a:ext cx="8479295" cy="369332"/>
          </a:xfrm>
          <a:prstGeom prst="rect">
            <a:avLst/>
          </a:prstGeom>
          <a:noFill/>
        </p:spPr>
        <p:txBody>
          <a:bodyPr wrap="square" rtlCol="0">
            <a:spAutoFit/>
          </a:bodyPr>
          <a:lstStyle/>
          <a:p>
            <a:r>
              <a:rPr kumimoji="1" lang="ja-JP" altLang="en-US" dirty="0" smtClean="0">
                <a:solidFill>
                  <a:srgbClr val="0070C0"/>
                </a:solidFill>
              </a:rPr>
              <a:t>← 証明書集中管理サーバーを別に立て、そこから証明書を定期的にダウンロードする手法。</a:t>
            </a:r>
            <a:endParaRPr kumimoji="1" lang="ja-JP" altLang="en-US" dirty="0">
              <a:solidFill>
                <a:srgbClr val="0070C0"/>
              </a:solidFill>
            </a:endParaRPr>
          </a:p>
        </p:txBody>
      </p:sp>
    </p:spTree>
    <p:extLst>
      <p:ext uri="{BB962C8B-B14F-4D97-AF65-F5344CB8AC3E}">
        <p14:creationId xmlns:p14="http://schemas.microsoft.com/office/powerpoint/2010/main" val="271865599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84</a:t>
            </a:fld>
            <a:endParaRPr kumimoji="1" lang="ja-JP" altLang="en-US" dirty="0"/>
          </a:p>
        </p:txBody>
      </p:sp>
      <p:sp>
        <p:nvSpPr>
          <p:cNvPr id="4" name="タイトル 3"/>
          <p:cNvSpPr>
            <a:spLocks noGrp="1"/>
          </p:cNvSpPr>
          <p:nvPr>
            <p:ph type="title"/>
          </p:nvPr>
        </p:nvSpPr>
        <p:spPr>
          <a:xfrm>
            <a:off x="332741" y="373495"/>
            <a:ext cx="10046989" cy="683490"/>
          </a:xfrm>
        </p:spPr>
        <p:txBody>
          <a:bodyPr>
            <a:noAutofit/>
          </a:bodyPr>
          <a:lstStyle/>
          <a:p>
            <a:r>
              <a:rPr lang="ja-JP" altLang="en-US" sz="2800" dirty="0"/>
              <a:t>手法 </a:t>
            </a:r>
            <a:r>
              <a:rPr lang="en-US" altLang="ja-JP" sz="2800" dirty="0"/>
              <a:t>2. </a:t>
            </a:r>
            <a:r>
              <a:rPr lang="ja-JP" altLang="en-US" sz="2800" dirty="0"/>
              <a:t>独自に構築する証明書ファイル提供サーバーからの自動</a:t>
            </a:r>
            <a:r>
              <a:rPr lang="ja-JP" altLang="en-US" sz="2800" dirty="0" smtClean="0"/>
              <a:t>更新 </a:t>
            </a:r>
            <a:r>
              <a:rPr lang="en-US" altLang="ja-JP" sz="2800" dirty="0" smtClean="0"/>
              <a:t>(</a:t>
            </a:r>
            <a:r>
              <a:rPr lang="ja-JP" altLang="en-US" sz="2800" dirty="0" smtClean="0"/>
              <a:t>続き</a:t>
            </a:r>
            <a:r>
              <a:rPr lang="en-US" altLang="ja-JP" sz="2800" dirty="0" smtClean="0"/>
              <a:t>)</a:t>
            </a:r>
            <a:r>
              <a:rPr lang="en-US" altLang="ja-JP" sz="2800" dirty="0"/>
              <a:t/>
            </a:r>
            <a:br>
              <a:rPr lang="en-US" altLang="ja-JP" sz="2800" dirty="0"/>
            </a:br>
            <a:endParaRPr kumimoji="1" lang="ja-JP" altLang="en-US" sz="2800" dirty="0"/>
          </a:p>
        </p:txBody>
      </p:sp>
      <p:sp>
        <p:nvSpPr>
          <p:cNvPr id="9" name="コンテンツ プレースホルダー 1"/>
          <p:cNvSpPr>
            <a:spLocks noGrp="1"/>
          </p:cNvSpPr>
          <p:nvPr>
            <p:ph idx="1"/>
          </p:nvPr>
        </p:nvSpPr>
        <p:spPr>
          <a:xfrm>
            <a:off x="332741" y="1136073"/>
            <a:ext cx="11545223" cy="1880665"/>
          </a:xfrm>
        </p:spPr>
        <p:txBody>
          <a:bodyPr>
            <a:normAutofit/>
          </a:bodyPr>
          <a:lstStyle/>
          <a:p>
            <a:r>
              <a:rPr kumimoji="1" lang="ja-JP" altLang="en-US" sz="1800" dirty="0" smtClean="0"/>
              <a:t>前頁の要件を満たす証明書ファイル提供サーバーを用意した後は</a:t>
            </a:r>
            <a:r>
              <a:rPr kumimoji="1" lang="ja-JP" altLang="en-US" sz="1800" dirty="0" smtClean="0"/>
              <a:t>、シン・テレワークシステム 中継ゲートウェイ</a:t>
            </a:r>
            <a:r>
              <a:rPr lang="ja-JP" altLang="en-US" sz="1800" dirty="0" smtClean="0"/>
              <a:t>の設定ファイル </a:t>
            </a:r>
            <a:r>
              <a:rPr lang="en-US" altLang="ja-JP" sz="1800" dirty="0" smtClean="0"/>
              <a:t>『ThinGate.ini』 </a:t>
            </a:r>
            <a:r>
              <a:rPr lang="ja-JP" altLang="en-US" sz="1800" dirty="0" smtClean="0"/>
              <a:t>を</a:t>
            </a:r>
            <a:r>
              <a:rPr lang="ja-JP" altLang="en-US" sz="1800" dirty="0"/>
              <a:t>テキストエディタ </a:t>
            </a:r>
            <a:r>
              <a:rPr lang="en-US" altLang="ja-JP" sz="1800" dirty="0"/>
              <a:t>(</a:t>
            </a:r>
            <a:r>
              <a:rPr lang="ja-JP" altLang="en-US" sz="1800" dirty="0"/>
              <a:t>メモ帳など</a:t>
            </a:r>
            <a:r>
              <a:rPr lang="en-US" altLang="ja-JP" sz="1800" dirty="0"/>
              <a:t>) </a:t>
            </a:r>
            <a:r>
              <a:rPr lang="ja-JP" altLang="en-US" sz="1800" dirty="0" err="1"/>
              <a:t>で</a:t>
            </a:r>
            <a:r>
              <a:rPr lang="ja-JP" altLang="en-US" sz="1800" dirty="0" smtClean="0"/>
              <a:t>以下の</a:t>
            </a:r>
            <a:r>
              <a:rPr lang="ja-JP" altLang="en-US" sz="1800" dirty="0"/>
              <a:t>ように編集</a:t>
            </a:r>
            <a:r>
              <a:rPr lang="ja-JP" altLang="en-US" sz="1800" dirty="0" smtClean="0"/>
              <a:t>して証明書ファイル提供サーバーの </a:t>
            </a:r>
            <a:r>
              <a:rPr lang="en-US" altLang="ja-JP" sz="1800" dirty="0" smtClean="0"/>
              <a:t>URL </a:t>
            </a:r>
            <a:r>
              <a:rPr lang="ja-JP" altLang="en-US" sz="1800" dirty="0" smtClean="0"/>
              <a:t>とアクセス用クレデンシャルを指定し、</a:t>
            </a:r>
            <a:r>
              <a:rPr lang="ja-JP" altLang="en-US" sz="1800" dirty="0"/>
              <a:t>保存する</a:t>
            </a:r>
            <a:r>
              <a:rPr lang="ja-JP" altLang="en-US" sz="1800" dirty="0" smtClean="0"/>
              <a:t>。</a:t>
            </a:r>
            <a:endParaRPr kumimoji="1" lang="ja-JP" altLang="en-US" sz="1800" dirty="0"/>
          </a:p>
        </p:txBody>
      </p:sp>
      <p:sp>
        <p:nvSpPr>
          <p:cNvPr id="11" name="テキスト ボックス 10"/>
          <p:cNvSpPr txBox="1"/>
          <p:nvPr/>
        </p:nvSpPr>
        <p:spPr>
          <a:xfrm>
            <a:off x="561984" y="4276475"/>
            <a:ext cx="10630309" cy="1384995"/>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sz="1400" dirty="0" smtClean="0"/>
              <a:t>上記の設定変更を行なったら、一度デーモンを再起動する。</a:t>
            </a:r>
            <a:r>
              <a:rPr kumimoji="1" lang="en-US" altLang="ja-JP" sz="1400" dirty="0" smtClean="0"/>
              <a:t/>
            </a:r>
            <a:br>
              <a:rPr kumimoji="1" lang="en-US" altLang="ja-JP" sz="1400" dirty="0" smtClean="0"/>
            </a:br>
            <a:r>
              <a:rPr kumimoji="1" lang="en-US" altLang="ja-JP" sz="1400" dirty="0" smtClean="0"/>
              <a:t>(3-4 </a:t>
            </a:r>
            <a:r>
              <a:rPr kumimoji="1" lang="ja-JP" altLang="en-US" sz="1400" dirty="0" smtClean="0"/>
              <a:t>を参照</a:t>
            </a:r>
            <a:r>
              <a:rPr kumimoji="1" lang="en-US" altLang="ja-JP" sz="1400" dirty="0" smtClean="0"/>
              <a:t>)</a:t>
            </a:r>
          </a:p>
          <a:p>
            <a:pPr marL="285750" indent="-285750">
              <a:buFont typeface="Arial" panose="020B0604020202020204" pitchFamily="34" charset="0"/>
              <a:buChar char="•"/>
            </a:pPr>
            <a:r>
              <a:rPr kumimoji="1" lang="ja-JP" altLang="en-US" sz="1400" dirty="0" smtClean="0"/>
              <a:t>次に、</a:t>
            </a:r>
            <a:r>
              <a:rPr lang="en-US" altLang="ja-JP" sz="1400" dirty="0"/>
              <a:t>Web </a:t>
            </a:r>
            <a:r>
              <a:rPr lang="ja-JP" altLang="en-US" sz="1400" dirty="0"/>
              <a:t>ブラウザから、決められた </a:t>
            </a:r>
            <a:r>
              <a:rPr lang="en-US" altLang="ja-JP" sz="1400" dirty="0"/>
              <a:t>DNS FQDN </a:t>
            </a:r>
            <a:r>
              <a:rPr lang="ja-JP" altLang="en-US" sz="1400" dirty="0"/>
              <a:t>名を含む </a:t>
            </a:r>
            <a:r>
              <a:rPr lang="en-US" altLang="ja-JP" sz="1400" dirty="0"/>
              <a:t>URL (</a:t>
            </a:r>
            <a:r>
              <a:rPr lang="ja-JP" altLang="en-US" sz="1400" dirty="0"/>
              <a:t>例</a:t>
            </a:r>
            <a:r>
              <a:rPr lang="en-US" altLang="ja-JP" sz="1400" dirty="0"/>
              <a:t>: https://</a:t>
            </a:r>
            <a:r>
              <a:rPr lang="en-US" altLang="ja-JP" sz="1400" dirty="0" smtClean="0"/>
              <a:t>telework-soumu1.example.org</a:t>
            </a:r>
            <a:r>
              <a:rPr lang="en-US" altLang="ja-JP" sz="1400" dirty="0"/>
              <a:t>/) </a:t>
            </a:r>
            <a:r>
              <a:rPr lang="ja-JP" altLang="en-US" sz="1400" dirty="0"/>
              <a:t>で</a:t>
            </a:r>
            <a:r>
              <a:rPr lang="ja-JP" altLang="en-US" sz="1400" dirty="0" smtClean="0"/>
              <a:t>アクセスしてみて、</a:t>
            </a:r>
            <a:r>
              <a:rPr lang="en-US" altLang="ja-JP" sz="1400" dirty="0" smtClean="0"/>
              <a:t>SSL </a:t>
            </a:r>
            <a:r>
              <a:rPr lang="ja-JP" altLang="en-US" sz="1400" dirty="0" smtClean="0"/>
              <a:t>証明書が意図したように上記の </a:t>
            </a:r>
            <a:r>
              <a:rPr lang="en-US" altLang="ja-JP" sz="1400" dirty="0" smtClean="0"/>
              <a:t>"</a:t>
            </a:r>
            <a:r>
              <a:rPr lang="en-US" altLang="ja-JP" sz="1400" dirty="0" err="1" smtClean="0"/>
              <a:t>Url</a:t>
            </a:r>
            <a:r>
              <a:rPr lang="en-US" altLang="ja-JP" sz="1400" dirty="0" smtClean="0"/>
              <a:t>" </a:t>
            </a:r>
            <a:r>
              <a:rPr lang="ja-JP" altLang="en-US" sz="1400" dirty="0" smtClean="0"/>
              <a:t>で指定したサーバーから取得され、更新され、使用されていることを確認する。</a:t>
            </a:r>
            <a:endParaRPr lang="en-US" altLang="ja-JP" sz="1400" dirty="0" smtClean="0"/>
          </a:p>
          <a:p>
            <a:pPr marL="285750" indent="-285750">
              <a:buFont typeface="Arial" panose="020B0604020202020204" pitchFamily="34" charset="0"/>
              <a:buChar char="•"/>
            </a:pPr>
            <a:r>
              <a:rPr lang="ja-JP" altLang="en-US" sz="1400" dirty="0" smtClean="0"/>
              <a:t>証明書サーバーからの証明書のダウンロードに失敗していると考えられる場合は</a:t>
            </a:r>
            <a:r>
              <a:rPr lang="ja-JP" altLang="en-US" sz="1400" dirty="0" smtClean="0"/>
              <a:t>、シン・テレワークシステム 中継ゲートウェイプログラムが出力する「</a:t>
            </a:r>
            <a:r>
              <a:rPr lang="en-US" altLang="ja-JP" sz="1400" dirty="0" err="1" smtClean="0"/>
              <a:t>gate_log</a:t>
            </a:r>
            <a:r>
              <a:rPr lang="ja-JP" altLang="en-US" sz="1400" dirty="0" smtClean="0"/>
              <a:t>」ディレクトリの</a:t>
            </a:r>
            <a:r>
              <a:rPr lang="ja-JP" altLang="en-US" sz="1400" dirty="0" smtClean="0"/>
              <a:t>ログ</a:t>
            </a:r>
            <a:r>
              <a:rPr lang="ja-JP" altLang="en-US" sz="1400" dirty="0" smtClean="0"/>
              <a:t>を参照して、原因を特定して改善する。</a:t>
            </a:r>
            <a:endParaRPr lang="ja-JP" altLang="en-US" sz="1400" dirty="0"/>
          </a:p>
        </p:txBody>
      </p:sp>
      <p:sp>
        <p:nvSpPr>
          <p:cNvPr id="8" name="テキスト ボックス 7"/>
          <p:cNvSpPr txBox="1"/>
          <p:nvPr/>
        </p:nvSpPr>
        <p:spPr>
          <a:xfrm>
            <a:off x="694618" y="2278074"/>
            <a:ext cx="6976241" cy="1323439"/>
          </a:xfrm>
          <a:prstGeom prst="rect">
            <a:avLst/>
          </a:prstGeom>
          <a:noFill/>
          <a:ln>
            <a:solidFill>
              <a:schemeClr val="tx1"/>
            </a:solidFill>
          </a:ln>
        </p:spPr>
        <p:txBody>
          <a:bodyPr wrap="square" rtlCol="0">
            <a:spAutoFit/>
          </a:bodyPr>
          <a:lstStyle/>
          <a:p>
            <a:r>
              <a:rPr lang="en-US" altLang="ja-JP" sz="1000" dirty="0"/>
              <a:t>// HTML5 </a:t>
            </a:r>
            <a:r>
              <a:rPr lang="ja-JP" altLang="en-US" sz="1000" dirty="0"/>
              <a:t>版 </a:t>
            </a:r>
            <a:r>
              <a:rPr lang="en-US" altLang="ja-JP" sz="1000" dirty="0"/>
              <a:t>Web </a:t>
            </a:r>
            <a:r>
              <a:rPr lang="ja-JP" altLang="en-US" sz="1000" dirty="0"/>
              <a:t>クライアント用 </a:t>
            </a:r>
            <a:r>
              <a:rPr lang="en-US" altLang="ja-JP" sz="1000" dirty="0"/>
              <a:t>Web </a:t>
            </a:r>
            <a:r>
              <a:rPr lang="ja-JP" altLang="en-US" sz="1000" dirty="0"/>
              <a:t>サーバー対応設定</a:t>
            </a:r>
          </a:p>
          <a:p>
            <a:r>
              <a:rPr lang="en-US" altLang="ja-JP" sz="1000" dirty="0" err="1"/>
              <a:t>ControllerGateSecretKey</a:t>
            </a:r>
            <a:r>
              <a:rPr lang="en-US" altLang="ja-JP" sz="1000" dirty="0"/>
              <a:t>     JuP4611KJd1dFTqenNpVPU6r</a:t>
            </a:r>
          </a:p>
          <a:p>
            <a:endParaRPr lang="en-US" altLang="ja-JP" sz="1000" dirty="0"/>
          </a:p>
          <a:p>
            <a:r>
              <a:rPr lang="en-US" altLang="ja-JP" sz="1000" dirty="0" err="1"/>
              <a:t>WebAppProxyBaseUrl</a:t>
            </a:r>
            <a:r>
              <a:rPr lang="en-US" altLang="ja-JP" sz="1000" dirty="0"/>
              <a:t>     https://127.0.0.1:7002/</a:t>
            </a:r>
          </a:p>
          <a:p>
            <a:r>
              <a:rPr lang="en-US" altLang="ja-JP" sz="1000" dirty="0" err="1"/>
              <a:t>WebAppCertListSrcUrl</a:t>
            </a:r>
            <a:r>
              <a:rPr lang="en-US" altLang="ja-JP" sz="1000" dirty="0"/>
              <a:t>   </a:t>
            </a:r>
            <a:r>
              <a:rPr lang="en-US" altLang="ja-JP" sz="1000" dirty="0" smtClean="0"/>
              <a:t> </a:t>
            </a:r>
            <a:r>
              <a:rPr lang="en-US" altLang="ja-JP" sz="1000" dirty="0" smtClean="0">
                <a:solidFill>
                  <a:srgbClr val="0000FF"/>
                </a:solidFill>
              </a:rPr>
              <a:t>https</a:t>
            </a:r>
            <a:r>
              <a:rPr lang="en-US" altLang="ja-JP" sz="1000" dirty="0">
                <a:solidFill>
                  <a:srgbClr val="0000FF"/>
                </a:solidFill>
              </a:rPr>
              <a:t>://</a:t>
            </a:r>
            <a:r>
              <a:rPr lang="en-US" altLang="ja-JP" sz="1000" dirty="0" smtClean="0">
                <a:solidFill>
                  <a:srgbClr val="0000FF"/>
                </a:solidFill>
              </a:rPr>
              <a:t>ssl-cert-server.example.org/wildcard_cert_files/websocket.jp/latest/cert.cer</a:t>
            </a:r>
            <a:r>
              <a:rPr lang="en-US" altLang="ja-JP" sz="1000" dirty="0">
                <a:solidFill>
                  <a:srgbClr val="0000FF"/>
                </a:solidFill>
              </a:rPr>
              <a:t> (</a:t>
            </a:r>
            <a:r>
              <a:rPr lang="ja-JP" altLang="en-US" sz="1000" dirty="0">
                <a:solidFill>
                  <a:srgbClr val="0000FF"/>
                </a:solidFill>
              </a:rPr>
              <a:t>例</a:t>
            </a:r>
            <a:r>
              <a:rPr lang="en-US" altLang="ja-JP" sz="1000" dirty="0">
                <a:solidFill>
                  <a:srgbClr val="0000FF"/>
                </a:solidFill>
              </a:rPr>
              <a:t>)</a:t>
            </a:r>
            <a:endParaRPr lang="en-US" altLang="ja-JP" sz="1000" dirty="0">
              <a:solidFill>
                <a:srgbClr val="0000FF"/>
              </a:solidFill>
            </a:endParaRPr>
          </a:p>
          <a:p>
            <a:r>
              <a:rPr lang="en-US" altLang="ja-JP" sz="1000" dirty="0" err="1"/>
              <a:t>WebAppCertKeySrcUrl</a:t>
            </a:r>
            <a:r>
              <a:rPr lang="en-US" altLang="ja-JP" sz="1000" dirty="0"/>
              <a:t> </a:t>
            </a:r>
            <a:r>
              <a:rPr lang="en-US" altLang="ja-JP" sz="1000" dirty="0">
                <a:solidFill>
                  <a:srgbClr val="0000FF"/>
                </a:solidFill>
              </a:rPr>
              <a:t>https://</a:t>
            </a:r>
            <a:r>
              <a:rPr lang="en-US" altLang="ja-JP" sz="1000" dirty="0" smtClean="0">
                <a:solidFill>
                  <a:srgbClr val="0000FF"/>
                </a:solidFill>
              </a:rPr>
              <a:t>ssl-cert-server.example.org/wildcard_cert_files/websocket.jp/latest/cert.key (</a:t>
            </a:r>
            <a:r>
              <a:rPr lang="ja-JP" altLang="en-US" sz="1000" dirty="0" smtClean="0">
                <a:solidFill>
                  <a:srgbClr val="0000FF"/>
                </a:solidFill>
              </a:rPr>
              <a:t>例</a:t>
            </a:r>
            <a:r>
              <a:rPr lang="en-US" altLang="ja-JP" sz="1000" dirty="0" smtClean="0">
                <a:solidFill>
                  <a:srgbClr val="0000FF"/>
                </a:solidFill>
              </a:rPr>
              <a:t>)</a:t>
            </a:r>
            <a:endParaRPr lang="en-US" altLang="ja-JP" sz="1000" dirty="0">
              <a:solidFill>
                <a:srgbClr val="0000FF"/>
              </a:solidFill>
            </a:endParaRPr>
          </a:p>
          <a:p>
            <a:r>
              <a:rPr lang="en-US" altLang="ja-JP" sz="1000" dirty="0" err="1"/>
              <a:t>WebAppCertBasicAuthUsername</a:t>
            </a:r>
            <a:r>
              <a:rPr lang="en-US" altLang="ja-JP" sz="1000" dirty="0"/>
              <a:t> </a:t>
            </a:r>
            <a:r>
              <a:rPr lang="en-US" altLang="ja-JP" sz="1000" dirty="0" smtClean="0">
                <a:solidFill>
                  <a:srgbClr val="0000FF"/>
                </a:solidFill>
              </a:rPr>
              <a:t>user123 </a:t>
            </a:r>
            <a:r>
              <a:rPr lang="en-US" altLang="ja-JP" sz="1000" dirty="0" smtClean="0">
                <a:solidFill>
                  <a:srgbClr val="0000FF"/>
                </a:solidFill>
              </a:rPr>
              <a:t>(</a:t>
            </a:r>
            <a:r>
              <a:rPr lang="ja-JP" altLang="en-US" sz="1000" dirty="0" smtClean="0">
                <a:solidFill>
                  <a:srgbClr val="0000FF"/>
                </a:solidFill>
              </a:rPr>
              <a:t>例</a:t>
            </a:r>
            <a:r>
              <a:rPr lang="en-US" altLang="ja-JP" sz="1000" dirty="0" smtClean="0">
                <a:solidFill>
                  <a:srgbClr val="0000FF"/>
                </a:solidFill>
              </a:rPr>
              <a:t>)</a:t>
            </a:r>
            <a:endParaRPr lang="en-US" altLang="ja-JP" sz="1000" dirty="0">
              <a:solidFill>
                <a:srgbClr val="0000FF"/>
              </a:solidFill>
            </a:endParaRPr>
          </a:p>
          <a:p>
            <a:r>
              <a:rPr lang="en-US" altLang="ja-JP" sz="1000" dirty="0" err="1"/>
              <a:t>WebAppCertBasicAuthPassword</a:t>
            </a:r>
            <a:r>
              <a:rPr lang="en-US" altLang="ja-JP" sz="1000" dirty="0"/>
              <a:t> </a:t>
            </a:r>
            <a:r>
              <a:rPr lang="en-US" altLang="ja-JP" sz="1000" dirty="0" smtClean="0">
                <a:solidFill>
                  <a:srgbClr val="0000FF"/>
                </a:solidFill>
              </a:rPr>
              <a:t>pass123</a:t>
            </a:r>
            <a:r>
              <a:rPr lang="en-US" altLang="ja-JP" sz="1000" dirty="0">
                <a:solidFill>
                  <a:srgbClr val="0000FF"/>
                </a:solidFill>
              </a:rPr>
              <a:t> </a:t>
            </a:r>
            <a:r>
              <a:rPr lang="en-US" altLang="ja-JP" sz="1000" dirty="0" smtClean="0">
                <a:solidFill>
                  <a:srgbClr val="0000FF"/>
                </a:solidFill>
              </a:rPr>
              <a:t>(</a:t>
            </a:r>
            <a:r>
              <a:rPr lang="ja-JP" altLang="en-US" sz="1000" dirty="0" smtClean="0">
                <a:solidFill>
                  <a:srgbClr val="0000FF"/>
                </a:solidFill>
              </a:rPr>
              <a:t>例</a:t>
            </a:r>
            <a:r>
              <a:rPr lang="en-US" altLang="ja-JP" sz="1000" dirty="0" smtClean="0">
                <a:solidFill>
                  <a:srgbClr val="0000FF"/>
                </a:solidFill>
              </a:rPr>
              <a:t>)</a:t>
            </a:r>
            <a:endParaRPr lang="en-US" altLang="ja-JP" sz="1000" dirty="0">
              <a:solidFill>
                <a:srgbClr val="0000FF"/>
              </a:solidFill>
            </a:endParaRPr>
          </a:p>
        </p:txBody>
      </p:sp>
      <p:sp>
        <p:nvSpPr>
          <p:cNvPr id="13" name="正方形/長方形 12"/>
          <p:cNvSpPr/>
          <p:nvPr/>
        </p:nvSpPr>
        <p:spPr>
          <a:xfrm>
            <a:off x="694617" y="2953036"/>
            <a:ext cx="6913180" cy="63913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p:cNvSpPr txBox="1"/>
          <p:nvPr/>
        </p:nvSpPr>
        <p:spPr>
          <a:xfrm>
            <a:off x="7875967" y="2278074"/>
            <a:ext cx="3681248" cy="1785104"/>
          </a:xfrm>
          <a:prstGeom prst="rect">
            <a:avLst/>
          </a:prstGeom>
          <a:solidFill>
            <a:srgbClr val="FFFFCC"/>
          </a:solidFill>
          <a:ln>
            <a:solidFill>
              <a:schemeClr val="tx1"/>
            </a:solidFill>
          </a:ln>
        </p:spPr>
        <p:txBody>
          <a:bodyPr wrap="square" rtlCol="0">
            <a:spAutoFit/>
          </a:bodyPr>
          <a:lstStyle/>
          <a:p>
            <a:r>
              <a:rPr kumimoji="1" lang="en-US" altLang="ja-JP" sz="1100" dirty="0" smtClean="0"/>
              <a:t>ThinGate.ini </a:t>
            </a:r>
            <a:r>
              <a:rPr kumimoji="1" lang="ja-JP" altLang="en-US" sz="1100" dirty="0" smtClean="0"/>
              <a:t>ファイルそのものの内容を変更した場合は、デーモンの再起動が必要である。一方、</a:t>
            </a:r>
            <a:r>
              <a:rPr kumimoji="1" lang="en-US" altLang="ja-JP" sz="1100" dirty="0" smtClean="0"/>
              <a:t>ThinGate.ini </a:t>
            </a:r>
            <a:r>
              <a:rPr kumimoji="1" lang="ja-JP" altLang="en-US" sz="1100" dirty="0" smtClean="0"/>
              <a:t>で参照している</a:t>
            </a:r>
            <a:r>
              <a:rPr kumimoji="1" lang="ja-JP" altLang="en-US" sz="1100" dirty="0" smtClean="0"/>
              <a:t>証明書 </a:t>
            </a:r>
            <a:r>
              <a:rPr kumimoji="1" lang="en-US" altLang="ja-JP" sz="1100" dirty="0" smtClean="0"/>
              <a:t>URL </a:t>
            </a:r>
            <a:r>
              <a:rPr kumimoji="1" lang="ja-JP" altLang="en-US" sz="1100" dirty="0" smtClean="0"/>
              <a:t>や</a:t>
            </a:r>
            <a:r>
              <a:rPr kumimoji="1" lang="ja-JP" altLang="en-US" sz="1100" dirty="0" smtClean="0"/>
              <a:t>秘密</a:t>
            </a:r>
            <a:r>
              <a:rPr kumimoji="1" lang="ja-JP" altLang="en-US" sz="1100" dirty="0" smtClean="0"/>
              <a:t>鍵 </a:t>
            </a:r>
            <a:r>
              <a:rPr kumimoji="1" lang="en-US" altLang="ja-JP" sz="1100" dirty="0" smtClean="0"/>
              <a:t>URL </a:t>
            </a:r>
            <a:r>
              <a:rPr kumimoji="1" lang="ja-JP" altLang="en-US" sz="1100" dirty="0" smtClean="0"/>
              <a:t>を</a:t>
            </a:r>
            <a:r>
              <a:rPr kumimoji="1" lang="ja-JP" altLang="en-US" sz="1100" dirty="0" smtClean="0"/>
              <a:t>更新した場合、</a:t>
            </a:r>
            <a:r>
              <a:rPr kumimoji="1" lang="en-US" altLang="ja-JP" sz="1100" dirty="0" smtClean="0"/>
              <a:t>3600 </a:t>
            </a:r>
            <a:r>
              <a:rPr kumimoji="1" lang="ja-JP" altLang="en-US" sz="1100" dirty="0" smtClean="0"/>
              <a:t>秒ごとに自動リロードが行なわれるので、デーモンの再起動は不要である。</a:t>
            </a:r>
            <a:r>
              <a:rPr kumimoji="1" lang="ja-JP" altLang="en-US" sz="1100" b="1" u="sng" dirty="0" smtClean="0">
                <a:solidFill>
                  <a:schemeClr val="accent6">
                    <a:lumMod val="50000"/>
                  </a:schemeClr>
                </a:solidFill>
              </a:rPr>
              <a:t>したがって、定期的な </a:t>
            </a:r>
            <a:r>
              <a:rPr kumimoji="1" lang="en-US" altLang="ja-JP" sz="1100" b="1" u="sng" dirty="0" smtClean="0">
                <a:solidFill>
                  <a:schemeClr val="accent6">
                    <a:lumMod val="50000"/>
                  </a:schemeClr>
                </a:solidFill>
              </a:rPr>
              <a:t>SSL </a:t>
            </a:r>
            <a:r>
              <a:rPr kumimoji="1" lang="ja-JP" altLang="en-US" sz="1100" b="1" u="sng" dirty="0" smtClean="0">
                <a:solidFill>
                  <a:schemeClr val="accent6">
                    <a:lumMod val="50000"/>
                  </a:schemeClr>
                </a:solidFill>
              </a:rPr>
              <a:t>証明書の更新メンテナンス</a:t>
            </a:r>
            <a:r>
              <a:rPr kumimoji="1" lang="ja-JP" altLang="en-US" sz="1100" b="1" u="sng" dirty="0" smtClean="0">
                <a:solidFill>
                  <a:schemeClr val="accent6">
                    <a:lumMod val="50000"/>
                  </a:schemeClr>
                </a:solidFill>
              </a:rPr>
              <a:t>作業 </a:t>
            </a:r>
            <a:r>
              <a:rPr kumimoji="1" lang="en-US" altLang="ja-JP" sz="1100" b="1" u="sng" dirty="0" smtClean="0">
                <a:solidFill>
                  <a:schemeClr val="accent6">
                    <a:lumMod val="50000"/>
                  </a:schemeClr>
                </a:solidFill>
              </a:rPr>
              <a:t>(</a:t>
            </a:r>
            <a:r>
              <a:rPr kumimoji="1" lang="ja-JP" altLang="en-US" sz="1100" b="1" u="sng" dirty="0" smtClean="0">
                <a:solidFill>
                  <a:schemeClr val="accent6">
                    <a:lumMod val="50000"/>
                  </a:schemeClr>
                </a:solidFill>
              </a:rPr>
              <a:t>この </a:t>
            </a:r>
            <a:r>
              <a:rPr kumimoji="1" lang="en-US" altLang="ja-JP" sz="1100" b="1" u="sng" dirty="0" smtClean="0">
                <a:solidFill>
                  <a:schemeClr val="accent6">
                    <a:lumMod val="50000"/>
                  </a:schemeClr>
                </a:solidFill>
              </a:rPr>
              <a:t>URL </a:t>
            </a:r>
            <a:r>
              <a:rPr kumimoji="1" lang="ja-JP" altLang="en-US" sz="1100" b="1" u="sng" dirty="0" smtClean="0">
                <a:solidFill>
                  <a:schemeClr val="accent6">
                    <a:lumMod val="50000"/>
                  </a:schemeClr>
                </a:solidFill>
              </a:rPr>
              <a:t>で指定した証明書供給用 </a:t>
            </a:r>
            <a:r>
              <a:rPr kumimoji="1" lang="en-US" altLang="ja-JP" sz="1100" b="1" u="sng" dirty="0" smtClean="0">
                <a:solidFill>
                  <a:schemeClr val="accent6">
                    <a:lumMod val="50000"/>
                  </a:schemeClr>
                </a:solidFill>
              </a:rPr>
              <a:t>Web </a:t>
            </a:r>
            <a:r>
              <a:rPr kumimoji="1" lang="ja-JP" altLang="en-US" sz="1100" b="1" u="sng" dirty="0" smtClean="0">
                <a:solidFill>
                  <a:schemeClr val="accent6">
                    <a:lumMod val="50000"/>
                  </a:schemeClr>
                </a:solidFill>
              </a:rPr>
              <a:t>サーバーのファイルの更新</a:t>
            </a:r>
            <a:r>
              <a:rPr kumimoji="1" lang="en-US" altLang="ja-JP" sz="1100" b="1" u="sng" dirty="0" smtClean="0">
                <a:solidFill>
                  <a:schemeClr val="accent6">
                    <a:lumMod val="50000"/>
                  </a:schemeClr>
                </a:solidFill>
              </a:rPr>
              <a:t>) </a:t>
            </a:r>
            <a:r>
              <a:rPr kumimoji="1" lang="ja-JP" altLang="en-US" sz="1100" b="1" u="sng" dirty="0" smtClean="0">
                <a:solidFill>
                  <a:schemeClr val="accent6">
                    <a:lumMod val="50000"/>
                  </a:schemeClr>
                </a:solidFill>
              </a:rPr>
              <a:t>は</a:t>
            </a:r>
            <a:r>
              <a:rPr kumimoji="1" lang="ja-JP" altLang="en-US" sz="1100" b="1" u="sng" dirty="0" smtClean="0">
                <a:solidFill>
                  <a:schemeClr val="accent6">
                    <a:lumMod val="50000"/>
                  </a:schemeClr>
                </a:solidFill>
              </a:rPr>
              <a:t>、デーモンを再起動することなく実施可能である。</a:t>
            </a:r>
            <a:r>
              <a:rPr kumimoji="1" lang="ja-JP" altLang="en-US" sz="1100" dirty="0" smtClean="0"/>
              <a:t>ただし、即時に新しい</a:t>
            </a:r>
            <a:r>
              <a:rPr kumimoji="1" lang="ja-JP" altLang="en-US" sz="1100" dirty="0" smtClean="0"/>
              <a:t>証明書を </a:t>
            </a:r>
            <a:r>
              <a:rPr kumimoji="1" lang="en-US" altLang="ja-JP" sz="1100" dirty="0" smtClean="0"/>
              <a:t>URL </a:t>
            </a:r>
            <a:r>
              <a:rPr kumimoji="1" lang="ja-JP" altLang="en-US" sz="1100" dirty="0" smtClean="0"/>
              <a:t>から再読込して適用</a:t>
            </a:r>
            <a:r>
              <a:rPr kumimoji="1" lang="ja-JP" altLang="en-US" sz="1100" dirty="0" smtClean="0"/>
              <a:t>したい場合 </a:t>
            </a:r>
            <a:r>
              <a:rPr kumimoji="1" lang="en-US" altLang="ja-JP" sz="1100" dirty="0" smtClean="0"/>
              <a:t>(</a:t>
            </a:r>
            <a:r>
              <a:rPr kumimoji="1" lang="ja-JP" altLang="en-US" sz="1100" dirty="0" smtClean="0"/>
              <a:t>最大 </a:t>
            </a:r>
            <a:r>
              <a:rPr kumimoji="1" lang="en-US" altLang="ja-JP" sz="1100" dirty="0" smtClean="0"/>
              <a:t>3600 </a:t>
            </a:r>
            <a:r>
              <a:rPr kumimoji="1" lang="ja-JP" altLang="en-US" sz="1100" dirty="0" smtClean="0"/>
              <a:t>秒待ちたくない場合</a:t>
            </a:r>
            <a:r>
              <a:rPr kumimoji="1" lang="en-US" altLang="ja-JP" sz="1100" dirty="0" smtClean="0"/>
              <a:t>) </a:t>
            </a:r>
            <a:r>
              <a:rPr kumimoji="1" lang="ja-JP" altLang="en-US" sz="1100" dirty="0" smtClean="0"/>
              <a:t>は、デーモンの再起動が必要である。</a:t>
            </a:r>
            <a:endParaRPr kumimoji="1" lang="ja-JP" altLang="en-US" sz="1100" dirty="0"/>
          </a:p>
        </p:txBody>
      </p:sp>
    </p:spTree>
    <p:extLst>
      <p:ext uri="{BB962C8B-B14F-4D97-AF65-F5344CB8AC3E}">
        <p14:creationId xmlns:p14="http://schemas.microsoft.com/office/powerpoint/2010/main" val="105854275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85</a:t>
            </a:fld>
            <a:endParaRPr kumimoji="1" lang="ja-JP" altLang="en-US" dirty="0"/>
          </a:p>
        </p:txBody>
      </p:sp>
      <p:sp>
        <p:nvSpPr>
          <p:cNvPr id="4" name="タイトル 3"/>
          <p:cNvSpPr>
            <a:spLocks noGrp="1"/>
          </p:cNvSpPr>
          <p:nvPr>
            <p:ph type="title"/>
          </p:nvPr>
        </p:nvSpPr>
        <p:spPr>
          <a:xfrm>
            <a:off x="332741" y="373495"/>
            <a:ext cx="10046989" cy="683490"/>
          </a:xfrm>
        </p:spPr>
        <p:txBody>
          <a:bodyPr>
            <a:noAutofit/>
          </a:bodyPr>
          <a:lstStyle/>
          <a:p>
            <a:r>
              <a:rPr lang="ja-JP" altLang="en-US" sz="2800" dirty="0"/>
              <a:t>手法 </a:t>
            </a:r>
            <a:r>
              <a:rPr lang="en-US" altLang="ja-JP" sz="2800" dirty="0"/>
              <a:t>2. </a:t>
            </a:r>
            <a:r>
              <a:rPr lang="ja-JP" altLang="en-US" sz="2800" dirty="0"/>
              <a:t>独自に構築する証明書ファイル提供サーバーからの自動</a:t>
            </a:r>
            <a:r>
              <a:rPr lang="ja-JP" altLang="en-US" sz="2800" dirty="0" smtClean="0"/>
              <a:t>更新 </a:t>
            </a:r>
            <a:r>
              <a:rPr lang="en-US" altLang="ja-JP" sz="2800" dirty="0" smtClean="0"/>
              <a:t>(</a:t>
            </a:r>
            <a:r>
              <a:rPr lang="ja-JP" altLang="en-US" sz="2800" dirty="0" smtClean="0"/>
              <a:t>続き</a:t>
            </a:r>
            <a:r>
              <a:rPr lang="en-US" altLang="ja-JP" sz="2800" dirty="0" smtClean="0"/>
              <a:t>)</a:t>
            </a:r>
            <a:r>
              <a:rPr lang="en-US" altLang="ja-JP" sz="2800" dirty="0"/>
              <a:t/>
            </a:r>
            <a:br>
              <a:rPr lang="en-US" altLang="ja-JP" sz="2800" dirty="0"/>
            </a:br>
            <a:endParaRPr kumimoji="1" lang="ja-JP" altLang="en-US" sz="2800" dirty="0"/>
          </a:p>
        </p:txBody>
      </p:sp>
      <p:sp>
        <p:nvSpPr>
          <p:cNvPr id="13" name="テキスト ボックス 12"/>
          <p:cNvSpPr txBox="1"/>
          <p:nvPr/>
        </p:nvSpPr>
        <p:spPr>
          <a:xfrm>
            <a:off x="1200646" y="1007221"/>
            <a:ext cx="10105368" cy="5078313"/>
          </a:xfrm>
          <a:prstGeom prst="rect">
            <a:avLst/>
          </a:prstGeom>
          <a:solidFill>
            <a:srgbClr val="FFFFCC"/>
          </a:solidFill>
          <a:ln>
            <a:solidFill>
              <a:schemeClr val="bg1">
                <a:lumMod val="75000"/>
              </a:schemeClr>
            </a:solidFill>
          </a:ln>
        </p:spPr>
        <p:txBody>
          <a:bodyPr wrap="square" rtlCol="0">
            <a:spAutoFit/>
          </a:bodyPr>
          <a:lstStyle/>
          <a:p>
            <a:r>
              <a:rPr lang="ja-JP" altLang="en-US" sz="1200" b="1" dirty="0" smtClean="0">
                <a:solidFill>
                  <a:schemeClr val="tx1">
                    <a:lumMod val="75000"/>
                    <a:lumOff val="25000"/>
                  </a:schemeClr>
                </a:solidFill>
              </a:rPr>
              <a:t>補足</a:t>
            </a:r>
            <a:r>
              <a:rPr lang="en-US" altLang="ja-JP" sz="1200" b="1" dirty="0" smtClean="0">
                <a:solidFill>
                  <a:schemeClr val="tx1">
                    <a:lumMod val="75000"/>
                    <a:lumOff val="25000"/>
                  </a:schemeClr>
                </a:solidFill>
              </a:rPr>
              <a:t>: </a:t>
            </a:r>
            <a:r>
              <a:rPr lang="ja-JP" altLang="en-US" sz="1200" b="1" dirty="0" smtClean="0">
                <a:solidFill>
                  <a:schemeClr val="tx1">
                    <a:lumMod val="75000"/>
                    <a:lumOff val="25000"/>
                  </a:schemeClr>
                </a:solidFill>
              </a:rPr>
              <a:t>独自</a:t>
            </a:r>
            <a:r>
              <a:rPr lang="ja-JP" altLang="en-US" sz="1200" b="1" dirty="0">
                <a:solidFill>
                  <a:schemeClr val="tx1">
                    <a:lumMod val="75000"/>
                    <a:lumOff val="25000"/>
                  </a:schemeClr>
                </a:solidFill>
              </a:rPr>
              <a:t>構築する証明書供給サーバーの </a:t>
            </a:r>
            <a:r>
              <a:rPr lang="en-US" altLang="ja-JP" sz="1200" b="1" dirty="0">
                <a:solidFill>
                  <a:schemeClr val="tx1">
                    <a:lumMod val="75000"/>
                    <a:lumOff val="25000"/>
                  </a:schemeClr>
                </a:solidFill>
              </a:rPr>
              <a:t>URL </a:t>
            </a:r>
            <a:r>
              <a:rPr lang="ja-JP" altLang="en-US" sz="1200" b="1" dirty="0">
                <a:solidFill>
                  <a:schemeClr val="tx1">
                    <a:lumMod val="75000"/>
                    <a:lumOff val="25000"/>
                  </a:schemeClr>
                </a:solidFill>
              </a:rPr>
              <a:t>を </a:t>
            </a:r>
            <a:r>
              <a:rPr lang="en-US" altLang="ja-JP" sz="1200" b="1" dirty="0">
                <a:solidFill>
                  <a:schemeClr val="tx1">
                    <a:lumMod val="75000"/>
                    <a:lumOff val="25000"/>
                  </a:schemeClr>
                </a:solidFill>
              </a:rPr>
              <a:t>HTTPS </a:t>
            </a:r>
            <a:r>
              <a:rPr lang="ja-JP" altLang="en-US" sz="1200" b="1" dirty="0">
                <a:solidFill>
                  <a:schemeClr val="tx1">
                    <a:lumMod val="75000"/>
                    <a:lumOff val="25000"/>
                  </a:schemeClr>
                </a:solidFill>
              </a:rPr>
              <a:t>にする場合におけるセキュリティに関する留意</a:t>
            </a:r>
            <a:r>
              <a:rPr lang="ja-JP" altLang="en-US" sz="1200" b="1" dirty="0" smtClean="0">
                <a:solidFill>
                  <a:schemeClr val="tx1">
                    <a:lumMod val="75000"/>
                    <a:lumOff val="25000"/>
                  </a:schemeClr>
                </a:solidFill>
              </a:rPr>
              <a:t>事項</a:t>
            </a:r>
          </a:p>
          <a:p>
            <a:r>
              <a:rPr lang="ja-JP" altLang="en-US" sz="1200" dirty="0">
                <a:solidFill>
                  <a:schemeClr val="tx1">
                    <a:lumMod val="75000"/>
                    <a:lumOff val="25000"/>
                  </a:schemeClr>
                </a:solidFill>
              </a:rPr>
              <a:t>独自構築する証明書供給サーバーの </a:t>
            </a:r>
            <a:r>
              <a:rPr lang="en-US" altLang="ja-JP" sz="1200" dirty="0">
                <a:solidFill>
                  <a:schemeClr val="tx1">
                    <a:lumMod val="75000"/>
                    <a:lumOff val="25000"/>
                  </a:schemeClr>
                </a:solidFill>
              </a:rPr>
              <a:t>HTTP/HTTPS </a:t>
            </a:r>
            <a:r>
              <a:rPr lang="ja-JP" altLang="en-US" sz="1200" dirty="0">
                <a:solidFill>
                  <a:schemeClr val="tx1">
                    <a:lumMod val="75000"/>
                    <a:lumOff val="25000"/>
                  </a:schemeClr>
                </a:solidFill>
              </a:rPr>
              <a:t>の </a:t>
            </a:r>
            <a:r>
              <a:rPr lang="en-US" altLang="ja-JP" sz="1200" dirty="0">
                <a:solidFill>
                  <a:schemeClr val="tx1">
                    <a:lumMod val="75000"/>
                    <a:lumOff val="25000"/>
                  </a:schemeClr>
                </a:solidFill>
              </a:rPr>
              <a:t>URL </a:t>
            </a:r>
            <a:r>
              <a:rPr lang="ja-JP" altLang="en-US" sz="1200" dirty="0">
                <a:solidFill>
                  <a:schemeClr val="tx1">
                    <a:lumMod val="75000"/>
                    <a:lumOff val="25000"/>
                  </a:schemeClr>
                </a:solidFill>
              </a:rPr>
              <a:t>を指定すると</a:t>
            </a:r>
            <a:r>
              <a:rPr lang="ja-JP" altLang="en-US" sz="1200" dirty="0">
                <a:solidFill>
                  <a:schemeClr val="tx1">
                    <a:lumMod val="75000"/>
                    <a:lumOff val="25000"/>
                  </a:schemeClr>
                </a:solidFill>
              </a:rPr>
              <a:t>、 「シン・テレワークシステム 中継ゲートウェイ スタンドアロン版」は、 「</a:t>
            </a:r>
            <a:r>
              <a:rPr lang="en-US" altLang="ja-JP" sz="1200" dirty="0">
                <a:solidFill>
                  <a:schemeClr val="tx1">
                    <a:lumMod val="75000"/>
                    <a:lumOff val="25000"/>
                  </a:schemeClr>
                </a:solidFill>
              </a:rPr>
              <a:t>HTML5 </a:t>
            </a:r>
            <a:r>
              <a:rPr lang="ja-JP" altLang="en-US" sz="1200" dirty="0">
                <a:solidFill>
                  <a:schemeClr val="tx1">
                    <a:lumMod val="75000"/>
                    <a:lumOff val="25000"/>
                  </a:schemeClr>
                </a:solidFill>
              </a:rPr>
              <a:t>版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クライアント用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サーバー」のために、自動的・定期的に、この </a:t>
            </a:r>
            <a:r>
              <a:rPr lang="en-US" altLang="ja-JP" sz="1200" dirty="0">
                <a:solidFill>
                  <a:schemeClr val="tx1">
                    <a:lumMod val="75000"/>
                    <a:lumOff val="25000"/>
                  </a:schemeClr>
                </a:solidFill>
              </a:rPr>
              <a:t>URL </a:t>
            </a:r>
            <a:r>
              <a:rPr lang="ja-JP" altLang="en-US" sz="1200" dirty="0">
                <a:solidFill>
                  <a:schemeClr val="tx1">
                    <a:lumMod val="75000"/>
                    <a:lumOff val="25000"/>
                  </a:schemeClr>
                </a:solidFill>
              </a:rPr>
              <a:t>に、別途指定された </a:t>
            </a:r>
            <a:r>
              <a:rPr lang="en-US" altLang="ja-JP" sz="1200" dirty="0">
                <a:solidFill>
                  <a:schemeClr val="tx1">
                    <a:lumMod val="75000"/>
                    <a:lumOff val="25000"/>
                  </a:schemeClr>
                </a:solidFill>
              </a:rPr>
              <a:t>Basic </a:t>
            </a:r>
            <a:r>
              <a:rPr lang="ja-JP" altLang="en-US" sz="1200" dirty="0">
                <a:solidFill>
                  <a:schemeClr val="tx1">
                    <a:lumMod val="75000"/>
                    <a:lumOff val="25000"/>
                  </a:schemeClr>
                </a:solidFill>
              </a:rPr>
              <a:t>認証のクレデンシャルを用いてアクセスする。この際に、</a:t>
            </a:r>
            <a:r>
              <a:rPr lang="en-US" altLang="ja-JP" sz="1200" dirty="0">
                <a:solidFill>
                  <a:schemeClr val="tx1">
                    <a:lumMod val="75000"/>
                    <a:lumOff val="25000"/>
                  </a:schemeClr>
                </a:solidFill>
              </a:rPr>
              <a:t>HTTP </a:t>
            </a:r>
            <a:r>
              <a:rPr lang="ja-JP" altLang="en-US" sz="1200" dirty="0">
                <a:solidFill>
                  <a:schemeClr val="tx1">
                    <a:lumMod val="75000"/>
                    <a:lumOff val="25000"/>
                  </a:schemeClr>
                </a:solidFill>
              </a:rPr>
              <a:t>の場合、クレデンシャルが平文で流れるため、</a:t>
            </a:r>
            <a:r>
              <a:rPr lang="en-US" altLang="ja-JP" sz="1200" dirty="0">
                <a:solidFill>
                  <a:schemeClr val="tx1">
                    <a:lumMod val="75000"/>
                    <a:lumOff val="25000"/>
                  </a:schemeClr>
                </a:solidFill>
              </a:rPr>
              <a:t>ISP </a:t>
            </a:r>
            <a:r>
              <a:rPr lang="ja-JP" altLang="en-US" sz="1200" dirty="0">
                <a:solidFill>
                  <a:schemeClr val="tx1">
                    <a:lumMod val="75000"/>
                    <a:lumOff val="25000"/>
                  </a:schemeClr>
                </a:solidFill>
              </a:rPr>
              <a:t>やクラウド事業者等は、この平文を収集できる。また、そもそも </a:t>
            </a:r>
            <a:r>
              <a:rPr lang="en-US" altLang="ja-JP" sz="1200" dirty="0">
                <a:solidFill>
                  <a:schemeClr val="tx1">
                    <a:lumMod val="75000"/>
                    <a:lumOff val="25000"/>
                  </a:schemeClr>
                </a:solidFill>
              </a:rPr>
              <a:t>HTTP </a:t>
            </a:r>
            <a:r>
              <a:rPr lang="ja-JP" altLang="en-US" sz="1200" dirty="0">
                <a:solidFill>
                  <a:schemeClr val="tx1">
                    <a:lumMod val="75000"/>
                    <a:lumOff val="25000"/>
                  </a:schemeClr>
                </a:solidFill>
              </a:rPr>
              <a:t>でダウンロードする内容に証明書の秘密鍵ファイルが含まれるが、これも平文で流れてしまう。これは、セキュリティ上好ましくない場合がある。そこで、</a:t>
            </a:r>
            <a:r>
              <a:rPr lang="en-US" altLang="ja-JP" sz="1200" dirty="0">
                <a:solidFill>
                  <a:schemeClr val="tx1">
                    <a:lumMod val="75000"/>
                    <a:lumOff val="25000"/>
                  </a:schemeClr>
                </a:solidFill>
              </a:rPr>
              <a:t>HTTPS </a:t>
            </a:r>
            <a:r>
              <a:rPr lang="ja-JP" altLang="en-US" sz="1200" dirty="0">
                <a:solidFill>
                  <a:schemeClr val="tx1">
                    <a:lumMod val="75000"/>
                    <a:lumOff val="25000"/>
                  </a:schemeClr>
                </a:solidFill>
              </a:rPr>
              <a:t>を利用することを検討する。しかしながら</a:t>
            </a:r>
            <a:r>
              <a:rPr lang="ja-JP" altLang="en-US" sz="1200" dirty="0">
                <a:solidFill>
                  <a:schemeClr val="tx1">
                    <a:lumMod val="75000"/>
                    <a:lumOff val="25000"/>
                  </a:schemeClr>
                </a:solidFill>
              </a:rPr>
              <a:t>、 「シン・テレワークシステム 中継ゲートウェイ スタンドアロン版」は、 </a:t>
            </a:r>
            <a:r>
              <a:rPr lang="en-US" altLang="ja-JP" sz="1200" dirty="0" smtClean="0">
                <a:solidFill>
                  <a:schemeClr val="tx1">
                    <a:lumMod val="75000"/>
                    <a:lumOff val="25000"/>
                  </a:schemeClr>
                </a:solidFill>
              </a:rPr>
              <a:t>HTTPS </a:t>
            </a:r>
            <a:r>
              <a:rPr lang="ja-JP" altLang="en-US" sz="1200" dirty="0">
                <a:solidFill>
                  <a:schemeClr val="tx1">
                    <a:lumMod val="75000"/>
                    <a:lumOff val="25000"/>
                  </a:schemeClr>
                </a:solidFill>
              </a:rPr>
              <a:t>による </a:t>
            </a:r>
            <a:r>
              <a:rPr lang="en-US" altLang="ja-JP" sz="1200" dirty="0">
                <a:solidFill>
                  <a:schemeClr val="tx1">
                    <a:lumMod val="75000"/>
                    <a:lumOff val="25000"/>
                  </a:schemeClr>
                </a:solidFill>
              </a:rPr>
              <a:t>URL </a:t>
            </a:r>
            <a:r>
              <a:rPr lang="ja-JP" altLang="en-US" sz="1200" dirty="0">
                <a:solidFill>
                  <a:schemeClr val="tx1">
                    <a:lumMod val="75000"/>
                    <a:lumOff val="25000"/>
                  </a:schemeClr>
                </a:solidFill>
              </a:rPr>
              <a:t>の指定には対応しているが、</a:t>
            </a:r>
            <a:r>
              <a:rPr lang="en-US" altLang="ja-JP" sz="1200" dirty="0">
                <a:solidFill>
                  <a:schemeClr val="tx1">
                    <a:lumMod val="75000"/>
                    <a:lumOff val="25000"/>
                  </a:schemeClr>
                </a:solidFill>
              </a:rPr>
              <a:t>HTTPS Web </a:t>
            </a:r>
            <a:r>
              <a:rPr lang="ja-JP" altLang="en-US" sz="1200" dirty="0">
                <a:solidFill>
                  <a:schemeClr val="tx1">
                    <a:lumMod val="75000"/>
                    <a:lumOff val="25000"/>
                  </a:schemeClr>
                </a:solidFill>
              </a:rPr>
              <a:t>サーバーが提示する </a:t>
            </a:r>
            <a:r>
              <a:rPr lang="en-US" altLang="ja-JP" sz="1200" dirty="0">
                <a:solidFill>
                  <a:schemeClr val="tx1">
                    <a:lumMod val="75000"/>
                    <a:lumOff val="25000"/>
                  </a:schemeClr>
                </a:solidFill>
              </a:rPr>
              <a:t>SSL </a:t>
            </a:r>
            <a:r>
              <a:rPr lang="ja-JP" altLang="en-US" sz="1200" dirty="0">
                <a:solidFill>
                  <a:schemeClr val="tx1">
                    <a:lumMod val="75000"/>
                    <a:lumOff val="25000"/>
                  </a:schemeClr>
                </a:solidFill>
              </a:rPr>
              <a:t>証明書の内容は検証しないので、これは、一応暗号化は行なわれているものの、高度な通信路上の透過的 </a:t>
            </a:r>
            <a:r>
              <a:rPr lang="en-US" altLang="ja-JP" sz="1200" dirty="0">
                <a:solidFill>
                  <a:schemeClr val="tx1">
                    <a:lumMod val="75000"/>
                    <a:lumOff val="25000"/>
                  </a:schemeClr>
                </a:solidFill>
              </a:rPr>
              <a:t>TCP </a:t>
            </a:r>
            <a:r>
              <a:rPr lang="ja-JP" altLang="en-US" sz="1200" dirty="0">
                <a:solidFill>
                  <a:schemeClr val="tx1">
                    <a:lumMod val="75000"/>
                    <a:lumOff val="25000"/>
                  </a:schemeClr>
                </a:solidFill>
              </a:rPr>
              <a:t>セッションの中継や </a:t>
            </a:r>
            <a:r>
              <a:rPr lang="en-US" altLang="ja-JP" sz="1200" dirty="0">
                <a:solidFill>
                  <a:schemeClr val="tx1">
                    <a:lumMod val="75000"/>
                    <a:lumOff val="25000"/>
                  </a:schemeClr>
                </a:solidFill>
              </a:rPr>
              <a:t>DNS </a:t>
            </a:r>
            <a:r>
              <a:rPr lang="ja-JP" altLang="en-US" sz="1200" dirty="0">
                <a:solidFill>
                  <a:schemeClr val="tx1">
                    <a:lumMod val="75000"/>
                    <a:lumOff val="25000"/>
                  </a:schemeClr>
                </a:solidFill>
              </a:rPr>
              <a:t>書き換え等の中間者攻撃が可能となり、攻撃者は、クレデンシャルを取得したり、ダウンロード内容物を奪取したりすることが可能である。開発チームは、</a:t>
            </a:r>
            <a:r>
              <a:rPr lang="en-US" altLang="ja-JP" sz="1200" dirty="0">
                <a:solidFill>
                  <a:schemeClr val="tx1">
                    <a:lumMod val="75000"/>
                    <a:lumOff val="25000"/>
                  </a:schemeClr>
                </a:solidFill>
              </a:rPr>
              <a:t>HTTPS </a:t>
            </a:r>
            <a:r>
              <a:rPr lang="ja-JP" altLang="en-US" sz="1200" dirty="0">
                <a:solidFill>
                  <a:schemeClr val="tx1">
                    <a:lumMod val="75000"/>
                    <a:lumOff val="25000"/>
                  </a:schemeClr>
                </a:solidFill>
              </a:rPr>
              <a:t>による証明書供給サーバーへのアクセス時にそのサーバーの </a:t>
            </a:r>
            <a:r>
              <a:rPr lang="en-US" altLang="ja-JP" sz="1200" dirty="0">
                <a:solidFill>
                  <a:schemeClr val="tx1">
                    <a:lumMod val="75000"/>
                    <a:lumOff val="25000"/>
                  </a:schemeClr>
                </a:solidFill>
              </a:rPr>
              <a:t>SSL </a:t>
            </a:r>
            <a:r>
              <a:rPr lang="ja-JP" altLang="en-US" sz="1200" dirty="0">
                <a:solidFill>
                  <a:schemeClr val="tx1">
                    <a:lumMod val="75000"/>
                    <a:lumOff val="25000"/>
                  </a:schemeClr>
                </a:solidFill>
              </a:rPr>
              <a:t>証明書を検証する方法も検討したが、実のところ、この手の独自構築の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サーバーは、自己署名証明書等によって運用されるケースが多く、</a:t>
            </a:r>
            <a:r>
              <a:rPr lang="en-US" altLang="ja-JP" sz="1200" dirty="0">
                <a:solidFill>
                  <a:schemeClr val="tx1">
                    <a:lumMod val="75000"/>
                    <a:lumOff val="25000"/>
                  </a:schemeClr>
                </a:solidFill>
              </a:rPr>
              <a:t>SSL </a:t>
            </a:r>
            <a:r>
              <a:rPr lang="ja-JP" altLang="en-US" sz="1200" dirty="0">
                <a:solidFill>
                  <a:schemeClr val="tx1">
                    <a:lumMod val="75000"/>
                    <a:lumOff val="25000"/>
                  </a:schemeClr>
                </a:solidFill>
              </a:rPr>
              <a:t>証明書の検証に </a:t>
            </a:r>
            <a:r>
              <a:rPr lang="en-US" altLang="ja-JP" sz="1200" dirty="0">
                <a:solidFill>
                  <a:schemeClr val="tx1">
                    <a:lumMod val="75000"/>
                    <a:lumOff val="25000"/>
                  </a:schemeClr>
                </a:solidFill>
              </a:rPr>
              <a:t>CA </a:t>
            </a:r>
            <a:r>
              <a:rPr lang="ja-JP" altLang="en-US" sz="1200" dirty="0">
                <a:solidFill>
                  <a:schemeClr val="tx1">
                    <a:lumMod val="75000"/>
                    <a:lumOff val="25000"/>
                  </a:schemeClr>
                </a:solidFill>
              </a:rPr>
              <a:t>を利用することは現実的ではない。また、</a:t>
            </a:r>
            <a:r>
              <a:rPr lang="en-US" altLang="ja-JP" sz="1200" dirty="0">
                <a:solidFill>
                  <a:schemeClr val="tx1">
                    <a:lumMod val="75000"/>
                    <a:lumOff val="25000"/>
                  </a:schemeClr>
                </a:solidFill>
              </a:rPr>
              <a:t>CA </a:t>
            </a:r>
            <a:r>
              <a:rPr lang="ja-JP" altLang="en-US" sz="1200" dirty="0">
                <a:solidFill>
                  <a:schemeClr val="tx1">
                    <a:lumMod val="75000"/>
                    <a:lumOff val="25000"/>
                  </a:schemeClr>
                </a:solidFill>
              </a:rPr>
              <a:t>を利用する場合、信頼できる </a:t>
            </a:r>
            <a:r>
              <a:rPr lang="en-US" altLang="ja-JP" sz="1200" dirty="0">
                <a:solidFill>
                  <a:schemeClr val="tx1">
                    <a:lumMod val="75000"/>
                    <a:lumOff val="25000"/>
                  </a:schemeClr>
                </a:solidFill>
              </a:rPr>
              <a:t>CA </a:t>
            </a:r>
            <a:r>
              <a:rPr lang="ja-JP" altLang="en-US" sz="1200" dirty="0">
                <a:solidFill>
                  <a:schemeClr val="tx1">
                    <a:lumMod val="75000"/>
                    <a:lumOff val="25000"/>
                  </a:schemeClr>
                </a:solidFill>
              </a:rPr>
              <a:t>のルート証明書をどのように規定するのかという課題が新たに発生する。</a:t>
            </a:r>
            <a:r>
              <a:rPr lang="en-US" altLang="ja-JP" sz="1200" dirty="0">
                <a:solidFill>
                  <a:schemeClr val="tx1">
                    <a:lumMod val="75000"/>
                    <a:lumOff val="25000"/>
                  </a:schemeClr>
                </a:solidFill>
              </a:rPr>
              <a:t>OS </a:t>
            </a:r>
            <a:r>
              <a:rPr lang="ja-JP" altLang="en-US" sz="1200" dirty="0">
                <a:solidFill>
                  <a:schemeClr val="tx1">
                    <a:lumMod val="75000"/>
                    <a:lumOff val="25000"/>
                  </a:schemeClr>
                </a:solidFill>
              </a:rPr>
              <a:t>の証明書ストアを活用するのが一般的であるが、これは </a:t>
            </a:r>
            <a:r>
              <a:rPr lang="en-US" altLang="ja-JP" sz="1200" dirty="0">
                <a:solidFill>
                  <a:schemeClr val="tx1">
                    <a:lumMod val="75000"/>
                    <a:lumOff val="25000"/>
                  </a:schemeClr>
                </a:solidFill>
              </a:rPr>
              <a:t>OS </a:t>
            </a:r>
            <a:r>
              <a:rPr lang="ja-JP" altLang="en-US" sz="1200" dirty="0">
                <a:solidFill>
                  <a:schemeClr val="tx1">
                    <a:lumMod val="75000"/>
                    <a:lumOff val="25000"/>
                  </a:schemeClr>
                </a:solidFill>
              </a:rPr>
              <a:t>によって挙動が異なり、</a:t>
            </a:r>
            <a:r>
              <a:rPr lang="en-US" altLang="ja-JP" sz="1200" dirty="0">
                <a:solidFill>
                  <a:schemeClr val="tx1">
                    <a:lumMod val="75000"/>
                    <a:lumOff val="25000"/>
                  </a:schemeClr>
                </a:solidFill>
              </a:rPr>
              <a:t>OS </a:t>
            </a:r>
            <a:r>
              <a:rPr lang="ja-JP" altLang="en-US" sz="1200" dirty="0">
                <a:solidFill>
                  <a:schemeClr val="tx1">
                    <a:lumMod val="75000"/>
                    <a:lumOff val="25000"/>
                  </a:schemeClr>
                </a:solidFill>
              </a:rPr>
              <a:t>の側がアップデートされないおそれもある。本インフラは、今後 </a:t>
            </a:r>
            <a:r>
              <a:rPr lang="en-US" altLang="ja-JP" sz="1200" dirty="0">
                <a:solidFill>
                  <a:schemeClr val="tx1">
                    <a:lumMod val="75000"/>
                    <a:lumOff val="25000"/>
                  </a:schemeClr>
                </a:solidFill>
              </a:rPr>
              <a:t>10 </a:t>
            </a:r>
            <a:r>
              <a:rPr lang="ja-JP" altLang="en-US" sz="1200" dirty="0">
                <a:solidFill>
                  <a:schemeClr val="tx1">
                    <a:lumMod val="75000"/>
                    <a:lumOff val="25000"/>
                  </a:schemeClr>
                </a:solidFill>
              </a:rPr>
              <a:t>年、</a:t>
            </a:r>
            <a:r>
              <a:rPr lang="en-US" altLang="ja-JP" sz="1200" dirty="0">
                <a:solidFill>
                  <a:schemeClr val="tx1">
                    <a:lumMod val="75000"/>
                    <a:lumOff val="25000"/>
                  </a:schemeClr>
                </a:solidFill>
              </a:rPr>
              <a:t>20 </a:t>
            </a:r>
            <a:r>
              <a:rPr lang="ja-JP" altLang="en-US" sz="1200" dirty="0">
                <a:solidFill>
                  <a:schemeClr val="tx1">
                    <a:lumMod val="75000"/>
                    <a:lumOff val="25000"/>
                  </a:schemeClr>
                </a:solidFill>
              </a:rPr>
              <a:t>年程度安定継続したいユーザーが多いが、シン・テレワークシステムそのものに脆弱性がない限り、</a:t>
            </a:r>
            <a:r>
              <a:rPr lang="en-US" altLang="ja-JP" sz="1200" dirty="0">
                <a:solidFill>
                  <a:schemeClr val="tx1">
                    <a:lumMod val="75000"/>
                    <a:lumOff val="25000"/>
                  </a:schemeClr>
                </a:solidFill>
              </a:rPr>
              <a:t>OS </a:t>
            </a:r>
            <a:r>
              <a:rPr lang="ja-JP" altLang="en-US" sz="1200" dirty="0">
                <a:solidFill>
                  <a:schemeClr val="tx1">
                    <a:lumMod val="75000"/>
                    <a:lumOff val="25000"/>
                  </a:schemeClr>
                </a:solidFill>
              </a:rPr>
              <a:t>そのものはアップデートせず安定稼働させるという選択肢を採るユーザーは少なくない。そして、これは、いずれ </a:t>
            </a:r>
            <a:r>
              <a:rPr lang="en-US" altLang="ja-JP" sz="1200" dirty="0">
                <a:solidFill>
                  <a:schemeClr val="tx1">
                    <a:lumMod val="75000"/>
                    <a:lumOff val="25000"/>
                  </a:schemeClr>
                </a:solidFill>
              </a:rPr>
              <a:t>OS </a:t>
            </a:r>
            <a:r>
              <a:rPr lang="ja-JP" altLang="en-US" sz="1200" dirty="0">
                <a:solidFill>
                  <a:schemeClr val="tx1">
                    <a:lumMod val="75000"/>
                    <a:lumOff val="25000"/>
                  </a:schemeClr>
                </a:solidFill>
              </a:rPr>
              <a:t>そのものにはいくつかの脆弱性が発見されるものの、外部からその脆弱性を突くことがそもそも不可能であれば、特段構わないものなのである。そうすると、</a:t>
            </a:r>
            <a:r>
              <a:rPr lang="en-US" altLang="ja-JP" sz="1200" dirty="0">
                <a:solidFill>
                  <a:schemeClr val="tx1">
                    <a:lumMod val="75000"/>
                    <a:lumOff val="25000"/>
                  </a:schemeClr>
                </a:solidFill>
              </a:rPr>
              <a:t>OS </a:t>
            </a:r>
            <a:r>
              <a:rPr lang="ja-JP" altLang="en-US" sz="1200" dirty="0">
                <a:solidFill>
                  <a:schemeClr val="tx1">
                    <a:lumMod val="75000"/>
                    <a:lumOff val="25000"/>
                  </a:schemeClr>
                </a:solidFill>
              </a:rPr>
              <a:t>そのものを長期間そのまま稼働させるとき、</a:t>
            </a:r>
            <a:r>
              <a:rPr lang="en-US" altLang="ja-JP" sz="1200" dirty="0">
                <a:solidFill>
                  <a:schemeClr val="tx1">
                    <a:lumMod val="75000"/>
                    <a:lumOff val="25000"/>
                  </a:schemeClr>
                </a:solidFill>
              </a:rPr>
              <a:t>SSL </a:t>
            </a:r>
            <a:r>
              <a:rPr lang="ja-JP" altLang="en-US" sz="1200" dirty="0">
                <a:solidFill>
                  <a:schemeClr val="tx1">
                    <a:lumMod val="75000"/>
                    <a:lumOff val="25000"/>
                  </a:schemeClr>
                </a:solidFill>
              </a:rPr>
              <a:t>証明書自体はどんどんと新しくなり、署名者が変化すると、未来のいずれかの時点で、その証明書の検証ができなくなってしまうことが突然発生するのである。これは、</a:t>
            </a:r>
            <a:r>
              <a:rPr lang="en-US" altLang="ja-JP" sz="1200" dirty="0">
                <a:solidFill>
                  <a:schemeClr val="tx1">
                    <a:lumMod val="75000"/>
                    <a:lumOff val="25000"/>
                  </a:schemeClr>
                </a:solidFill>
              </a:rPr>
              <a:t>10 </a:t>
            </a:r>
            <a:r>
              <a:rPr lang="ja-JP" altLang="en-US" sz="1200" dirty="0">
                <a:solidFill>
                  <a:schemeClr val="tx1">
                    <a:lumMod val="75000"/>
                    <a:lumOff val="25000"/>
                  </a:schemeClr>
                </a:solidFill>
              </a:rPr>
              <a:t>年後、</a:t>
            </a:r>
            <a:r>
              <a:rPr lang="en-US" altLang="ja-JP" sz="1200" dirty="0">
                <a:solidFill>
                  <a:schemeClr val="tx1">
                    <a:lumMod val="75000"/>
                    <a:lumOff val="25000"/>
                  </a:schemeClr>
                </a:solidFill>
              </a:rPr>
              <a:t>20 </a:t>
            </a:r>
            <a:r>
              <a:rPr lang="ja-JP" altLang="en-US" sz="1200" dirty="0">
                <a:solidFill>
                  <a:schemeClr val="tx1">
                    <a:lumMod val="75000"/>
                    <a:lumOff val="25000"/>
                  </a:schemeClr>
                </a:solidFill>
              </a:rPr>
              <a:t>年後といったスパンの話であるが、その頃には、組織内で「シン・テレワークシステム」のサーバーを当初構築したメンバーはすでにいなくなっている可能性が高く、誰も証明書自動更新プロセスが停止した原因がわからないということになってしまう。長期的にみると、このような可用性のリスクは、かなり高い。一方で、本文書で例示している方式である </a:t>
            </a:r>
            <a:r>
              <a:rPr lang="en-US" altLang="ja-JP" sz="1200" dirty="0">
                <a:solidFill>
                  <a:schemeClr val="tx1">
                    <a:lumMod val="75000"/>
                    <a:lumOff val="25000"/>
                  </a:schemeClr>
                </a:solidFill>
              </a:rPr>
              <a:t>Let's Encrypt </a:t>
            </a:r>
            <a:r>
              <a:rPr lang="ja-JP" altLang="en-US" sz="1200" dirty="0">
                <a:solidFill>
                  <a:schemeClr val="tx1">
                    <a:lumMod val="75000"/>
                    <a:lumOff val="25000"/>
                  </a:schemeClr>
                </a:solidFill>
              </a:rPr>
              <a:t>の証明書を活用する場合、証明書の有効期限は </a:t>
            </a:r>
            <a:r>
              <a:rPr lang="en-US" altLang="ja-JP" sz="1200" dirty="0">
                <a:solidFill>
                  <a:schemeClr val="tx1">
                    <a:lumMod val="75000"/>
                    <a:lumOff val="25000"/>
                  </a:schemeClr>
                </a:solidFill>
              </a:rPr>
              <a:t>3 </a:t>
            </a:r>
            <a:r>
              <a:rPr lang="ja-JP" altLang="en-US" sz="1200" dirty="0">
                <a:solidFill>
                  <a:schemeClr val="tx1">
                    <a:lumMod val="75000"/>
                    <a:lumOff val="25000"/>
                  </a:schemeClr>
                </a:solidFill>
              </a:rPr>
              <a:t>ヶ月と極めて短くなっている。この文の前半のほうで述べたような中間者攻撃は、稀であるし、攻撃者がその実現に一度成功して秘密鍵が危殆化した場合でも、しばらくすると秘密鍵は価値がないものとなってしまう。そして、攻撃者がその秘密鍵を入手しただけでは全く意味はなく、シン・テレワークシステムの </a:t>
            </a:r>
            <a:r>
              <a:rPr lang="en-US" altLang="ja-JP" sz="1200" dirty="0">
                <a:solidFill>
                  <a:schemeClr val="tx1">
                    <a:lumMod val="75000"/>
                    <a:lumOff val="25000"/>
                  </a:schemeClr>
                </a:solidFill>
              </a:rPr>
              <a:t>HTML5 </a:t>
            </a:r>
            <a:r>
              <a:rPr lang="ja-JP" altLang="en-US" sz="1200" dirty="0">
                <a:solidFill>
                  <a:schemeClr val="tx1">
                    <a:lumMod val="75000"/>
                    <a:lumOff val="25000"/>
                  </a:schemeClr>
                </a:solidFill>
              </a:rPr>
              <a:t>版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クライアント用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サーバーとユーザーとの通信を盗み取るためには、さらに不正な </a:t>
            </a:r>
            <a:r>
              <a:rPr lang="en-US" altLang="ja-JP" sz="1200" dirty="0">
                <a:solidFill>
                  <a:schemeClr val="tx1">
                    <a:lumMod val="75000"/>
                    <a:lumOff val="25000"/>
                  </a:schemeClr>
                </a:solidFill>
              </a:rPr>
              <a:t>SSL </a:t>
            </a:r>
            <a:r>
              <a:rPr lang="ja-JP" altLang="en-US" sz="1200" dirty="0">
                <a:solidFill>
                  <a:schemeClr val="tx1">
                    <a:lumMod val="75000"/>
                    <a:lumOff val="25000"/>
                  </a:schemeClr>
                </a:solidFill>
              </a:rPr>
              <a:t>終端ホストを稼働させ、その </a:t>
            </a:r>
            <a:r>
              <a:rPr lang="en-US" altLang="ja-JP" sz="1200" dirty="0">
                <a:solidFill>
                  <a:schemeClr val="tx1">
                    <a:lumMod val="75000"/>
                    <a:lumOff val="25000"/>
                  </a:schemeClr>
                </a:solidFill>
              </a:rPr>
              <a:t>SSL </a:t>
            </a:r>
            <a:r>
              <a:rPr lang="ja-JP" altLang="en-US" sz="1200" dirty="0">
                <a:solidFill>
                  <a:schemeClr val="tx1">
                    <a:lumMod val="75000"/>
                    <a:lumOff val="25000"/>
                  </a:schemeClr>
                </a:solidFill>
              </a:rPr>
              <a:t>終端ホストを、本来の </a:t>
            </a:r>
            <a:r>
              <a:rPr lang="en-US" altLang="ja-JP" sz="1200" dirty="0">
                <a:solidFill>
                  <a:schemeClr val="tx1">
                    <a:lumMod val="75000"/>
                    <a:lumOff val="25000"/>
                  </a:schemeClr>
                </a:solidFill>
              </a:rPr>
              <a:t>HTML5 </a:t>
            </a:r>
            <a:r>
              <a:rPr lang="ja-JP" altLang="en-US" sz="1200" dirty="0">
                <a:solidFill>
                  <a:schemeClr val="tx1">
                    <a:lumMod val="75000"/>
                    <a:lumOff val="25000"/>
                  </a:schemeClr>
                </a:solidFill>
              </a:rPr>
              <a:t>版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クライアント用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サーバーとユーザーとの間に、高度な手法により挟み込みする必要がある。ここまでしてようやく攻撃者は </a:t>
            </a:r>
            <a:r>
              <a:rPr lang="en-US" altLang="ja-JP" sz="1200" dirty="0">
                <a:solidFill>
                  <a:schemeClr val="tx1">
                    <a:lumMod val="75000"/>
                    <a:lumOff val="25000"/>
                  </a:schemeClr>
                </a:solidFill>
              </a:rPr>
              <a:t>HTML5 </a:t>
            </a:r>
            <a:r>
              <a:rPr lang="ja-JP" altLang="en-US" sz="1200" dirty="0">
                <a:solidFill>
                  <a:schemeClr val="tx1">
                    <a:lumMod val="75000"/>
                    <a:lumOff val="25000"/>
                  </a:schemeClr>
                </a:solidFill>
              </a:rPr>
              <a:t>版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クライアント用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サーバーとユーザーとの通信を傍受できるようになるのである。このように、万一証明書の秘密鍵が漏えいした場合のリスクと、前記の長期的にみた可用性のリスクとを天秤にかけると、長期的にみた可用性のリスクを少なくしたほうが合理的であると、シン・テレワークシステムの開発チームは判断をしたのである。このような理由により、証明書配信サーバーに対する </a:t>
            </a:r>
            <a:r>
              <a:rPr lang="en-US" altLang="ja-JP" sz="1200" dirty="0">
                <a:solidFill>
                  <a:schemeClr val="tx1">
                    <a:lumMod val="75000"/>
                    <a:lumOff val="25000"/>
                  </a:schemeClr>
                </a:solidFill>
              </a:rPr>
              <a:t>HTTPS </a:t>
            </a:r>
            <a:r>
              <a:rPr lang="ja-JP" altLang="en-US" sz="1200" dirty="0">
                <a:solidFill>
                  <a:schemeClr val="tx1">
                    <a:lumMod val="75000"/>
                    <a:lumOff val="25000"/>
                  </a:schemeClr>
                </a:solidFill>
              </a:rPr>
              <a:t>のアクセス時における </a:t>
            </a:r>
            <a:r>
              <a:rPr lang="en-US" altLang="ja-JP" sz="1200" dirty="0">
                <a:solidFill>
                  <a:schemeClr val="tx1">
                    <a:lumMod val="75000"/>
                    <a:lumOff val="25000"/>
                  </a:schemeClr>
                </a:solidFill>
              </a:rPr>
              <a:t>SSL </a:t>
            </a:r>
            <a:r>
              <a:rPr lang="ja-JP" altLang="en-US" sz="1200" dirty="0">
                <a:solidFill>
                  <a:schemeClr val="tx1">
                    <a:lumMod val="75000"/>
                    <a:lumOff val="25000"/>
                  </a:schemeClr>
                </a:solidFill>
              </a:rPr>
              <a:t>証明書の検証は、実施していない。したがって、前述の、証明書配信サーバーに対する </a:t>
            </a:r>
            <a:r>
              <a:rPr lang="en-US" altLang="ja-JP" sz="1200" dirty="0">
                <a:solidFill>
                  <a:schemeClr val="tx1">
                    <a:lumMod val="75000"/>
                    <a:lumOff val="25000"/>
                  </a:schemeClr>
                </a:solidFill>
              </a:rPr>
              <a:t>HTTPS </a:t>
            </a:r>
            <a:r>
              <a:rPr lang="ja-JP" altLang="en-US" sz="1200" dirty="0">
                <a:solidFill>
                  <a:schemeClr val="tx1">
                    <a:lumMod val="75000"/>
                    <a:lumOff val="25000"/>
                  </a:schemeClr>
                </a:solidFill>
              </a:rPr>
              <a:t>アクセス時の中間者攻撃のリスクはあるが、このリスクは、証明書配信サーバーと、シン・テレワークシステム </a:t>
            </a:r>
            <a:r>
              <a:rPr lang="en-US" altLang="ja-JP" sz="1200" dirty="0">
                <a:solidFill>
                  <a:schemeClr val="tx1">
                    <a:lumMod val="75000"/>
                    <a:lumOff val="25000"/>
                  </a:schemeClr>
                </a:solidFill>
              </a:rPr>
              <a:t>HTML5 </a:t>
            </a:r>
            <a:r>
              <a:rPr lang="ja-JP" altLang="en-US" sz="1200" dirty="0">
                <a:solidFill>
                  <a:schemeClr val="tx1">
                    <a:lumMod val="75000"/>
                    <a:lumOff val="25000"/>
                  </a:schemeClr>
                </a:solidFill>
              </a:rPr>
              <a:t>版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クライアント用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サーバーとの間の通信を、インターネット経由ではなくプライベートネットワーク経由で行なうとか、仮にグローバル </a:t>
            </a:r>
            <a:r>
              <a:rPr lang="en-US" altLang="ja-JP" sz="1200" dirty="0">
                <a:solidFill>
                  <a:schemeClr val="tx1">
                    <a:lumMod val="75000"/>
                    <a:lumOff val="25000"/>
                  </a:schemeClr>
                </a:solidFill>
              </a:rPr>
              <a:t>IP </a:t>
            </a:r>
            <a:r>
              <a:rPr lang="ja-JP" altLang="en-US" sz="1200" dirty="0">
                <a:solidFill>
                  <a:schemeClr val="tx1">
                    <a:lumMod val="75000"/>
                    <a:lumOff val="25000"/>
                  </a:schemeClr>
                </a:solidFill>
              </a:rPr>
              <a:t>アドレスを用いる場合であっても、そもそも同一の自組織ルータやネットワークの配下で直接つながっているとか、信頼できる直接契約先 </a:t>
            </a:r>
            <a:r>
              <a:rPr lang="en-US" altLang="ja-JP" sz="1200" dirty="0">
                <a:solidFill>
                  <a:schemeClr val="tx1">
                    <a:lumMod val="75000"/>
                    <a:lumOff val="25000"/>
                  </a:schemeClr>
                </a:solidFill>
              </a:rPr>
              <a:t>ISP </a:t>
            </a:r>
            <a:r>
              <a:rPr lang="ja-JP" altLang="en-US" sz="1200" dirty="0">
                <a:solidFill>
                  <a:schemeClr val="tx1">
                    <a:lumMod val="75000"/>
                    <a:lumOff val="25000"/>
                  </a:schemeClr>
                </a:solidFill>
              </a:rPr>
              <a:t>経由でつながっているというような状況を容易に作ることにより、回避可能である。</a:t>
            </a:r>
          </a:p>
        </p:txBody>
      </p:sp>
    </p:spTree>
    <p:extLst>
      <p:ext uri="{BB962C8B-B14F-4D97-AF65-F5344CB8AC3E}">
        <p14:creationId xmlns:p14="http://schemas.microsoft.com/office/powerpoint/2010/main" val="11110058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スライド番号プレースホルダー 3"/>
          <p:cNvSpPr>
            <a:spLocks noGrp="1"/>
          </p:cNvSpPr>
          <p:nvPr>
            <p:ph type="sldNum" sz="quarter" idx="12"/>
          </p:nvPr>
        </p:nvSpPr>
        <p:spPr/>
        <p:txBody>
          <a:bodyPr/>
          <a:lstStyle/>
          <a:p>
            <a:fld id="{63DCA85F-F225-44A4-AEA8-9083CAE61796}" type="slidenum">
              <a:rPr kumimoji="1" lang="ja-JP" altLang="en-US" sz="1600" smtClean="0"/>
              <a:t>9</a:t>
            </a:fld>
            <a:endParaRPr kumimoji="1" lang="ja-JP" altLang="en-US" sz="1600" dirty="0"/>
          </a:p>
        </p:txBody>
      </p:sp>
      <p:sp>
        <p:nvSpPr>
          <p:cNvPr id="13" name="タイトル 12"/>
          <p:cNvSpPr>
            <a:spLocks noGrp="1"/>
          </p:cNvSpPr>
          <p:nvPr>
            <p:ph type="title"/>
          </p:nvPr>
        </p:nvSpPr>
        <p:spPr/>
        <p:txBody>
          <a:bodyPr>
            <a:normAutofit fontScale="90000"/>
          </a:bodyPr>
          <a:lstStyle/>
          <a:p>
            <a:r>
              <a:rPr kumimoji="1" lang="en-US" altLang="ja-JP" dirty="0" smtClean="0"/>
              <a:t>2-2. </a:t>
            </a:r>
            <a:r>
              <a:rPr kumimoji="1" lang="ja-JP" altLang="en-US" dirty="0" smtClean="0"/>
              <a:t>必要なインターネット接続帯域</a:t>
            </a:r>
            <a:endParaRPr kumimoji="1" lang="ja-JP" altLang="en-US" dirty="0"/>
          </a:p>
        </p:txBody>
      </p:sp>
      <p:sp>
        <p:nvSpPr>
          <p:cNvPr id="176" name="テキスト ボックス 175"/>
          <p:cNvSpPr txBox="1"/>
          <p:nvPr/>
        </p:nvSpPr>
        <p:spPr>
          <a:xfrm>
            <a:off x="5990897" y="1127400"/>
            <a:ext cx="6170912" cy="2985433"/>
          </a:xfrm>
          <a:prstGeom prst="rect">
            <a:avLst/>
          </a:prstGeom>
          <a:solidFill>
            <a:srgbClr val="FFFFCC"/>
          </a:solidFill>
          <a:ln w="12700">
            <a:solidFill>
              <a:schemeClr val="bg1">
                <a:lumMod val="65000"/>
              </a:schemeClr>
            </a:solidFill>
          </a:ln>
        </p:spPr>
        <p:txBody>
          <a:bodyPr wrap="square" rtlCol="0">
            <a:spAutoFit/>
          </a:bodyPr>
          <a:lstStyle/>
          <a:p>
            <a:r>
              <a:rPr kumimoji="1" lang="ja-JP" altLang="en-US" sz="1600" b="1" dirty="0" smtClean="0"/>
              <a:t>シン・テレワークシステムの</a:t>
            </a:r>
            <a:r>
              <a:rPr lang="ja-JP" altLang="en-US" sz="1600" b="1" dirty="0" smtClean="0"/>
              <a:t>統計実績値</a:t>
            </a:r>
            <a:endParaRPr lang="en-US" altLang="ja-JP" sz="1600" b="1" dirty="0" smtClean="0"/>
          </a:p>
          <a:p>
            <a:r>
              <a:rPr kumimoji="1" lang="en-US" altLang="ja-JP" sz="1600" dirty="0" smtClean="0"/>
              <a:t>(3</a:t>
            </a:r>
            <a:r>
              <a:rPr kumimoji="1" lang="ja-JP" altLang="en-US" sz="1600" dirty="0" smtClean="0"/>
              <a:t> 万ユーザー分のおおまかな統計結果による</a:t>
            </a:r>
            <a:r>
              <a:rPr kumimoji="1" lang="en-US" altLang="ja-JP" sz="1600" dirty="0" smtClean="0"/>
              <a:t>)</a:t>
            </a:r>
          </a:p>
          <a:p>
            <a:pPr marL="342900" indent="-342900">
              <a:buFont typeface="Arial" panose="020B0604020202020204" pitchFamily="34" charset="0"/>
              <a:buChar char="•"/>
            </a:pPr>
            <a:r>
              <a:rPr kumimoji="1" lang="en-US" altLang="ja-JP" sz="1200" dirty="0" smtClean="0"/>
              <a:t>100 </a:t>
            </a:r>
            <a:r>
              <a:rPr kumimoji="1" lang="ja-JP" altLang="en-US" sz="1200" dirty="0" smtClean="0"/>
              <a:t>台のコンピュータに「サーバー」をインストールした場合、日中の最盛期に、おおむね </a:t>
            </a:r>
            <a:r>
              <a:rPr kumimoji="1" lang="en-US" altLang="ja-JP" sz="1200" dirty="0" smtClean="0"/>
              <a:t>20 </a:t>
            </a:r>
            <a:r>
              <a:rPr kumimoji="1" lang="ja-JP" altLang="en-US" sz="1200" dirty="0" smtClean="0"/>
              <a:t>台程度 </a:t>
            </a:r>
            <a:r>
              <a:rPr kumimoji="1" lang="en-US" altLang="ja-JP" sz="1200" dirty="0" smtClean="0"/>
              <a:t>(20 </a:t>
            </a:r>
            <a:r>
              <a:rPr kumimoji="1" lang="ja-JP" altLang="en-US" sz="1200" dirty="0" smtClean="0"/>
              <a:t>本程度</a:t>
            </a:r>
            <a:r>
              <a:rPr kumimoji="1" lang="en-US" altLang="ja-JP" sz="1200" dirty="0" smtClean="0"/>
              <a:t>) </a:t>
            </a:r>
            <a:r>
              <a:rPr kumimoji="1" lang="ja-JP" altLang="en-US" sz="1200" dirty="0" smtClean="0"/>
              <a:t>の実際のリモートセッションが張られることが分かりました。</a:t>
            </a:r>
            <a:r>
              <a:rPr kumimoji="1" lang="en-US" altLang="ja-JP" sz="1200" dirty="0" smtClean="0"/>
              <a:t>(</a:t>
            </a:r>
            <a:r>
              <a:rPr kumimoji="1" lang="ja-JP" altLang="en-US" sz="1200" dirty="0" smtClean="0"/>
              <a:t>自宅 </a:t>
            </a:r>
            <a:r>
              <a:rPr kumimoji="1" lang="en-US" altLang="ja-JP" sz="1200" dirty="0" smtClean="0"/>
              <a:t>-&gt; </a:t>
            </a:r>
            <a:r>
              <a:rPr kumimoji="1" lang="ja-JP" altLang="en-US" sz="1200" dirty="0" smtClean="0"/>
              <a:t>職場の同時接続数は、意外に少ないのです。</a:t>
            </a:r>
            <a:r>
              <a:rPr kumimoji="1" lang="en-US" altLang="ja-JP" sz="1200" dirty="0" smtClean="0"/>
              <a:t>)</a:t>
            </a:r>
          </a:p>
          <a:p>
            <a:pPr marL="342900" indent="-342900">
              <a:buFont typeface="Arial" panose="020B0604020202020204" pitchFamily="34" charset="0"/>
              <a:buChar char="•"/>
            </a:pPr>
            <a:r>
              <a:rPr kumimoji="1" lang="en-US" altLang="ja-JP" sz="1200" dirty="0" smtClean="0"/>
              <a:t>1 </a:t>
            </a:r>
            <a:r>
              <a:rPr kumimoji="1" lang="ja-JP" altLang="en-US" sz="1200" dirty="0" smtClean="0"/>
              <a:t>本のアクティブなリモートセッションあたり </a:t>
            </a:r>
            <a:r>
              <a:rPr lang="en-US" altLang="ja-JP" sz="1200" dirty="0" smtClean="0"/>
              <a:t>0.15 Mbps </a:t>
            </a:r>
            <a:r>
              <a:rPr lang="ja-JP" altLang="en-US" sz="1200" dirty="0" smtClean="0"/>
              <a:t>程度を消費することが分かりました。</a:t>
            </a:r>
            <a:endParaRPr lang="en-US" altLang="ja-JP" sz="1200" dirty="0" smtClean="0"/>
          </a:p>
          <a:p>
            <a:endParaRPr kumimoji="1" lang="en-US" altLang="ja-JP" sz="1200" dirty="0"/>
          </a:p>
          <a:p>
            <a:r>
              <a:rPr lang="ja-JP" altLang="en-US" sz="1200" b="1" dirty="0"/>
              <a:t>そこで、次の簡易計算式が利用できます。</a:t>
            </a:r>
            <a:endParaRPr lang="en-US" altLang="ja-JP" sz="1200" b="1" dirty="0"/>
          </a:p>
          <a:p>
            <a:pPr marL="342900" indent="-342900">
              <a:buFont typeface="Arial" panose="020B0604020202020204" pitchFamily="34" charset="0"/>
              <a:buChar char="•"/>
            </a:pPr>
            <a:r>
              <a:rPr lang="ja-JP" altLang="en-US" sz="1200" b="1" dirty="0"/>
              <a:t>導入するコンピュータの台数 </a:t>
            </a:r>
            <a:r>
              <a:rPr lang="en-US" altLang="ja-JP" sz="1200" b="1" dirty="0"/>
              <a:t>(</a:t>
            </a:r>
            <a:r>
              <a:rPr lang="ja-JP" altLang="en-US" sz="1200" b="1" dirty="0"/>
              <a:t>≓ ユーザー数</a:t>
            </a:r>
            <a:r>
              <a:rPr lang="en-US" altLang="ja-JP" sz="1200" b="1" dirty="0"/>
              <a:t>) </a:t>
            </a:r>
            <a:r>
              <a:rPr lang="ja-JP" altLang="en-US" sz="1200" b="1" dirty="0"/>
              <a:t>を </a:t>
            </a:r>
            <a:r>
              <a:rPr lang="en-US" altLang="ja-JP" sz="1200" b="1" dirty="0"/>
              <a:t>X </a:t>
            </a:r>
            <a:r>
              <a:rPr lang="ja-JP" altLang="en-US" sz="1200" dirty="0"/>
              <a:t>とします。</a:t>
            </a:r>
            <a:endParaRPr lang="en-US" altLang="ja-JP" sz="1200" dirty="0"/>
          </a:p>
          <a:p>
            <a:pPr marL="342900" indent="-342900">
              <a:buFont typeface="Arial" panose="020B0604020202020204" pitchFamily="34" charset="0"/>
              <a:buChar char="•"/>
            </a:pPr>
            <a:r>
              <a:rPr lang="ja-JP" altLang="en-US" sz="1200" b="1" dirty="0"/>
              <a:t>同時接続数 </a:t>
            </a:r>
            <a:r>
              <a:rPr lang="en-US" altLang="ja-JP" sz="1200" b="1" dirty="0"/>
              <a:t>(</a:t>
            </a:r>
            <a:r>
              <a:rPr lang="ja-JP" altLang="en-US" sz="1200" b="1" dirty="0"/>
              <a:t>本</a:t>
            </a:r>
            <a:r>
              <a:rPr lang="en-US" altLang="ja-JP" sz="1200" b="1" dirty="0"/>
              <a:t>):</a:t>
            </a:r>
            <a:r>
              <a:rPr lang="ja-JP" altLang="en-US" sz="1200" b="1" dirty="0"/>
              <a:t> </a:t>
            </a:r>
            <a:r>
              <a:rPr lang="en-US" altLang="ja-JP" sz="1200" b="1" dirty="0"/>
              <a:t>Y = X * 0.2</a:t>
            </a:r>
          </a:p>
          <a:p>
            <a:pPr marL="342900" indent="-342900">
              <a:buFont typeface="Arial" panose="020B0604020202020204" pitchFamily="34" charset="0"/>
              <a:buChar char="•"/>
            </a:pPr>
            <a:r>
              <a:rPr lang="ja-JP" altLang="en-US" sz="1200" b="1" dirty="0"/>
              <a:t>確保すべき帯域 </a:t>
            </a:r>
            <a:r>
              <a:rPr lang="en-US" altLang="ja-JP" sz="1200" b="1" dirty="0"/>
              <a:t>(Mbps):</a:t>
            </a:r>
            <a:r>
              <a:rPr lang="ja-JP" altLang="en-US" sz="1200" b="1" dirty="0"/>
              <a:t> </a:t>
            </a:r>
            <a:r>
              <a:rPr lang="en-US" altLang="ja-JP" sz="1200" b="1" dirty="0"/>
              <a:t>Z = Y * 0.15Mbps</a:t>
            </a:r>
          </a:p>
          <a:p>
            <a:pPr marL="342900" indent="-342900">
              <a:buFont typeface="Arial" panose="020B0604020202020204" pitchFamily="34" charset="0"/>
              <a:buChar char="•"/>
            </a:pPr>
            <a:r>
              <a:rPr lang="ja-JP" altLang="en-US" sz="1200" dirty="0"/>
              <a:t>したがって、例えば、</a:t>
            </a:r>
            <a:r>
              <a:rPr lang="ja-JP" altLang="en-US" sz="1200" b="1" dirty="0"/>
              <a:t>職場内コンピュータ台数 </a:t>
            </a:r>
            <a:r>
              <a:rPr lang="en-US" altLang="ja-JP" sz="1200" b="1" dirty="0"/>
              <a:t>100 </a:t>
            </a:r>
            <a:r>
              <a:rPr lang="ja-JP" altLang="en-US" sz="1200" b="1" dirty="0"/>
              <a:t>台</a:t>
            </a:r>
            <a:r>
              <a:rPr lang="ja-JP" altLang="en-US" sz="1200" dirty="0"/>
              <a:t>にインストールすると、日中、</a:t>
            </a:r>
            <a:r>
              <a:rPr lang="ja-JP" altLang="en-US" sz="1200" b="1" dirty="0"/>
              <a:t>同時に </a:t>
            </a:r>
            <a:r>
              <a:rPr lang="en-US" altLang="ja-JP" sz="1200" b="1" dirty="0"/>
              <a:t>20 </a:t>
            </a:r>
            <a:r>
              <a:rPr lang="ja-JP" altLang="en-US" sz="1200" b="1" dirty="0"/>
              <a:t>本程度の </a:t>
            </a:r>
            <a:r>
              <a:rPr lang="en-US" altLang="ja-JP" sz="1200" b="1" dirty="0"/>
              <a:t>SSL-VPN </a:t>
            </a:r>
            <a:r>
              <a:rPr lang="ja-JP" altLang="en-US" sz="1200" b="1" dirty="0"/>
              <a:t>セッションが利用される</a:t>
            </a:r>
            <a:r>
              <a:rPr lang="ja-JP" altLang="en-US" sz="1200" dirty="0"/>
              <a:t>と考えられ、その場合は、</a:t>
            </a:r>
            <a:r>
              <a:rPr lang="ja-JP" altLang="en-US" sz="1200" b="1" dirty="0"/>
              <a:t>合計、</a:t>
            </a:r>
            <a:r>
              <a:rPr lang="en-US" altLang="ja-JP" sz="1200" b="1" dirty="0"/>
              <a:t>3.0Mbps </a:t>
            </a:r>
            <a:r>
              <a:rPr lang="ja-JP" altLang="en-US" sz="1200" b="1" dirty="0"/>
              <a:t>程度の帯域を消費します。</a:t>
            </a:r>
          </a:p>
          <a:p>
            <a:endParaRPr kumimoji="1" lang="ja-JP" altLang="en-US" sz="1200" dirty="0"/>
          </a:p>
        </p:txBody>
      </p:sp>
      <p:sp>
        <p:nvSpPr>
          <p:cNvPr id="12" name="テキスト ボックス 11"/>
          <p:cNvSpPr txBox="1"/>
          <p:nvPr/>
        </p:nvSpPr>
        <p:spPr>
          <a:xfrm>
            <a:off x="5872654" y="4216705"/>
            <a:ext cx="6319345" cy="1440027"/>
          </a:xfrm>
          <a:prstGeom prst="rect">
            <a:avLst/>
          </a:prstGeom>
          <a:solidFill>
            <a:srgbClr val="CDFFE6"/>
          </a:solidFill>
        </p:spPr>
        <p:txBody>
          <a:bodyPr wrap="square" rtlCol="0">
            <a:spAutoFit/>
          </a:bodyPr>
          <a:lstStyle/>
          <a:p>
            <a:r>
              <a:rPr kumimoji="1" lang="ja-JP" altLang="en-US" sz="1200" dirty="0" smtClean="0"/>
              <a:t>上記の数値は、利用様態によって異なります。</a:t>
            </a:r>
          </a:p>
          <a:p>
            <a:r>
              <a:rPr kumimoji="1" lang="ja-JP" altLang="en-US" sz="1200" dirty="0" smtClean="0"/>
              <a:t>ただし、</a:t>
            </a:r>
            <a:r>
              <a:rPr kumimoji="1" lang="ja-JP" altLang="en-US" sz="1200" u="sng" dirty="0" smtClean="0">
                <a:solidFill>
                  <a:srgbClr val="C00000"/>
                </a:solidFill>
              </a:rPr>
              <a:t>「シン・テレワークシステム」は一般的なテレビ会議アプリや </a:t>
            </a:r>
            <a:r>
              <a:rPr kumimoji="1" lang="en-US" altLang="ja-JP" sz="1200" u="sng" dirty="0" smtClean="0">
                <a:solidFill>
                  <a:srgbClr val="C00000"/>
                </a:solidFill>
              </a:rPr>
              <a:t>IP </a:t>
            </a:r>
            <a:r>
              <a:rPr kumimoji="1" lang="ja-JP" altLang="en-US" sz="1200" u="sng" dirty="0" smtClean="0">
                <a:solidFill>
                  <a:srgbClr val="C00000"/>
                </a:solidFill>
              </a:rPr>
              <a:t>電話 </a:t>
            </a:r>
            <a:r>
              <a:rPr kumimoji="1" lang="en-US" altLang="ja-JP" sz="1200" u="sng" dirty="0" smtClean="0">
                <a:solidFill>
                  <a:srgbClr val="C00000"/>
                </a:solidFill>
              </a:rPr>
              <a:t>(</a:t>
            </a:r>
            <a:r>
              <a:rPr lang="en-US" altLang="ja-JP" sz="1200" u="sng" dirty="0" smtClean="0">
                <a:solidFill>
                  <a:srgbClr val="C00000"/>
                </a:solidFill>
              </a:rPr>
              <a:t>UDP</a:t>
            </a:r>
            <a:r>
              <a:rPr kumimoji="1" lang="en-US" altLang="ja-JP" sz="1200" u="sng" dirty="0" smtClean="0">
                <a:solidFill>
                  <a:srgbClr val="C00000"/>
                </a:solidFill>
              </a:rPr>
              <a:t>) </a:t>
            </a:r>
            <a:r>
              <a:rPr kumimoji="1" lang="ja-JP" altLang="en-US" sz="1200" u="sng" dirty="0" smtClean="0">
                <a:solidFill>
                  <a:srgbClr val="C00000"/>
                </a:solidFill>
              </a:rPr>
              <a:t>と異なり、純粋な </a:t>
            </a:r>
            <a:r>
              <a:rPr kumimoji="1" lang="en-US" altLang="ja-JP" sz="1200" u="sng" dirty="0" smtClean="0">
                <a:solidFill>
                  <a:srgbClr val="C00000"/>
                </a:solidFill>
              </a:rPr>
              <a:t>TCP (</a:t>
            </a:r>
            <a:r>
              <a:rPr kumimoji="1" lang="ja-JP" altLang="en-US" sz="1200" u="sng" dirty="0" smtClean="0">
                <a:solidFill>
                  <a:srgbClr val="C00000"/>
                </a:solidFill>
              </a:rPr>
              <a:t>帯域自動制御機能あり</a:t>
            </a:r>
            <a:r>
              <a:rPr kumimoji="1" lang="en-US" altLang="ja-JP" sz="1200" u="sng" dirty="0" smtClean="0">
                <a:solidFill>
                  <a:srgbClr val="C00000"/>
                </a:solidFill>
              </a:rPr>
              <a:t>) </a:t>
            </a:r>
            <a:r>
              <a:rPr kumimoji="1" lang="ja-JP" altLang="en-US" sz="1200" u="sng" dirty="0" smtClean="0">
                <a:solidFill>
                  <a:srgbClr val="C00000"/>
                </a:solidFill>
              </a:rPr>
              <a:t>のみを使用します</a:t>
            </a:r>
            <a:r>
              <a:rPr kumimoji="1" lang="ja-JP" altLang="en-US" sz="1200" dirty="0" smtClean="0"/>
              <a:t>。乱暴な </a:t>
            </a:r>
            <a:r>
              <a:rPr kumimoji="1" lang="en-US" altLang="ja-JP" sz="1200" dirty="0" smtClean="0"/>
              <a:t>UDP </a:t>
            </a:r>
            <a:r>
              <a:rPr kumimoji="1" lang="ja-JP" altLang="en-US" sz="1200" dirty="0" smtClean="0"/>
              <a:t>パケットのように、他のトラフィックを圧迫することはなく、混雑時には自動的に速度が低下することから、</a:t>
            </a:r>
            <a:r>
              <a:rPr kumimoji="1" lang="ja-JP" altLang="en-US" sz="1200" u="sng" dirty="0" smtClean="0">
                <a:solidFill>
                  <a:srgbClr val="C00000"/>
                </a:solidFill>
              </a:rPr>
              <a:t>厳密なトラフィック設計・帯域制限・帯域制限・利用者数の管理は不要であると考えられます。</a:t>
            </a:r>
            <a:r>
              <a:rPr kumimoji="1" lang="en-US" altLang="ja-JP" sz="1200" dirty="0" smtClean="0"/>
              <a:t>(</a:t>
            </a:r>
            <a:r>
              <a:rPr lang="en-US" altLang="ja-JP" sz="1200" dirty="0" smtClean="0"/>
              <a:t>TCP </a:t>
            </a:r>
            <a:r>
              <a:rPr lang="ja-JP" altLang="en-US" sz="1200" dirty="0" smtClean="0"/>
              <a:t>の原理で他通信と自動協調して帯域を譲り合うため、</a:t>
            </a:r>
            <a:r>
              <a:rPr kumimoji="1" lang="ja-JP" altLang="en-US" sz="1200" dirty="0" smtClean="0"/>
              <a:t>他の通信に迷惑をかける可能性は極めて低い。単純に画面転送が遅くなる程度である。詳しくは 「</a:t>
            </a:r>
            <a:r>
              <a:rPr kumimoji="1" lang="en-US" altLang="ja-JP" sz="1200" dirty="0" smtClean="0"/>
              <a:t>TCP</a:t>
            </a:r>
            <a:r>
              <a:rPr kumimoji="1" lang="ja-JP" altLang="en-US" sz="1200" dirty="0" smtClean="0"/>
              <a:t> スロースタート」、「</a:t>
            </a:r>
            <a:r>
              <a:rPr kumimoji="1" lang="en-US" altLang="ja-JP" sz="1200" dirty="0" smtClean="0"/>
              <a:t>TCP </a:t>
            </a:r>
            <a:r>
              <a:rPr kumimoji="1" lang="ja-JP" altLang="en-US" sz="1200" dirty="0" smtClean="0"/>
              <a:t>輻輳制御」などで検索してみてください。</a:t>
            </a:r>
            <a:r>
              <a:rPr kumimoji="1" lang="en-US" altLang="ja-JP" sz="1200" dirty="0" smtClean="0"/>
              <a:t>)</a:t>
            </a:r>
            <a:endParaRPr kumimoji="1" lang="ja-JP" altLang="en-US" sz="1200" dirty="0"/>
          </a:p>
        </p:txBody>
      </p:sp>
      <p:sp>
        <p:nvSpPr>
          <p:cNvPr id="3" name="角丸四角形 2"/>
          <p:cNvSpPr/>
          <p:nvPr/>
        </p:nvSpPr>
        <p:spPr>
          <a:xfrm>
            <a:off x="1109750" y="1491184"/>
            <a:ext cx="2549563" cy="1142374"/>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u="sng" dirty="0" smtClean="0"/>
              <a:t>100 </a:t>
            </a:r>
            <a:r>
              <a:rPr kumimoji="1" lang="ja-JP" altLang="en-US" sz="3200" b="1" u="sng" dirty="0" smtClean="0"/>
              <a:t>台</a:t>
            </a:r>
            <a:r>
              <a:rPr kumimoji="1" lang="ja-JP" altLang="en-US" sz="3200" b="1" dirty="0" smtClean="0"/>
              <a:t>あたり</a:t>
            </a:r>
          </a:p>
          <a:p>
            <a:pPr algn="ctr"/>
            <a:r>
              <a:rPr lang="en-US" altLang="ja-JP" sz="3200" b="1" u="sng" dirty="0" smtClean="0"/>
              <a:t>3 Mbps</a:t>
            </a:r>
            <a:endParaRPr kumimoji="1" lang="ja-JP" altLang="en-US" sz="3200" b="1" u="sng" dirty="0"/>
          </a:p>
        </p:txBody>
      </p:sp>
      <p:sp>
        <p:nvSpPr>
          <p:cNvPr id="10" name="テキスト ボックス 9"/>
          <p:cNvSpPr txBox="1"/>
          <p:nvPr/>
        </p:nvSpPr>
        <p:spPr>
          <a:xfrm>
            <a:off x="392220" y="967765"/>
            <a:ext cx="4290139" cy="584775"/>
          </a:xfrm>
          <a:prstGeom prst="rect">
            <a:avLst/>
          </a:prstGeom>
          <a:noFill/>
        </p:spPr>
        <p:txBody>
          <a:bodyPr wrap="square" rtlCol="0">
            <a:spAutoFit/>
          </a:bodyPr>
          <a:lstStyle/>
          <a:p>
            <a:r>
              <a:rPr kumimoji="1" lang="ja-JP" altLang="en-US" sz="1600" dirty="0" smtClean="0"/>
              <a:t>シン・テレワークシステムパブリック版に日中接続されているサーバー台数につき</a:t>
            </a:r>
            <a:r>
              <a:rPr lang="ja-JP" altLang="en-US" sz="1600" dirty="0"/>
              <a:t>、統計的には、</a:t>
            </a:r>
            <a:endParaRPr kumimoji="1" lang="ja-JP" altLang="en-US" sz="1600" dirty="0" smtClean="0"/>
          </a:p>
        </p:txBody>
      </p:sp>
      <p:sp>
        <p:nvSpPr>
          <p:cNvPr id="178" name="テキスト ボックス 177"/>
          <p:cNvSpPr txBox="1"/>
          <p:nvPr/>
        </p:nvSpPr>
        <p:spPr>
          <a:xfrm>
            <a:off x="3715365" y="2108537"/>
            <a:ext cx="2045575" cy="646331"/>
          </a:xfrm>
          <a:prstGeom prst="rect">
            <a:avLst/>
          </a:prstGeom>
          <a:noFill/>
        </p:spPr>
        <p:txBody>
          <a:bodyPr wrap="square" rtlCol="0">
            <a:spAutoFit/>
          </a:bodyPr>
          <a:lstStyle/>
          <a:p>
            <a:r>
              <a:rPr kumimoji="1" lang="ja-JP" altLang="en-US" dirty="0" smtClean="0"/>
              <a:t>程度の平均トラフィックが</a:t>
            </a:r>
            <a:r>
              <a:rPr kumimoji="1" lang="ja-JP" altLang="en-US" dirty="0" smtClean="0"/>
              <a:t>発生している。</a:t>
            </a:r>
            <a:endParaRPr kumimoji="1" lang="ja-JP" altLang="en-US" dirty="0" smtClean="0"/>
          </a:p>
        </p:txBody>
      </p:sp>
      <p:sp>
        <p:nvSpPr>
          <p:cNvPr id="11" name="テキスト ボックス 10"/>
          <p:cNvSpPr txBox="1"/>
          <p:nvPr/>
        </p:nvSpPr>
        <p:spPr>
          <a:xfrm>
            <a:off x="114300" y="2787912"/>
            <a:ext cx="5646640" cy="3970318"/>
          </a:xfrm>
          <a:prstGeom prst="rect">
            <a:avLst/>
          </a:prstGeom>
          <a:solidFill>
            <a:srgbClr val="FFFFCC"/>
          </a:solidFill>
        </p:spPr>
        <p:txBody>
          <a:bodyPr wrap="square" rtlCol="0">
            <a:spAutoFit/>
          </a:bodyPr>
          <a:lstStyle/>
          <a:p>
            <a:pPr algn="ctr"/>
            <a:r>
              <a:rPr kumimoji="1" lang="ja-JP" altLang="en-US" sz="1400" b="1" dirty="0" smtClean="0"/>
              <a:t>結論 </a:t>
            </a:r>
            <a:r>
              <a:rPr kumimoji="1" lang="en-US" altLang="ja-JP" sz="1400" b="1" dirty="0" smtClean="0"/>
              <a:t>(100Mbps / 1Gbps / 10Gbps </a:t>
            </a:r>
            <a:r>
              <a:rPr kumimoji="1" lang="ja-JP" altLang="en-US" sz="1400" b="1" dirty="0" smtClean="0"/>
              <a:t>の</a:t>
            </a:r>
            <a:endParaRPr kumimoji="1" lang="en-US" altLang="ja-JP" sz="1400" b="1" dirty="0" smtClean="0"/>
          </a:p>
          <a:p>
            <a:pPr algn="ctr"/>
            <a:r>
              <a:rPr kumimoji="1" lang="ja-JP" altLang="en-US" sz="1400" b="1" dirty="0" smtClean="0"/>
              <a:t>いずれの回線を用意するべきか</a:t>
            </a:r>
            <a:r>
              <a:rPr kumimoji="1" lang="en-US" altLang="ja-JP" sz="1400" b="1" dirty="0" smtClean="0"/>
              <a:t>)</a:t>
            </a:r>
          </a:p>
          <a:p>
            <a:r>
              <a:rPr kumimoji="1" lang="ja-JP" altLang="en-US" sz="1400" dirty="0" smtClean="0"/>
              <a:t>ユーザーがより多くの通信を行なう可能性がある余裕をみた上で、仮に余裕を上記の数倍とみれば、</a:t>
            </a:r>
            <a:endParaRPr kumimoji="1" lang="en-US" altLang="ja-JP" sz="1400" dirty="0" smtClean="0"/>
          </a:p>
          <a:p>
            <a:pPr marL="342900" indent="-342900">
              <a:buFont typeface="Arial" panose="020B0604020202020204" pitchFamily="34" charset="0"/>
              <a:buChar char="•"/>
            </a:pPr>
            <a:r>
              <a:rPr kumimoji="1" lang="en-US" altLang="ja-JP" sz="1400" dirty="0" smtClean="0"/>
              <a:t>1,000 </a:t>
            </a:r>
            <a:r>
              <a:rPr kumimoji="1" lang="ja-JP" altLang="en-US" sz="1400" dirty="0" smtClean="0"/>
              <a:t>ユーザー程度までのユーザーをサポートするシステムの場合、</a:t>
            </a:r>
            <a:r>
              <a:rPr kumimoji="1" lang="en-US" altLang="ja-JP" sz="1400" dirty="0" smtClean="0"/>
              <a:t>30Mbps </a:t>
            </a:r>
            <a:r>
              <a:rPr kumimoji="1" lang="ja-JP" altLang="en-US" sz="1400" dirty="0" smtClean="0"/>
              <a:t>～ </a:t>
            </a:r>
            <a:r>
              <a:rPr kumimoji="1" lang="en-US" altLang="ja-JP" sz="1400" dirty="0" smtClean="0"/>
              <a:t>100Mbps</a:t>
            </a:r>
            <a:r>
              <a:rPr kumimoji="1" lang="ja-JP" altLang="en-US" sz="1400" dirty="0" smtClean="0"/>
              <a:t> 程度の帯域。</a:t>
            </a:r>
            <a:endParaRPr kumimoji="1" lang="en-US" altLang="ja-JP" sz="1400" dirty="0" smtClean="0"/>
          </a:p>
          <a:p>
            <a:pPr marL="342900" indent="-342900">
              <a:buFont typeface="Arial" panose="020B0604020202020204" pitchFamily="34" charset="0"/>
              <a:buChar char="•"/>
            </a:pPr>
            <a:r>
              <a:rPr kumimoji="1" lang="ja-JP" altLang="en-US" sz="1400" dirty="0" smtClean="0"/>
              <a:t>以降 </a:t>
            </a:r>
            <a:r>
              <a:rPr kumimoji="1" lang="en-US" altLang="ja-JP" sz="1400" dirty="0" smtClean="0"/>
              <a:t>1,000 </a:t>
            </a:r>
            <a:r>
              <a:rPr kumimoji="1" lang="ja-JP" altLang="en-US" sz="1400" dirty="0" smtClean="0"/>
              <a:t>ユーザー増加するたびに同程度の</a:t>
            </a:r>
            <a:r>
              <a:rPr lang="ja-JP" altLang="en-US" sz="1400" dirty="0" smtClean="0"/>
              <a:t>帯域を追加。</a:t>
            </a:r>
            <a:endParaRPr lang="en-US" altLang="ja-JP" sz="1400" dirty="0" smtClean="0"/>
          </a:p>
          <a:p>
            <a:r>
              <a:rPr kumimoji="1" lang="ja-JP" altLang="en-US" sz="1400" dirty="0" smtClean="0"/>
              <a:t>すればよいと考えられる。ただし、ユーザー数がさらに</a:t>
            </a:r>
            <a:r>
              <a:rPr kumimoji="1" lang="ja-JP" altLang="en-US" sz="1400" dirty="0" err="1" smtClean="0"/>
              <a:t>増えるてくると</a:t>
            </a:r>
            <a:r>
              <a:rPr kumimoji="1" lang="ja-JP" altLang="en-US" sz="1400" dirty="0" smtClean="0"/>
              <a:t>、多重効果が発生するため、総回線帯域は節約できる。</a:t>
            </a:r>
          </a:p>
          <a:p>
            <a:r>
              <a:rPr kumimoji="1" lang="ja-JP" altLang="en-US" sz="1400" dirty="0" smtClean="0"/>
              <a:t>そこで、余裕をもって物理的な設備を構築する場合、</a:t>
            </a:r>
            <a:endParaRPr kumimoji="1" lang="en-US" altLang="ja-JP" sz="1400" dirty="0" smtClean="0"/>
          </a:p>
          <a:p>
            <a:pPr marL="285750" indent="-285750">
              <a:buFont typeface="Arial" panose="020B0604020202020204" pitchFamily="34" charset="0"/>
              <a:buChar char="•"/>
            </a:pPr>
            <a:r>
              <a:rPr kumimoji="1" lang="en-US" altLang="ja-JP" sz="1400" dirty="0" smtClean="0"/>
              <a:t>1,000 </a:t>
            </a:r>
            <a:r>
              <a:rPr kumimoji="1" lang="ja-JP" altLang="en-US" sz="1400" dirty="0" smtClean="0"/>
              <a:t>ユーザー程度までは </a:t>
            </a:r>
            <a:r>
              <a:rPr kumimoji="1" lang="en-US" altLang="ja-JP" sz="1400" dirty="0" smtClean="0"/>
              <a:t>100Mbps </a:t>
            </a:r>
            <a:r>
              <a:rPr kumimoji="1" lang="ja-JP" altLang="en-US" sz="1400" dirty="0" smtClean="0"/>
              <a:t>のインターネット接続回線</a:t>
            </a:r>
            <a:endParaRPr kumimoji="1" lang="en-US" altLang="ja-JP" sz="1400" dirty="0" smtClean="0"/>
          </a:p>
          <a:p>
            <a:pPr marL="285750" indent="-285750">
              <a:buFont typeface="Arial" panose="020B0604020202020204" pitchFamily="34" charset="0"/>
              <a:buChar char="•"/>
            </a:pPr>
            <a:r>
              <a:rPr lang="en-US" altLang="ja-JP" sz="1400" dirty="0" smtClean="0"/>
              <a:t>2</a:t>
            </a:r>
            <a:r>
              <a:rPr kumimoji="1" lang="en-US" altLang="ja-JP" sz="1400" dirty="0" smtClean="0"/>
              <a:t>0,000 </a:t>
            </a:r>
            <a:r>
              <a:rPr kumimoji="1" lang="ja-JP" altLang="en-US" sz="1400" dirty="0" smtClean="0"/>
              <a:t>ユーザー程度までは </a:t>
            </a:r>
            <a:r>
              <a:rPr kumimoji="1" lang="en-US" altLang="ja-JP" sz="1400" dirty="0" smtClean="0"/>
              <a:t>1Gbps </a:t>
            </a:r>
            <a:r>
              <a:rPr kumimoji="1" lang="ja-JP" altLang="en-US" sz="1400" dirty="0" smtClean="0"/>
              <a:t>のインターネット接続回線</a:t>
            </a:r>
            <a:endParaRPr kumimoji="1" lang="en-US" altLang="ja-JP" sz="1400" dirty="0" smtClean="0"/>
          </a:p>
          <a:p>
            <a:pPr marL="285750" indent="-285750">
              <a:buFont typeface="Arial" panose="020B0604020202020204" pitchFamily="34" charset="0"/>
              <a:buChar char="•"/>
            </a:pPr>
            <a:r>
              <a:rPr kumimoji="1" lang="en-US" altLang="ja-JP" sz="1400" dirty="0" smtClean="0"/>
              <a:t>500,000 </a:t>
            </a:r>
            <a:r>
              <a:rPr kumimoji="1" lang="ja-JP" altLang="en-US" sz="1400" dirty="0" smtClean="0"/>
              <a:t>ユーザー程度までは </a:t>
            </a:r>
            <a:r>
              <a:rPr kumimoji="1" lang="en-US" altLang="ja-JP" sz="1400" dirty="0" smtClean="0"/>
              <a:t>10Gbps </a:t>
            </a:r>
            <a:r>
              <a:rPr kumimoji="1" lang="ja-JP" altLang="en-US" sz="1400" dirty="0" smtClean="0"/>
              <a:t>のインターネット接続回線</a:t>
            </a:r>
            <a:endParaRPr kumimoji="1" lang="en-US" altLang="ja-JP" sz="1400" dirty="0" smtClean="0"/>
          </a:p>
          <a:p>
            <a:pPr marL="285750" indent="-285750">
              <a:buFont typeface="Arial" panose="020B0604020202020204" pitchFamily="34" charset="0"/>
              <a:buChar char="•"/>
            </a:pPr>
            <a:r>
              <a:rPr kumimoji="1" lang="en-US" altLang="ja-JP" sz="1400" dirty="0" smtClean="0"/>
              <a:t>500,000 </a:t>
            </a:r>
            <a:r>
              <a:rPr kumimoji="1" lang="ja-JP" altLang="en-US" sz="1400" dirty="0" smtClean="0"/>
              <a:t>ユーザーを超える場合は </a:t>
            </a:r>
            <a:r>
              <a:rPr kumimoji="1" lang="en-US" altLang="ja-JP" sz="1400" dirty="0" smtClean="0"/>
              <a:t>10Gbps </a:t>
            </a:r>
            <a:r>
              <a:rPr kumimoji="1" lang="ja-JP" altLang="en-US" sz="1400" dirty="0" smtClean="0"/>
              <a:t>超のインターネット接続回線</a:t>
            </a:r>
            <a:endParaRPr kumimoji="1" lang="en-US" altLang="ja-JP" sz="1400" dirty="0" smtClean="0"/>
          </a:p>
          <a:p>
            <a:r>
              <a:rPr kumimoji="1" lang="ja-JP" altLang="en-US" sz="1400" dirty="0" smtClean="0"/>
              <a:t>を用意する。あくまで目安であり、インターネット回線で若干遅延が発生しても、直ちに重大なインパクトは生じない。様子をみながら徐々に追加していけばよい。また、中継ゲートウェイは複数の拠点・回線に冗長可能である。</a:t>
            </a:r>
            <a:r>
              <a:rPr kumimoji="1" lang="en-US" altLang="ja-JP" sz="1400" dirty="0" smtClean="0"/>
              <a:t>(</a:t>
            </a:r>
            <a:r>
              <a:rPr kumimoji="1" lang="ja-JP" altLang="en-US" sz="1400" dirty="0" smtClean="0"/>
              <a:t>第 </a:t>
            </a:r>
            <a:r>
              <a:rPr kumimoji="1" lang="en-US" altLang="ja-JP" sz="1400" dirty="0" smtClean="0"/>
              <a:t>7 </a:t>
            </a:r>
            <a:r>
              <a:rPr kumimoji="1" lang="ja-JP" altLang="en-US" sz="1400" dirty="0" smtClean="0"/>
              <a:t>章を参照すること</a:t>
            </a:r>
            <a:r>
              <a:rPr kumimoji="1" lang="en-US" altLang="ja-JP" sz="1400" dirty="0" smtClean="0"/>
              <a:t>) </a:t>
            </a:r>
            <a:r>
              <a:rPr kumimoji="1" lang="ja-JP" altLang="en-US" sz="1400" dirty="0" smtClean="0"/>
              <a:t>安価なフレッツ回線や </a:t>
            </a:r>
            <a:r>
              <a:rPr kumimoji="1" lang="en-US" altLang="ja-JP" sz="1400" dirty="0" smtClean="0"/>
              <a:t>VPS </a:t>
            </a:r>
            <a:r>
              <a:rPr kumimoji="1" lang="ja-JP" altLang="en-US" sz="1400" dirty="0" smtClean="0"/>
              <a:t>を大量に分散して設置することも可である。</a:t>
            </a:r>
            <a:endParaRPr kumimoji="1" lang="en-US" altLang="ja-JP" sz="1400" dirty="0" smtClean="0"/>
          </a:p>
        </p:txBody>
      </p:sp>
    </p:spTree>
    <p:extLst>
      <p:ext uri="{BB962C8B-B14F-4D97-AF65-F5344CB8AC3E}">
        <p14:creationId xmlns:p14="http://schemas.microsoft.com/office/powerpoint/2010/main" val="251727768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OELAB">
      <a:majorFont>
        <a:latin typeface="Calibri"/>
        <a:ea typeface="Meiryo UI"/>
        <a:cs typeface=""/>
      </a:majorFont>
      <a:minorFont>
        <a:latin typeface="Calibri"/>
        <a:ea typeface="Meiryo U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6338</TotalTime>
  <Words>20422</Words>
  <Application>Microsoft Office PowerPoint</Application>
  <PresentationFormat>ワイド画面</PresentationFormat>
  <Paragraphs>1118</Paragraphs>
  <Slides>85</Slides>
  <Notes>0</Notes>
  <HiddenSlides>0</HiddenSlides>
  <MMClips>0</MMClips>
  <ScaleCrop>false</ScaleCrop>
  <HeadingPairs>
    <vt:vector size="6" baseType="variant">
      <vt:variant>
        <vt:lpstr>使用されているフォント</vt:lpstr>
      </vt:variant>
      <vt:variant>
        <vt:i4>9</vt:i4>
      </vt:variant>
      <vt:variant>
        <vt:lpstr>テーマ</vt:lpstr>
      </vt:variant>
      <vt:variant>
        <vt:i4>1</vt:i4>
      </vt:variant>
      <vt:variant>
        <vt:lpstr>スライド タイトル</vt:lpstr>
      </vt:variant>
      <vt:variant>
        <vt:i4>85</vt:i4>
      </vt:variant>
    </vt:vector>
  </HeadingPairs>
  <TitlesOfParts>
    <vt:vector size="95" baseType="lpstr">
      <vt:lpstr>Meiryo UI</vt:lpstr>
      <vt:lpstr>ＭＳ Ｐゴシック</vt:lpstr>
      <vt:lpstr>游ゴシック</vt:lpstr>
      <vt:lpstr>Arial</vt:lpstr>
      <vt:lpstr>Calibri</vt:lpstr>
      <vt:lpstr>Consolas</vt:lpstr>
      <vt:lpstr>Segoe Condensed</vt:lpstr>
      <vt:lpstr>Segoe UI Light</vt:lpstr>
      <vt:lpstr>Times New Roman</vt:lpstr>
      <vt:lpstr>Office テーマ</vt:lpstr>
      <vt:lpstr>NTT東日本 – IPA シン・テレワークシステム Doc001. プライベート版 構築マニュアル (スタンドアロン版)</vt:lpstr>
      <vt:lpstr>本バージョンについて・更新履歴</vt:lpstr>
      <vt:lpstr>本ドキュメントの前提知識</vt:lpstr>
      <vt:lpstr>PowerPoint プレゼンテーション</vt:lpstr>
      <vt:lpstr>1-1. 「シン・テレワークシステム プライベート版」とは</vt:lpstr>
      <vt:lpstr>1-2. プライベート版には 2 種類が存在</vt:lpstr>
      <vt:lpstr>PowerPoint プレゼンテーション</vt:lpstr>
      <vt:lpstr>2-1. 構築用環境・所要時間</vt:lpstr>
      <vt:lpstr>2-2. 必要なインターネット接続帯域</vt:lpstr>
      <vt:lpstr>2-3. 中継ゲートウェイのインターネット接続</vt:lpstr>
      <vt:lpstr>2-4. ワンタイムパスワード (OTP) 機能を用いる場合の SMTP サーバー</vt:lpstr>
      <vt:lpstr>2-5. 中継ゲートウェイおよびデータベースサーバーの共通的注意点</vt:lpstr>
      <vt:lpstr>2-6. 必要な作業用端末と試験用端末</vt:lpstr>
      <vt:lpstr>2-7. 本ドキュメント内における AWS 環境のリファレンス環境としての意義と、不具合が発生している場合の原因切り分け手順</vt:lpstr>
      <vt:lpstr>PowerPoint プレゼンテーション</vt:lpstr>
      <vt:lpstr>3-1. 中継ゲートウェイ (Linux) の構築の流れ</vt:lpstr>
      <vt:lpstr>3-2. AWS の Ubuntu Linux サーバーの起動</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3-3. 中継ゲートウェイプログラムのビルドの実行</vt:lpstr>
      <vt:lpstr>3-4. 中継ゲートウェイプログラムの起動と終了</vt:lpstr>
      <vt:lpstr>3-5. 中継ゲートウェイシステム起動後の稼働チェック</vt:lpstr>
      <vt:lpstr>PowerPoint プレゼンテーション</vt:lpstr>
      <vt:lpstr>3B-1. HTML5 版 Web クライアント用 Web サーバーの概要</vt:lpstr>
      <vt:lpstr>3B-2. 「HTML5 版 Web クライアント用 Web サーバー」に必要な .NET 5 SDK のインストール (準備)</vt:lpstr>
      <vt:lpstr>PowerPoint プレゼンテーション</vt:lpstr>
      <vt:lpstr>HTML5 版 Web クライアント用 Web サーバーのアーキテクチャ</vt:lpstr>
      <vt:lpstr>3B-3. HTML5 版 Web クライアント用 Web サーバーのインストール</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3B-4. HTML5 版 Web クライアント用 Web サーバーデーモンの停止 / 開始</vt:lpstr>
      <vt:lpstr>3B-5. 将来のHTML5 版 Web クライアント用 Web サーバーのソースコードの更新手順</vt:lpstr>
      <vt:lpstr>3B-6. HTML5 版 Web クライアント用 Web サーバーのソースコードを 改造する場合の手順</vt:lpstr>
      <vt:lpstr>3B-7. 実際に HTML5 版 Web クライアントを使ってみよう</vt:lpstr>
      <vt:lpstr>PowerPoint プレゼンテーション</vt:lpstr>
      <vt:lpstr>4-1. アプリケーション・インストーラ構築の流れ</vt:lpstr>
      <vt:lpstr>4-2.作業用マシンへの Visual Studio 2019 のインストール</vt:lpstr>
      <vt:lpstr>PowerPoint プレゼンテーション</vt:lpstr>
      <vt:lpstr>PowerPoint プレゼンテーション</vt:lpstr>
      <vt:lpstr>4-3. シン・テレワークシステムのソースコードのダウンロード</vt:lpstr>
      <vt:lpstr>4-4. 中継ゲートウェイの IP アドレス等の指定</vt:lpstr>
      <vt:lpstr>4-5. ビルドの実施</vt:lpstr>
      <vt:lpstr>4-6. 生成されたインストーラの動作の確認</vt:lpstr>
      <vt:lpstr>PowerPoint プレゼンテーション</vt:lpstr>
      <vt:lpstr>5-1. アプリケーションの UI の高度なカスタマイズ方法</vt:lpstr>
      <vt:lpstr>5-2. アプリケーションの ID (AppId) の変更によるユニーク化</vt:lpstr>
      <vt:lpstr>5-3. ゲートウェイに登録済みのサーバー一覧の管理</vt:lpstr>
      <vt:lpstr>5-4. ゲートウェイに現在接続しているサーバーセッション一覧の表示</vt:lpstr>
      <vt:lpstr>5-5. ゲートウェイの Linux カーネルの推奨設定</vt:lpstr>
      <vt:lpstr>5-6. 中継ゲートウェイのより詳細な設定</vt:lpstr>
      <vt:lpstr>5-6. 中継ゲートウェイのより詳細な設定 (続き)</vt:lpstr>
      <vt:lpstr>5-7. 独自のプライベート CA (認証局) の証明書の利用</vt:lpstr>
      <vt:lpstr>5-8. EntryPoint.dat ファイルにおいて IP アドレスの代わりに DNS FQDN を指定する方法 等</vt:lpstr>
      <vt:lpstr>5-9. 中継ゲートウェイのプロセスの自動起動方法</vt:lpstr>
      <vt:lpstr>5-10. シン・テレワークシステムのソースコードを分析する</vt:lpstr>
      <vt:lpstr>5-11. Windows 版中継ゲートウェイの構築方法について</vt:lpstr>
      <vt:lpstr>PowerPoint プレゼンテーション</vt:lpstr>
      <vt:lpstr>5-12. Windows 版 HTML5 版 Web クライアント用 Web サーバーの構築方法について</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10. HTML5 版 Web クライアント用 Web サーバーデーモンの停止 / 開始</vt:lpstr>
      <vt:lpstr>11. 将来のHTML5 版 Web クライアント用 Web サーバーのソースコードの更新手順</vt:lpstr>
      <vt:lpstr>12. HTML5 版 Web クライアント用 Web サーバーのソースコードを改造する場合の手順</vt:lpstr>
      <vt:lpstr>5-13. HTML5 版 Web クライアントのアクセス時の SSL 証明書検証エラーを解決する</vt:lpstr>
      <vt:lpstr>(各手法の共通注意事項) HTML5 版 Web クライアント用 Web サーバーの URL に含まれる DNS FQDN 名は、SSL 証明書検証に成功するためには、特定の文字列を含む必要がある。</vt:lpstr>
      <vt:lpstr>手法 1. 持ち込み商用証明書のインストール (「 HTML5 版 Web クライアント用 Web サーバー」 に PEM 形式の証明書と秘密鍵ファイルを書き込む)</vt:lpstr>
      <vt:lpstr>手法 2. 独自に構築する証明書ファイル提供サーバーからの自動更新</vt:lpstr>
      <vt:lpstr>手法 2. 独自に構築する証明書ファイル提供サーバーからの自動更新 (続き) </vt:lpstr>
      <vt:lpstr>手法 2. 独自に構築する証明書ファイル提供サーバーからの自動更新 (続き)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NTT東日本-IPA シン・テレワークシステム Doc001. プライベート版 構築マニュアル (スタンドアロン版)</dc:title>
  <dc:creator>Windows ユーザー</dc:creator>
  <cp:lastModifiedBy>Daiyuu Nobori</cp:lastModifiedBy>
  <cp:revision>2597</cp:revision>
  <dcterms:created xsi:type="dcterms:W3CDTF">2017-10-22T02:50:05Z</dcterms:created>
  <dcterms:modified xsi:type="dcterms:W3CDTF">2021-09-19T13:30:05Z</dcterms:modified>
</cp:coreProperties>
</file>